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4" r:id="rId9"/>
    <p:sldId id="265" r:id="rId10"/>
    <p:sldId id="263" r:id="rId11"/>
    <p:sldId id="266" r:id="rId1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4660"/>
  </p:normalViewPr>
  <p:slideViewPr>
    <p:cSldViewPr>
      <p:cViewPr varScale="1">
        <p:scale>
          <a:sx n="57" d="100"/>
          <a:sy n="57"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16" name="Slide Number Placeholder 15"/>
          <p:cNvSpPr>
            <a:spLocks noGrp="1"/>
          </p:cNvSpPr>
          <p:nvPr>
            <p:ph type="sldNum" sz="quarter" idx="11"/>
          </p:nvPr>
        </p:nvSpPr>
        <p:spPr/>
        <p:txBody>
          <a:bodyPr/>
          <a:lstStyle/>
          <a:p>
            <a:fld id="{AD343133-3D2E-4610-B729-5F8CC616063A}" type="slidenum">
              <a:rPr lang="id-ID" smtClean="0"/>
              <a:pPr/>
              <a:t>‹#›</a:t>
            </a:fld>
            <a:endParaRPr lang="id-ID"/>
          </a:p>
        </p:txBody>
      </p:sp>
      <p:sp>
        <p:nvSpPr>
          <p:cNvPr id="17" name="Footer Placeholder 16"/>
          <p:cNvSpPr>
            <a:spLocks noGrp="1"/>
          </p:cNvSpPr>
          <p:nvPr>
            <p:ph type="ftr" sz="quarter" idx="12"/>
          </p:nvPr>
        </p:nvSpPr>
        <p:spPr/>
        <p:txBody>
          <a:bodyPr/>
          <a:lstStyle/>
          <a:p>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D343133-3D2E-4610-B729-5F8CC616063A}"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D343133-3D2E-4610-B729-5F8CC616063A}"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20EAA53C-03BA-4BD8-B0B5-710DB8B0AF16}" type="datetimeFigureOut">
              <a:rPr lang="id-ID" smtClean="0"/>
              <a:pPr/>
              <a:t>27/04/2012</a:t>
            </a:fld>
            <a:endParaRPr lang="id-ID"/>
          </a:p>
        </p:txBody>
      </p:sp>
      <p:sp>
        <p:nvSpPr>
          <p:cNvPr id="15" name="Slide Number Placeholder 14"/>
          <p:cNvSpPr>
            <a:spLocks noGrp="1"/>
          </p:cNvSpPr>
          <p:nvPr>
            <p:ph type="sldNum" sz="quarter" idx="15"/>
          </p:nvPr>
        </p:nvSpPr>
        <p:spPr/>
        <p:txBody>
          <a:bodyPr/>
          <a:lstStyle>
            <a:lvl1pPr algn="ctr">
              <a:defRPr/>
            </a:lvl1pPr>
          </a:lstStyle>
          <a:p>
            <a:fld id="{AD343133-3D2E-4610-B729-5F8CC616063A}" type="slidenum">
              <a:rPr lang="id-ID" smtClean="0"/>
              <a:pPr/>
              <a:t>‹#›</a:t>
            </a:fld>
            <a:endParaRPr lang="id-ID"/>
          </a:p>
        </p:txBody>
      </p:sp>
      <p:sp>
        <p:nvSpPr>
          <p:cNvPr id="16" name="Footer Placeholder 15"/>
          <p:cNvSpPr>
            <a:spLocks noGrp="1"/>
          </p:cNvSpPr>
          <p:nvPr>
            <p:ph type="ftr" sz="quarter" idx="16"/>
          </p:nvPr>
        </p:nvSpPr>
        <p:spPr/>
        <p:txBody>
          <a:bodyPr/>
          <a:lstStyle/>
          <a:p>
            <a:endParaRPr lang="id-ID"/>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D343133-3D2E-4610-B729-5F8CC616063A}" type="slidenum">
              <a:rPr lang="id-ID" smtClean="0"/>
              <a:pPr/>
              <a:t>‹#›</a:t>
            </a:fld>
            <a:endParaRPr lang="id-ID"/>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D343133-3D2E-4610-B729-5F8CC616063A}" type="slidenum">
              <a:rPr lang="id-ID" smtClean="0"/>
              <a:pPr/>
              <a:t>‹#›</a:t>
            </a:fld>
            <a:endParaRPr lang="id-ID"/>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D343133-3D2E-4610-B729-5F8CC616063A}" type="slidenum">
              <a:rPr lang="id-ID" smtClean="0"/>
              <a:pPr/>
              <a:t>‹#›</a:t>
            </a:fld>
            <a:endParaRPr lang="id-ID"/>
          </a:p>
        </p:txBody>
      </p:sp>
      <p:sp>
        <p:nvSpPr>
          <p:cNvPr id="8" name="Footer Placeholder 7"/>
          <p:cNvSpPr>
            <a:spLocks noGrp="1"/>
          </p:cNvSpPr>
          <p:nvPr>
            <p:ph type="ftr" sz="quarter" idx="11"/>
          </p:nvPr>
        </p:nvSpPr>
        <p:spPr/>
        <p:txBody>
          <a:bodyPr/>
          <a:lstStyle/>
          <a:p>
            <a:endParaRPr lang="id-ID"/>
          </a:p>
        </p:txBody>
      </p:sp>
      <p:sp>
        <p:nvSpPr>
          <p:cNvPr id="7" name="Date Placeholder 6"/>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D343133-3D2E-4610-B729-5F8CC616063A}" type="slidenum">
              <a:rPr lang="id-ID" smtClean="0"/>
              <a:pPr/>
              <a:t>‹#›</a:t>
            </a:fld>
            <a:endParaRPr lang="id-ID"/>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D343133-3D2E-4610-B729-5F8CC616063A}"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20EAA53C-03BA-4BD8-B0B5-710DB8B0AF16}" type="datetimeFigureOut">
              <a:rPr lang="id-ID" smtClean="0"/>
              <a:pPr/>
              <a:t>27/04/2012</a:t>
            </a:fld>
            <a:endParaRPr lang="id-ID"/>
          </a:p>
        </p:txBody>
      </p:sp>
      <p:sp>
        <p:nvSpPr>
          <p:cNvPr id="9" name="Slide Number Placeholder 8"/>
          <p:cNvSpPr>
            <a:spLocks noGrp="1"/>
          </p:cNvSpPr>
          <p:nvPr>
            <p:ph type="sldNum" sz="quarter" idx="15"/>
          </p:nvPr>
        </p:nvSpPr>
        <p:spPr/>
        <p:txBody>
          <a:bodyPr/>
          <a:lstStyle/>
          <a:p>
            <a:fld id="{AD343133-3D2E-4610-B729-5F8CC616063A}" type="slidenum">
              <a:rPr lang="id-ID" smtClean="0"/>
              <a:pPr/>
              <a:t>‹#›</a:t>
            </a:fld>
            <a:endParaRPr lang="id-ID"/>
          </a:p>
        </p:txBody>
      </p:sp>
      <p:sp>
        <p:nvSpPr>
          <p:cNvPr id="10" name="Footer Placeholder 9"/>
          <p:cNvSpPr>
            <a:spLocks noGrp="1"/>
          </p:cNvSpPr>
          <p:nvPr>
            <p:ph type="ftr" sz="quarter" idx="16"/>
          </p:nvPr>
        </p:nvSpPr>
        <p:spPr/>
        <p:txBody>
          <a:bodyPr/>
          <a:lstStyle/>
          <a:p>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20EAA53C-03BA-4BD8-B0B5-710DB8B0AF16}" type="datetimeFigureOut">
              <a:rPr lang="id-ID" smtClean="0"/>
              <a:pPr/>
              <a:t>27/04/2012</a:t>
            </a:fld>
            <a:endParaRPr lang="id-ID"/>
          </a:p>
        </p:txBody>
      </p:sp>
      <p:sp>
        <p:nvSpPr>
          <p:cNvPr id="9" name="Slide Number Placeholder 8"/>
          <p:cNvSpPr>
            <a:spLocks noGrp="1"/>
          </p:cNvSpPr>
          <p:nvPr>
            <p:ph type="sldNum" sz="quarter" idx="11"/>
          </p:nvPr>
        </p:nvSpPr>
        <p:spPr/>
        <p:txBody>
          <a:bodyPr/>
          <a:lstStyle/>
          <a:p>
            <a:fld id="{AD343133-3D2E-4610-B729-5F8CC616063A}" type="slidenum">
              <a:rPr lang="id-ID" smtClean="0"/>
              <a:pPr/>
              <a:t>‹#›</a:t>
            </a:fld>
            <a:endParaRPr lang="id-ID"/>
          </a:p>
        </p:txBody>
      </p:sp>
      <p:sp>
        <p:nvSpPr>
          <p:cNvPr id="10" name="Footer Placeholder 9"/>
          <p:cNvSpPr>
            <a:spLocks noGrp="1"/>
          </p:cNvSpPr>
          <p:nvPr>
            <p:ph type="ftr" sz="quarter" idx="12"/>
          </p:nvPr>
        </p:nvSpPr>
        <p:spPr/>
        <p:txBody>
          <a:bodyPr/>
          <a:lstStyle/>
          <a:p>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0EAA53C-03BA-4BD8-B0B5-710DB8B0AF16}" type="datetimeFigureOut">
              <a:rPr lang="id-ID" smtClean="0"/>
              <a:pPr/>
              <a:t>27/04/2012</a:t>
            </a:fld>
            <a:endParaRPr lang="id-ID"/>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id-ID"/>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D343133-3D2E-4610-B729-5F8CC616063A}" type="slidenum">
              <a:rPr lang="id-ID" smtClean="0"/>
              <a:pPr/>
              <a:t>‹#›</a:t>
            </a:fld>
            <a:endParaRPr lang="id-ID"/>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4.xml"/><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slide" Target="slide9.xml"/><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images (35).jpg"/>
          <p:cNvPicPr>
            <a:picLocks noChangeAspect="1"/>
          </p:cNvPicPr>
          <p:nvPr/>
        </p:nvPicPr>
        <p:blipFill>
          <a:blip r:embed="rId4" cstate="print"/>
          <a:stretch>
            <a:fillRect/>
          </a:stretch>
        </p:blipFill>
        <p:spPr>
          <a:xfrm>
            <a:off x="0" y="0"/>
            <a:ext cx="9144000" cy="6858000"/>
          </a:xfrm>
          <a:prstGeom prst="rect">
            <a:avLst/>
          </a:prstGeom>
        </p:spPr>
      </p:pic>
      <p:sp>
        <p:nvSpPr>
          <p:cNvPr id="3" name="Subtitle 2"/>
          <p:cNvSpPr>
            <a:spLocks noGrp="1"/>
          </p:cNvSpPr>
          <p:nvPr>
            <p:ph type="subTitle" idx="1"/>
          </p:nvPr>
        </p:nvSpPr>
        <p:spPr>
          <a:xfrm>
            <a:off x="1285852" y="1857364"/>
            <a:ext cx="6572296" cy="4286280"/>
          </a:xfrm>
        </p:spPr>
        <p:txBody>
          <a:bodyPr/>
          <a:lstStyle/>
          <a:p>
            <a:r>
              <a:rPr lang="id-ID" dirty="0" smtClean="0">
                <a:solidFill>
                  <a:schemeClr val="tx1"/>
                </a:solidFill>
              </a:rPr>
              <a:t>Alaina Liyundzira</a:t>
            </a:r>
          </a:p>
          <a:p>
            <a:r>
              <a:rPr lang="id-ID" dirty="0" smtClean="0">
                <a:solidFill>
                  <a:schemeClr val="tx1"/>
                </a:solidFill>
              </a:rPr>
              <a:t>Aldhifi Martino</a:t>
            </a:r>
          </a:p>
          <a:p>
            <a:r>
              <a:rPr lang="id-ID" dirty="0" smtClean="0">
                <a:solidFill>
                  <a:schemeClr val="tx1"/>
                </a:solidFill>
              </a:rPr>
              <a:t>Aldita Fresdi</a:t>
            </a:r>
          </a:p>
          <a:p>
            <a:r>
              <a:rPr lang="id-ID" dirty="0" smtClean="0">
                <a:solidFill>
                  <a:schemeClr val="tx1"/>
                </a:solidFill>
              </a:rPr>
              <a:t>Anindhita Putri Aulia</a:t>
            </a:r>
          </a:p>
          <a:p>
            <a:r>
              <a:rPr lang="id-ID" dirty="0" smtClean="0">
                <a:solidFill>
                  <a:schemeClr val="tx1"/>
                </a:solidFill>
              </a:rPr>
              <a:t>Harfy Matin A.E</a:t>
            </a:r>
          </a:p>
          <a:p>
            <a:r>
              <a:rPr lang="id-ID" dirty="0" smtClean="0">
                <a:solidFill>
                  <a:schemeClr val="tx1"/>
                </a:solidFill>
              </a:rPr>
              <a:t>M Irfan Badruzzaman</a:t>
            </a:r>
          </a:p>
          <a:p>
            <a:r>
              <a:rPr lang="id-ID" dirty="0" smtClean="0">
                <a:solidFill>
                  <a:schemeClr val="tx1"/>
                </a:solidFill>
              </a:rPr>
              <a:t>Nilam Meilinda</a:t>
            </a:r>
          </a:p>
          <a:p>
            <a:r>
              <a:rPr lang="id-ID" dirty="0" smtClean="0">
                <a:solidFill>
                  <a:schemeClr val="tx1"/>
                </a:solidFill>
              </a:rPr>
              <a:t>Reza Muhammad Nurdiana</a:t>
            </a:r>
            <a:endParaRPr lang="id-ID" dirty="0">
              <a:solidFill>
                <a:schemeClr val="tx1"/>
              </a:solidFill>
            </a:endParaRPr>
          </a:p>
        </p:txBody>
      </p:sp>
      <p:sp>
        <p:nvSpPr>
          <p:cNvPr id="6" name="Rectangle 5"/>
          <p:cNvSpPr/>
          <p:nvPr/>
        </p:nvSpPr>
        <p:spPr>
          <a:xfrm>
            <a:off x="2143108" y="428604"/>
            <a:ext cx="4775318"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d-ID" sz="5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rPr>
              <a:t>Kelompok 1</a:t>
            </a:r>
            <a:endParaRPr lang="en-US" sz="5400" b="1" cap="all" spc="0" dirty="0">
              <a:ln w="0"/>
              <a:effectLst>
                <a:reflection blurRad="12700" stA="50000" endPos="50000" dist="5000" dir="5400000" sy="-100000" rotWithShape="0"/>
              </a:effectLst>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3"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to="" calcmode="lin" valueType="num">
                                      <p:cBhvr>
                                        <p:cTn id="27" dur="1" fill="hold"/>
                                        <p:tgtEl>
                                          <p:spTgt spid="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to="" calcmode="lin" valueType="num">
                                      <p:cBhvr>
                                        <p:cTn id="32" dur="1" fill="hold"/>
                                        <p:tgtEl>
                                          <p:spTgt spid="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to="" calcmode="lin" valueType="num">
                                      <p:cBhvr>
                                        <p:cTn id="37" dur="1" fill="hold"/>
                                        <p:tgtEl>
                                          <p:spTgt spid="3">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to="" calcmode="lin" valueType="num">
                                      <p:cBhvr>
                                        <p:cTn id="42" dur="1" fill="hold"/>
                                        <p:tgtEl>
                                          <p:spTgt spid="3">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to="" calcmode="lin" valueType="num">
                                      <p:cBhvr>
                                        <p:cTn id="47" dur="1" fill="hold"/>
                                        <p:tgtEl>
                                          <p:spTgt spid="3">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2" name="Content Placeholder 1"/>
          <p:cNvSpPr>
            <a:spLocks noGrp="1"/>
          </p:cNvSpPr>
          <p:nvPr>
            <p:ph idx="1"/>
          </p:nvPr>
        </p:nvSpPr>
        <p:spPr>
          <a:xfrm>
            <a:off x="3203848" y="1268760"/>
            <a:ext cx="5616624" cy="2736304"/>
          </a:xfrm>
        </p:spPr>
        <p:txBody>
          <a:bodyPr>
            <a:normAutofit/>
          </a:bodyPr>
          <a:lstStyle/>
          <a:p>
            <a:pPr>
              <a:buNone/>
            </a:pPr>
            <a:r>
              <a:rPr lang="en-US" dirty="0" err="1" smtClean="0"/>
              <a:t>Jadi</a:t>
            </a:r>
            <a:r>
              <a:rPr lang="en-US" dirty="0" smtClean="0"/>
              <a:t> , </a:t>
            </a:r>
            <a:r>
              <a:rPr lang="en-US" dirty="0" err="1" smtClean="0"/>
              <a:t>keanekaragaman</a:t>
            </a:r>
            <a:r>
              <a:rPr lang="en-US" dirty="0" smtClean="0"/>
              <a:t> </a:t>
            </a:r>
            <a:r>
              <a:rPr lang="en-US" dirty="0" err="1" smtClean="0"/>
              <a:t>hayati</a:t>
            </a:r>
            <a:r>
              <a:rPr lang="en-US" dirty="0" smtClean="0"/>
              <a:t> </a:t>
            </a:r>
            <a:r>
              <a:rPr lang="en-US" dirty="0" err="1" smtClean="0"/>
              <a:t>harus</a:t>
            </a:r>
            <a:r>
              <a:rPr lang="en-US" dirty="0" smtClean="0"/>
              <a:t> </a:t>
            </a:r>
            <a:r>
              <a:rPr lang="en-US" dirty="0" err="1" smtClean="0"/>
              <a:t>dilestarikan</a:t>
            </a:r>
            <a:r>
              <a:rPr lang="en-US" dirty="0" smtClean="0"/>
              <a:t>  </a:t>
            </a:r>
            <a:r>
              <a:rPr lang="en-US" dirty="0" err="1" smtClean="0"/>
              <a:t>dan</a:t>
            </a:r>
            <a:r>
              <a:rPr lang="en-US" dirty="0" smtClean="0"/>
              <a:t> </a:t>
            </a:r>
            <a:r>
              <a:rPr lang="en-US" dirty="0" err="1" smtClean="0"/>
              <a:t>jangan</a:t>
            </a:r>
            <a:r>
              <a:rPr lang="en-US" dirty="0" smtClean="0"/>
              <a:t> </a:t>
            </a:r>
            <a:r>
              <a:rPr lang="en-US" dirty="0" err="1" smtClean="0"/>
              <a:t>sampai</a:t>
            </a:r>
            <a:r>
              <a:rPr lang="en-US" dirty="0" smtClean="0"/>
              <a:t> </a:t>
            </a:r>
            <a:r>
              <a:rPr lang="en-US" dirty="0" err="1" smtClean="0"/>
              <a:t>punah</a:t>
            </a:r>
            <a:r>
              <a:rPr lang="en-US" dirty="0" smtClean="0"/>
              <a:t>. </a:t>
            </a:r>
            <a:r>
              <a:rPr lang="en-US" dirty="0" err="1" smtClean="0"/>
              <a:t>Karena</a:t>
            </a:r>
            <a:r>
              <a:rPr lang="en-US" dirty="0" smtClean="0"/>
              <a:t> </a:t>
            </a:r>
            <a:r>
              <a:rPr lang="en-US" dirty="0" err="1" smtClean="0"/>
              <a:t>itu</a:t>
            </a:r>
            <a:r>
              <a:rPr lang="en-US" dirty="0" smtClean="0"/>
              <a:t> </a:t>
            </a:r>
            <a:r>
              <a:rPr lang="en-US" dirty="0" err="1" smtClean="0"/>
              <a:t>merupakan</a:t>
            </a:r>
            <a:r>
              <a:rPr lang="en-US" dirty="0" smtClean="0"/>
              <a:t> </a:t>
            </a:r>
            <a:r>
              <a:rPr lang="en-US" dirty="0" err="1" smtClean="0"/>
              <a:t>anugerah</a:t>
            </a:r>
            <a:r>
              <a:rPr lang="en-US" dirty="0" smtClean="0"/>
              <a:t> </a:t>
            </a:r>
            <a:r>
              <a:rPr lang="en-US" dirty="0" err="1" smtClean="0"/>
              <a:t>Tuhan</a:t>
            </a:r>
            <a:r>
              <a:rPr lang="en-US" dirty="0" smtClean="0"/>
              <a:t> yang </a:t>
            </a:r>
            <a:r>
              <a:rPr lang="en-US" dirty="0" err="1" smtClean="0"/>
              <a:t>harus</a:t>
            </a:r>
            <a:r>
              <a:rPr lang="en-US" dirty="0" smtClean="0"/>
              <a:t> </a:t>
            </a:r>
            <a:r>
              <a:rPr lang="en-US" dirty="0" err="1" smtClean="0"/>
              <a:t>dijaga</a:t>
            </a:r>
            <a:r>
              <a:rPr lang="en-US" dirty="0" smtClean="0"/>
              <a:t> </a:t>
            </a:r>
            <a:r>
              <a:rPr lang="en-US" dirty="0" err="1" smtClean="0"/>
              <a:t>dan</a:t>
            </a:r>
            <a:r>
              <a:rPr lang="en-US" dirty="0" smtClean="0"/>
              <a:t> </a:t>
            </a:r>
            <a:r>
              <a:rPr lang="en-US" dirty="0" err="1" smtClean="0"/>
              <a:t>dipelihara</a:t>
            </a:r>
            <a:r>
              <a:rPr lang="en-US" dirty="0" smtClean="0"/>
              <a:t> </a:t>
            </a:r>
            <a:r>
              <a:rPr lang="en-US" dirty="0" err="1" smtClean="0"/>
              <a:t>dengan</a:t>
            </a:r>
            <a:r>
              <a:rPr lang="en-US" dirty="0" smtClean="0"/>
              <a:t> </a:t>
            </a:r>
            <a:r>
              <a:rPr lang="en-US" dirty="0" err="1" smtClean="0"/>
              <a:t>baik</a:t>
            </a:r>
            <a:r>
              <a:rPr lang="en-US" dirty="0" smtClean="0"/>
              <a:t> </a:t>
            </a:r>
            <a:endParaRPr lang="id-ID" dirty="0" smtClean="0"/>
          </a:p>
        </p:txBody>
      </p:sp>
      <p:sp>
        <p:nvSpPr>
          <p:cNvPr id="3" name="Title 2"/>
          <p:cNvSpPr>
            <a:spLocks noGrp="1"/>
          </p:cNvSpPr>
          <p:nvPr>
            <p:ph type="title"/>
          </p:nvPr>
        </p:nvSpPr>
        <p:spPr>
          <a:xfrm>
            <a:off x="457200" y="0"/>
            <a:ext cx="8229600" cy="980728"/>
          </a:xfrm>
        </p:spPr>
        <p:txBody>
          <a:bodyPr>
            <a:normAutofit/>
          </a:bodyPr>
          <a:lstStyle/>
          <a:p>
            <a:pPr algn="ctr"/>
            <a:r>
              <a:rPr lang="en-US" sz="2800" dirty="0" err="1" smtClean="0">
                <a:solidFill>
                  <a:schemeClr val="bg1"/>
                </a:solidFill>
              </a:rPr>
              <a:t>Kesimpulan</a:t>
            </a:r>
            <a:endParaRPr lang="id-ID" sz="2800" dirty="0">
              <a:solidFill>
                <a:schemeClr val="bg1"/>
              </a:solidFill>
            </a:endParaRPr>
          </a:p>
        </p:txBody>
      </p:sp>
      <p:sp>
        <p:nvSpPr>
          <p:cNvPr id="6" name="Left Arrow 5">
            <a:hlinkClick r:id="rId4" action="ppaction://hlinksldjump"/>
          </p:cNvPr>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hlinkClick r:id="rId4" action="ppaction://hlinksldjump"/>
              </a:rPr>
              <a:t>back</a:t>
            </a:r>
            <a:endParaRPr lang="en-US" dirty="0">
              <a:solidFill>
                <a:schemeClr val="bg1"/>
              </a:solidFill>
            </a:endParaRPr>
          </a:p>
        </p:txBody>
      </p:sp>
    </p:spTree>
  </p:cSld>
  <p:clrMapOvr>
    <a:masterClrMapping/>
  </p:clrMapOvr>
  <p:transition>
    <p:randomBar/>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arfield.gif"/>
          <p:cNvPicPr>
            <a:picLocks noChangeAspect="1"/>
          </p:cNvPicPr>
          <p:nvPr/>
        </p:nvPicPr>
        <p:blipFill>
          <a:blip r:embed="rId2" cstate="print"/>
          <a:stretch>
            <a:fillRect/>
          </a:stretch>
        </p:blipFill>
        <p:spPr>
          <a:xfrm>
            <a:off x="611560" y="908720"/>
            <a:ext cx="2232248" cy="2816894"/>
          </a:xfrm>
          <a:prstGeom prst="rect">
            <a:avLst/>
          </a:prstGeom>
        </p:spPr>
      </p:pic>
      <p:pic>
        <p:nvPicPr>
          <p:cNvPr id="5" name="Picture 4" descr="m027.gif"/>
          <p:cNvPicPr>
            <a:picLocks noChangeAspect="1"/>
          </p:cNvPicPr>
          <p:nvPr/>
        </p:nvPicPr>
        <p:blipFill>
          <a:blip r:embed="rId3" cstate="print"/>
          <a:stretch>
            <a:fillRect/>
          </a:stretch>
        </p:blipFill>
        <p:spPr>
          <a:xfrm>
            <a:off x="6948264" y="764704"/>
            <a:ext cx="1678285" cy="2110333"/>
          </a:xfrm>
          <a:prstGeom prst="rect">
            <a:avLst/>
          </a:prstGeom>
        </p:spPr>
      </p:pic>
      <p:sp>
        <p:nvSpPr>
          <p:cNvPr id="6" name="TextBox 5"/>
          <p:cNvSpPr txBox="1"/>
          <p:nvPr/>
        </p:nvSpPr>
        <p:spPr>
          <a:xfrm>
            <a:off x="755576" y="4221088"/>
            <a:ext cx="7737054" cy="523220"/>
          </a:xfrm>
          <a:prstGeom prst="rect">
            <a:avLst/>
          </a:prstGeom>
          <a:noFill/>
        </p:spPr>
        <p:txBody>
          <a:bodyPr wrap="none" rtlCol="0">
            <a:spAutoFit/>
          </a:bodyPr>
          <a:lstStyle/>
          <a:p>
            <a:r>
              <a:rPr lang="en-US" sz="2800" dirty="0" err="1" smtClean="0"/>
              <a:t>Mohon</a:t>
            </a:r>
            <a:r>
              <a:rPr lang="en-US" sz="2800" dirty="0" smtClean="0"/>
              <a:t> </a:t>
            </a:r>
            <a:r>
              <a:rPr lang="en-US" sz="2800" dirty="0" err="1" smtClean="0"/>
              <a:t>maaf</a:t>
            </a:r>
            <a:r>
              <a:rPr lang="en-US" sz="2800" dirty="0" smtClean="0"/>
              <a:t> </a:t>
            </a:r>
            <a:r>
              <a:rPr lang="en-US" sz="2800" dirty="0" err="1" smtClean="0"/>
              <a:t>bila</a:t>
            </a:r>
            <a:r>
              <a:rPr lang="en-US" sz="2800" dirty="0" smtClean="0"/>
              <a:t> </a:t>
            </a:r>
            <a:r>
              <a:rPr lang="en-US" sz="2800" dirty="0" err="1" smtClean="0"/>
              <a:t>ada</a:t>
            </a:r>
            <a:r>
              <a:rPr lang="en-US" sz="2800" dirty="0" smtClean="0"/>
              <a:t> </a:t>
            </a:r>
            <a:r>
              <a:rPr lang="en-US" sz="2800" dirty="0" err="1" smtClean="0"/>
              <a:t>kekurangan</a:t>
            </a:r>
            <a:r>
              <a:rPr lang="en-US" sz="2800" dirty="0" smtClean="0"/>
              <a:t> </a:t>
            </a:r>
            <a:r>
              <a:rPr lang="en-US" sz="2800" dirty="0" err="1" smtClean="0"/>
              <a:t>dan</a:t>
            </a:r>
            <a:r>
              <a:rPr lang="en-US" sz="2800" dirty="0" smtClean="0"/>
              <a:t> </a:t>
            </a:r>
            <a:r>
              <a:rPr lang="en-US" sz="2800" dirty="0" err="1" smtClean="0"/>
              <a:t>kesalahan</a:t>
            </a:r>
            <a:r>
              <a:rPr lang="en-US" sz="2800" dirty="0" smtClean="0"/>
              <a:t> </a:t>
            </a:r>
            <a:endParaRPr lang="en-US" sz="2800" dirty="0"/>
          </a:p>
        </p:txBody>
      </p:sp>
      <p:sp>
        <p:nvSpPr>
          <p:cNvPr id="8" name="TextBox 7"/>
          <p:cNvSpPr txBox="1"/>
          <p:nvPr/>
        </p:nvSpPr>
        <p:spPr>
          <a:xfrm>
            <a:off x="971600" y="5085184"/>
            <a:ext cx="7056784" cy="646331"/>
          </a:xfrm>
          <a:prstGeom prst="rect">
            <a:avLst/>
          </a:prstGeom>
          <a:noFill/>
        </p:spPr>
        <p:txBody>
          <a:bodyPr wrap="square" rtlCol="0">
            <a:spAutoFit/>
          </a:bodyPr>
          <a:lstStyle/>
          <a:p>
            <a:r>
              <a:rPr lang="en-US" sz="3600" dirty="0" smtClean="0"/>
              <a:t>    </a:t>
            </a:r>
            <a:r>
              <a:rPr lang="en-US" sz="3600" dirty="0" err="1" smtClean="0"/>
              <a:t>Wassalamualaikum</a:t>
            </a:r>
            <a:r>
              <a:rPr lang="en-US" sz="3600" dirty="0" smtClean="0"/>
              <a:t> WR.WB</a:t>
            </a:r>
            <a:endParaRPr lang="en-US" sz="36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5000" fill="hold"/>
                                        <p:tgtEl>
                                          <p:spTgt spid="6"/>
                                        </p:tgtEl>
                                        <p:attrNameLst>
                                          <p:attrName>ppt_x</p:attrName>
                                        </p:attrNameLst>
                                      </p:cBhvr>
                                      <p:tavLst>
                                        <p:tav tm="0">
                                          <p:val>
                                            <p:strVal val="#ppt_x"/>
                                          </p:val>
                                        </p:tav>
                                        <p:tav tm="100000">
                                          <p:val>
                                            <p:strVal val="#ppt_x"/>
                                          </p:val>
                                        </p:tav>
                                      </p:tavLst>
                                    </p:anim>
                                    <p:anim calcmode="lin" valueType="num">
                                      <p:cBhvr>
                                        <p:cTn id="8" dur="15000" fill="hold"/>
                                        <p:tgtEl>
                                          <p:spTgt spid="6"/>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5000" fill="hold"/>
                                        <p:tgtEl>
                                          <p:spTgt spid="8"/>
                                        </p:tgtEl>
                                        <p:attrNameLst>
                                          <p:attrName>ppt_x</p:attrName>
                                        </p:attrNameLst>
                                      </p:cBhvr>
                                      <p:tavLst>
                                        <p:tav tm="0">
                                          <p:val>
                                            <p:strVal val="#ppt_x"/>
                                          </p:val>
                                        </p:tav>
                                        <p:tav tm="100000">
                                          <p:val>
                                            <p:strVal val="#ppt_x"/>
                                          </p:val>
                                        </p:tav>
                                      </p:tavLst>
                                    </p:anim>
                                    <p:anim calcmode="lin" valueType="num">
                                      <p:cBhvr>
                                        <p:cTn id="12" dur="15000" fill="hold"/>
                                        <p:tgtEl>
                                          <p:spTgt spid="8"/>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8662" y="857232"/>
            <a:ext cx="278608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bg1"/>
                </a:solidFill>
                <a:hlinkClick r:id="rId3" action="ppaction://hlinksldjump"/>
              </a:rPr>
              <a:t>Keanekaragaman </a:t>
            </a:r>
          </a:p>
          <a:p>
            <a:pPr algn="ctr"/>
            <a:r>
              <a:rPr lang="id-ID" sz="1600" dirty="0" smtClean="0">
                <a:solidFill>
                  <a:schemeClr val="bg1"/>
                </a:solidFill>
                <a:hlinkClick r:id="rId3" action="ppaction://hlinksldjump"/>
              </a:rPr>
              <a:t>Tumbuhan &amp; Hewan Di Indonesia</a:t>
            </a:r>
            <a:endParaRPr lang="id-ID" sz="1600" dirty="0">
              <a:solidFill>
                <a:schemeClr val="bg1"/>
              </a:solidFill>
            </a:endParaRPr>
          </a:p>
        </p:txBody>
      </p:sp>
      <p:sp>
        <p:nvSpPr>
          <p:cNvPr id="7" name="Rectangle 6"/>
          <p:cNvSpPr/>
          <p:nvPr/>
        </p:nvSpPr>
        <p:spPr>
          <a:xfrm>
            <a:off x="5364088" y="2564904"/>
            <a:ext cx="2930098"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bg1"/>
                </a:solidFill>
                <a:hlinkClick r:id="rId4" action="ppaction://hlinksldjump"/>
              </a:rPr>
              <a:t>Tindakan-Tindakan yang dapat merusak keanekaragaman hayati</a:t>
            </a:r>
            <a:endParaRPr lang="id-ID" dirty="0">
              <a:solidFill>
                <a:schemeClr val="bg1"/>
              </a:solidFill>
            </a:endParaRPr>
          </a:p>
        </p:txBody>
      </p:sp>
      <p:sp>
        <p:nvSpPr>
          <p:cNvPr id="8" name="Rectangle 7"/>
          <p:cNvSpPr/>
          <p:nvPr/>
        </p:nvSpPr>
        <p:spPr>
          <a:xfrm>
            <a:off x="971600" y="2564904"/>
            <a:ext cx="278608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bg1"/>
                </a:solidFill>
                <a:hlinkClick r:id="rId5" action="ppaction://hlinksldjump"/>
              </a:rPr>
              <a:t>Upaya pelestarian keanekaragaman hayati  </a:t>
            </a:r>
            <a:endParaRPr lang="id-ID" dirty="0">
              <a:solidFill>
                <a:schemeClr val="bg1"/>
              </a:solidFill>
            </a:endParaRPr>
          </a:p>
        </p:txBody>
      </p:sp>
      <p:sp>
        <p:nvSpPr>
          <p:cNvPr id="9" name="Rectangle 8"/>
          <p:cNvSpPr/>
          <p:nvPr/>
        </p:nvSpPr>
        <p:spPr>
          <a:xfrm>
            <a:off x="971600" y="4437112"/>
            <a:ext cx="278608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bg1"/>
                </a:solidFill>
                <a:hlinkClick r:id="rId6" action="ppaction://hlinksldjump"/>
              </a:rPr>
              <a:t>Kesimpulan </a:t>
            </a:r>
            <a:endParaRPr lang="id-ID" dirty="0">
              <a:solidFill>
                <a:schemeClr val="bg1"/>
              </a:solidFill>
            </a:endParaRPr>
          </a:p>
        </p:txBody>
      </p:sp>
      <p:sp>
        <p:nvSpPr>
          <p:cNvPr id="10" name="Rectangle 9"/>
          <p:cNvSpPr/>
          <p:nvPr/>
        </p:nvSpPr>
        <p:spPr>
          <a:xfrm>
            <a:off x="5436096" y="836712"/>
            <a:ext cx="278608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bg1"/>
                </a:solidFill>
                <a:hlinkClick r:id="rId7" action="ppaction://hlinksldjump"/>
              </a:rPr>
              <a:t>Pentingnya Membudidayakan Hewan &amp; Tumbuhan langka </a:t>
            </a:r>
            <a:endParaRPr lang="id-ID" sz="1600" dirty="0">
              <a:solidFill>
                <a:schemeClr val="bg1"/>
              </a:solidFill>
            </a:endParaRPr>
          </a:p>
        </p:txBody>
      </p:sp>
      <p:sp>
        <p:nvSpPr>
          <p:cNvPr id="12" name="Rectangle 11"/>
          <p:cNvSpPr/>
          <p:nvPr/>
        </p:nvSpPr>
        <p:spPr>
          <a:xfrm>
            <a:off x="5364088" y="4437112"/>
            <a:ext cx="2786082"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solidFill>
                <a:hlinkClick r:id="rId8" action="ppaction://hlinksldjump"/>
              </a:rPr>
              <a:t>Gambar</a:t>
            </a:r>
            <a:r>
              <a:rPr lang="en-US" dirty="0" smtClean="0">
                <a:solidFill>
                  <a:schemeClr val="bg1"/>
                </a:solidFill>
                <a:hlinkClick r:id="rId8" action="ppaction://hlinksldjump"/>
              </a:rPr>
              <a:t> </a:t>
            </a:r>
            <a:r>
              <a:rPr lang="en-US" dirty="0" err="1" smtClean="0">
                <a:solidFill>
                  <a:schemeClr val="bg1"/>
                </a:solidFill>
                <a:hlinkClick r:id="rId8" action="ppaction://hlinksldjump"/>
              </a:rPr>
              <a:t>Hewan</a:t>
            </a:r>
            <a:r>
              <a:rPr lang="en-US" dirty="0" smtClean="0">
                <a:solidFill>
                  <a:schemeClr val="bg1"/>
                </a:solidFill>
                <a:hlinkClick r:id="rId8" action="ppaction://hlinksldjump"/>
              </a:rPr>
              <a:t> Dan </a:t>
            </a:r>
            <a:r>
              <a:rPr lang="en-US" dirty="0" err="1" smtClean="0">
                <a:solidFill>
                  <a:schemeClr val="bg1"/>
                </a:solidFill>
                <a:hlinkClick r:id="rId8" action="ppaction://hlinksldjump"/>
              </a:rPr>
              <a:t>tumbuhan</a:t>
            </a:r>
            <a:r>
              <a:rPr lang="id-ID" dirty="0" smtClean="0">
                <a:solidFill>
                  <a:schemeClr val="bg1"/>
                </a:solidFill>
                <a:hlinkClick r:id="rId8" action="ppaction://hlinksldjump"/>
              </a:rPr>
              <a:t> </a:t>
            </a:r>
            <a:endParaRPr lang="id-ID" dirty="0">
              <a:solidFill>
                <a:schemeClr val="bg1"/>
              </a:solidFill>
            </a:endParaRPr>
          </a:p>
        </p:txBody>
      </p:sp>
      <p:sp>
        <p:nvSpPr>
          <p:cNvPr id="13" name="Down Arrow 12">
            <a:hlinkClick r:id="rId9" action="ppaction://hlinksldjump"/>
          </p:cNvPr>
          <p:cNvSpPr/>
          <p:nvPr/>
        </p:nvSpPr>
        <p:spPr>
          <a:xfrm>
            <a:off x="3419872" y="5949280"/>
            <a:ext cx="2232248" cy="9087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END</a:t>
            </a:r>
            <a:endParaRPr lang="en-US" dirty="0"/>
          </a:p>
        </p:txBody>
      </p:sp>
    </p:spTree>
  </p:cSld>
  <p:clrMapOvr>
    <a:masterClrMapping/>
  </p:clrMapOvr>
  <p:transition spd="slow">
    <p:dissolve/>
    <p:sndAc>
      <p:stSnd>
        <p:snd r:embed="rId2"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to="" calcmode="lin" valueType="num">
                                      <p:cBhvr>
                                        <p:cTn id="12" dur="1" fill="hold"/>
                                        <p:tgtEl>
                                          <p:spTgt spid="10"/>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to="" calcmode="lin" valueType="num">
                                      <p:cBhvr>
                                        <p:cTn id="17" dur="1" fill="hold"/>
                                        <p:tgtEl>
                                          <p:spTgt spid="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to="" calcmode="lin" valueType="num">
                                      <p:cBhvr>
                                        <p:cTn id="22" dur="1" fill="hold"/>
                                        <p:tgtEl>
                                          <p:spTgt spid="8"/>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to="" calcmode="lin" valueType="num">
                                      <p:cBhvr>
                                        <p:cTn id="27" dur="1" fill="hold"/>
                                        <p:tgtEl>
                                          <p:spTgt spid="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 to="" calcmode="lin" valueType="num">
                                      <p:cBhvr>
                                        <p:cTn id="32" dur="1" fill="hold"/>
                                        <p:tgtEl>
                                          <p:spTgt spid="12"/>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to="" calcmode="lin" valueType="num">
                                      <p:cBhvr>
                                        <p:cTn id="37"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2" name="Content Placeholder 1"/>
          <p:cNvSpPr>
            <a:spLocks noGrp="1"/>
          </p:cNvSpPr>
          <p:nvPr>
            <p:ph idx="1"/>
          </p:nvPr>
        </p:nvSpPr>
        <p:spPr>
          <a:xfrm>
            <a:off x="3131840" y="1340768"/>
            <a:ext cx="5554960" cy="2592288"/>
          </a:xfrm>
        </p:spPr>
        <p:txBody>
          <a:bodyPr>
            <a:normAutofit fontScale="85000" lnSpcReduction="20000"/>
          </a:bodyPr>
          <a:lstStyle/>
          <a:p>
            <a:r>
              <a:rPr lang="id-ID" sz="2000" dirty="0" smtClean="0"/>
              <a:t>Diperkirakan spesies hewan lebih kurang 1 jt dan spesies tumbuhan lebih kurang 400 ribu sisanya merupakan anggota kingdom monera protista dan fungi . Diantara spesies yang satu dengan yg lain nya terdapat kesamaan dang perbedaan. Diantara spesies yang sama juga terdapat keseragaman maupun keberagaman. Perbedaan – perbedaan diantara organisme yang termasuk dalam spesies disebut variasi. Variasi tersebut di sebabkan oleh 2 faktor , yaitu faktor luar (misalnya suhu,tanah,makanan) dan faktor dalam yaitu adanya rekombinasi gen</a:t>
            </a:r>
            <a:r>
              <a:rPr lang="id-ID" sz="2000" dirty="0" smtClean="0">
                <a:solidFill>
                  <a:schemeClr val="bg1"/>
                </a:solidFill>
              </a:rPr>
              <a:t>.</a:t>
            </a:r>
            <a:endParaRPr lang="id-ID" sz="2000" dirty="0">
              <a:solidFill>
                <a:schemeClr val="bg1"/>
              </a:solidFill>
            </a:endParaRPr>
          </a:p>
        </p:txBody>
      </p:sp>
      <p:sp>
        <p:nvSpPr>
          <p:cNvPr id="3" name="Title 2"/>
          <p:cNvSpPr>
            <a:spLocks noGrp="1"/>
          </p:cNvSpPr>
          <p:nvPr>
            <p:ph type="title"/>
          </p:nvPr>
        </p:nvSpPr>
        <p:spPr>
          <a:xfrm>
            <a:off x="2339752" y="152400"/>
            <a:ext cx="6347048" cy="900336"/>
          </a:xfrm>
        </p:spPr>
        <p:txBody>
          <a:bodyPr>
            <a:normAutofit fontScale="90000"/>
          </a:bodyPr>
          <a:lstStyle/>
          <a:p>
            <a:pPr algn="ctr"/>
            <a:r>
              <a:rPr lang="id-ID" sz="3200" dirty="0" smtClean="0"/>
              <a:t>	</a:t>
            </a:r>
            <a:r>
              <a:rPr lang="id-ID" sz="3200" dirty="0" smtClean="0">
                <a:solidFill>
                  <a:schemeClr val="bg1"/>
                </a:solidFill>
              </a:rPr>
              <a:t>Keanakaragaman Tumbuhan &amp; Hewan Di Indonesia </a:t>
            </a:r>
            <a:endParaRPr lang="id-ID" sz="3200" dirty="0">
              <a:solidFill>
                <a:schemeClr val="bg1"/>
              </a:solidFill>
            </a:endParaRPr>
          </a:p>
        </p:txBody>
      </p:sp>
      <p:sp>
        <p:nvSpPr>
          <p:cNvPr id="6" name="Left Arrow 5">
            <a:hlinkClick r:id="rId4" action="ppaction://hlinksldjump"/>
          </p:cNvPr>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hlinkClick r:id="rId4" action="ppaction://hlinksldjump"/>
              </a:rPr>
              <a:t>back</a:t>
            </a:r>
            <a:endParaRPr lang="en-US" dirty="0">
              <a:solidFill>
                <a:schemeClr val="bg1"/>
              </a:solidFill>
            </a:endParaRPr>
          </a:p>
        </p:txBody>
      </p:sp>
    </p:spTree>
  </p:cSld>
  <p:clrMapOvr>
    <a:masterClrMapping/>
  </p:clrMapOvr>
  <p:transition>
    <p:zo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2" name="Content Placeholder 1"/>
          <p:cNvSpPr>
            <a:spLocks noGrp="1"/>
          </p:cNvSpPr>
          <p:nvPr>
            <p:ph idx="1"/>
          </p:nvPr>
        </p:nvSpPr>
        <p:spPr>
          <a:xfrm>
            <a:off x="2987824" y="1340768"/>
            <a:ext cx="5698976" cy="2736304"/>
          </a:xfrm>
        </p:spPr>
        <p:txBody>
          <a:bodyPr>
            <a:normAutofit fontScale="85000" lnSpcReduction="10000"/>
          </a:bodyPr>
          <a:lstStyle/>
          <a:p>
            <a:r>
              <a:rPr lang="id-ID" sz="2000" dirty="0" smtClean="0"/>
              <a:t>Berbagai jenis hewan flora dan fauna bernilai ekonomi dan dapat menigkatkan kesejahtraan manusia karena merupakan sumber pangan,sandang,papan dan obat obatan keanekaragaman hayati juga bernilai ekologis atau bermanfaat menjaga kestabilan lingkungan. Makin beranekaragam makhluk hidup yang menempati suatu lingkungan makin stabil lingkungan tersebut apabila satu spesies makhluk punah karna satu sebab misalnya karna satu penyakit lingkungan tempat tinggal makhluk hidup tersebut akan mengalami gangguan.</a:t>
            </a:r>
            <a:endParaRPr lang="id-ID" sz="2000" dirty="0"/>
          </a:p>
        </p:txBody>
      </p:sp>
      <p:sp>
        <p:nvSpPr>
          <p:cNvPr id="3" name="Title 2"/>
          <p:cNvSpPr>
            <a:spLocks noGrp="1"/>
          </p:cNvSpPr>
          <p:nvPr>
            <p:ph type="title"/>
          </p:nvPr>
        </p:nvSpPr>
        <p:spPr>
          <a:xfrm>
            <a:off x="1547664" y="0"/>
            <a:ext cx="7596336" cy="980728"/>
          </a:xfrm>
        </p:spPr>
        <p:txBody>
          <a:bodyPr>
            <a:normAutofit/>
          </a:bodyPr>
          <a:lstStyle/>
          <a:p>
            <a:pPr algn="ctr"/>
            <a:r>
              <a:rPr lang="id-ID" sz="2800" dirty="0" smtClean="0">
                <a:solidFill>
                  <a:schemeClr val="bg1"/>
                </a:solidFill>
              </a:rPr>
              <a:t>Pentingnya membudidayakan hewan dan tumbuhan langka </a:t>
            </a:r>
            <a:endParaRPr lang="id-ID" sz="2800" dirty="0">
              <a:solidFill>
                <a:schemeClr val="bg1"/>
              </a:solidFill>
            </a:endParaRPr>
          </a:p>
        </p:txBody>
      </p:sp>
      <p:sp>
        <p:nvSpPr>
          <p:cNvPr id="6" name="Left Arrow 5">
            <a:hlinkClick r:id="rId4" action="ppaction://hlinksldjump"/>
          </p:cNvPr>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back</a:t>
            </a:r>
            <a:endParaRPr lang="en-US" dirty="0">
              <a:solidFill>
                <a:schemeClr val="bg1"/>
              </a:solidFill>
            </a:endParaRPr>
          </a:p>
        </p:txBody>
      </p:sp>
    </p:spTree>
  </p:cSld>
  <p:clrMapOvr>
    <a:masterClrMapping/>
  </p:clrMapOvr>
  <p:transition>
    <p:wheel/>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2" name="Content Placeholder 1"/>
          <p:cNvSpPr>
            <a:spLocks noGrp="1"/>
          </p:cNvSpPr>
          <p:nvPr>
            <p:ph idx="1"/>
          </p:nvPr>
        </p:nvSpPr>
        <p:spPr>
          <a:xfrm>
            <a:off x="2987824" y="1268760"/>
            <a:ext cx="6156176" cy="2880320"/>
          </a:xfrm>
        </p:spPr>
        <p:txBody>
          <a:bodyPr>
            <a:noAutofit/>
          </a:bodyPr>
          <a:lstStyle/>
          <a:p>
            <a:r>
              <a:rPr lang="id-ID" sz="1600" dirty="0" smtClean="0"/>
              <a:t>Berbagai jenis flora dan fauna hanya di temukan di indonesia beberapa jenis flora yang hanya di temukan di indonesia antara lain cendana, anggrek hitam bunga bangkai dan rafflesia</a:t>
            </a:r>
            <a:r>
              <a:rPr lang="id-ID" sz="1600" i="1" dirty="0" smtClean="0"/>
              <a:t> arnoldi.</a:t>
            </a:r>
            <a:r>
              <a:rPr lang="id-ID" sz="1600" dirty="0" smtClean="0"/>
              <a:t> Adapun yang di lindungi di indonesia antara lain badak jawa, harimau sumatra , babi rusa, anoa, komodo,tapir,burung cenderawasih dan burung maleo.tindakan tindakan yang dapat merusak keanekaragaman hayati antara lain  </a:t>
            </a:r>
          </a:p>
          <a:p>
            <a:r>
              <a:rPr lang="id-ID" sz="1600" dirty="0" smtClean="0"/>
              <a:t>Perburuan liar</a:t>
            </a:r>
          </a:p>
          <a:p>
            <a:r>
              <a:rPr lang="id-ID" sz="1600" dirty="0" smtClean="0"/>
              <a:t>Perusakan hutan</a:t>
            </a:r>
          </a:p>
          <a:p>
            <a:r>
              <a:rPr lang="id-ID" sz="1600" dirty="0" smtClean="0"/>
              <a:t>Penggunaan pupuk dan pestisida berlebihan </a:t>
            </a:r>
            <a:endParaRPr lang="id-ID" sz="1600" dirty="0"/>
          </a:p>
        </p:txBody>
      </p:sp>
      <p:sp>
        <p:nvSpPr>
          <p:cNvPr id="3" name="Title 2"/>
          <p:cNvSpPr>
            <a:spLocks noGrp="1"/>
          </p:cNvSpPr>
          <p:nvPr>
            <p:ph type="title"/>
          </p:nvPr>
        </p:nvSpPr>
        <p:spPr>
          <a:xfrm>
            <a:off x="2123728" y="0"/>
            <a:ext cx="7020272" cy="1052736"/>
          </a:xfrm>
        </p:spPr>
        <p:txBody>
          <a:bodyPr>
            <a:normAutofit/>
          </a:bodyPr>
          <a:lstStyle/>
          <a:p>
            <a:pPr algn="ctr"/>
            <a:r>
              <a:rPr lang="id-ID" sz="2800" dirty="0" smtClean="0">
                <a:solidFill>
                  <a:schemeClr val="bg1"/>
                </a:solidFill>
              </a:rPr>
              <a:t>Tindakan-tindakan yang dapat merusak keanekaragaman hayati</a:t>
            </a:r>
            <a:endParaRPr lang="id-ID" sz="2800" dirty="0">
              <a:solidFill>
                <a:schemeClr val="bg1"/>
              </a:solidFill>
            </a:endParaRPr>
          </a:p>
        </p:txBody>
      </p:sp>
      <p:sp>
        <p:nvSpPr>
          <p:cNvPr id="8" name="Left Arrow 7"/>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hlinkClick r:id="rId4" action="ppaction://hlinksldjump"/>
              </a:rPr>
              <a:t>back</a:t>
            </a:r>
            <a:endParaRPr lang="en-US" dirty="0">
              <a:solidFill>
                <a:schemeClr val="bg1"/>
              </a:solidFill>
            </a:endParaRPr>
          </a:p>
        </p:txBody>
      </p:sp>
    </p:spTree>
  </p:cSld>
  <p:clrMapOvr>
    <a:masterClrMapping/>
  </p:clrMapOvr>
  <p:transition>
    <p:dissolve/>
    <p:sndAc>
      <p:stSnd>
        <p:snd r:embed="rId2"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to="" calcmode="lin" valueType="num">
                                      <p:cBhvr>
                                        <p:cTn id="15" dur="1" fill="hold"/>
                                        <p:tgtEl>
                                          <p:spTgt spid="2">
                                            <p:txEl>
                                              <p:pRg st="1" end="1"/>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to="" calcmode="lin" valueType="num">
                                      <p:cBhvr>
                                        <p:cTn id="18" dur="1" fill="hold"/>
                                        <p:tgtEl>
                                          <p:spTgt spid="2">
                                            <p:txEl>
                                              <p:pRg st="2" end="2"/>
                                            </p:txEl>
                                          </p:spTgt>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to="" calcmode="lin" valueType="num">
                                      <p:cBhvr>
                                        <p:cTn id="21" dur="1" fill="hold"/>
                                        <p:tgtEl>
                                          <p:spTgt spid="2">
                                            <p:txEl>
                                              <p:pRg st="3" end="3"/>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to="" calcmode="lin" valueType="num">
                                      <p:cBhvr>
                                        <p:cTn id="26"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2" name="Content Placeholder 1"/>
          <p:cNvSpPr>
            <a:spLocks noGrp="1"/>
          </p:cNvSpPr>
          <p:nvPr>
            <p:ph idx="1"/>
          </p:nvPr>
        </p:nvSpPr>
        <p:spPr>
          <a:xfrm>
            <a:off x="3131840" y="1524000"/>
            <a:ext cx="5554960" cy="2769096"/>
          </a:xfrm>
        </p:spPr>
        <p:txBody>
          <a:bodyPr>
            <a:normAutofit lnSpcReduction="10000"/>
          </a:bodyPr>
          <a:lstStyle/>
          <a:p>
            <a:r>
              <a:rPr lang="id-ID" sz="2000" dirty="0" smtClean="0"/>
              <a:t>Tindakan yang bertujuan melestarikan keanekaragaman hayati telah banyak dilakukan baik oleh perorangan LSM (Lemabaga Swadaya Masyarakat), misalnya Walhi (Wahana Lingkungan Hidup Indonesia); maupun oleh pemerintah. Beberapa tindakan yang dapat melestarikan keanekaragaman hayati antara lain sebagai berikut:</a:t>
            </a:r>
          </a:p>
          <a:p>
            <a:endParaRPr lang="id-ID" sz="2000" dirty="0" smtClean="0"/>
          </a:p>
          <a:p>
            <a:endParaRPr lang="id-ID" sz="2000" dirty="0" smtClean="0"/>
          </a:p>
        </p:txBody>
      </p:sp>
      <p:sp>
        <p:nvSpPr>
          <p:cNvPr id="3" name="Title 2"/>
          <p:cNvSpPr>
            <a:spLocks noGrp="1"/>
          </p:cNvSpPr>
          <p:nvPr>
            <p:ph type="title"/>
          </p:nvPr>
        </p:nvSpPr>
        <p:spPr>
          <a:xfrm rot="10800000" flipV="1">
            <a:off x="2699792" y="0"/>
            <a:ext cx="5904656" cy="1196752"/>
          </a:xfrm>
        </p:spPr>
        <p:txBody>
          <a:bodyPr>
            <a:noAutofit/>
          </a:bodyPr>
          <a:lstStyle/>
          <a:p>
            <a:pPr algn="ctr"/>
            <a:r>
              <a:rPr lang="id-ID" sz="2800" dirty="0" smtClean="0">
                <a:solidFill>
                  <a:schemeClr val="bg1"/>
                </a:solidFill>
              </a:rPr>
              <a:t>Upaya Pelestarian Keanekaragaman Hayati</a:t>
            </a:r>
            <a:endParaRPr lang="id-ID" sz="2800" dirty="0">
              <a:solidFill>
                <a:schemeClr val="bg1"/>
              </a:solidFill>
            </a:endParaRPr>
          </a:p>
        </p:txBody>
      </p:sp>
      <p:sp>
        <p:nvSpPr>
          <p:cNvPr id="6" name="Right Arrow 5">
            <a:hlinkClick r:id="rId4" action="ppaction://hlinksldjump"/>
          </p:cNvPr>
          <p:cNvSpPr/>
          <p:nvPr/>
        </p:nvSpPr>
        <p:spPr>
          <a:xfrm>
            <a:off x="7847856" y="6381328"/>
            <a:ext cx="1296144" cy="4766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spTree>
  </p:cSld>
  <p:clrMapOvr>
    <a:masterClrMapping/>
  </p:clrMapOvr>
  <p:transition>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achers_powerpoint_template.jpg"/>
          <p:cNvPicPr>
            <a:picLocks noChangeAspect="1"/>
          </p:cNvPicPr>
          <p:nvPr/>
        </p:nvPicPr>
        <p:blipFill>
          <a:blip r:embed="rId3" cstate="print"/>
          <a:stretch>
            <a:fillRect/>
          </a:stretch>
        </p:blipFill>
        <p:spPr>
          <a:xfrm>
            <a:off x="0" y="0"/>
            <a:ext cx="9144000" cy="6858000"/>
          </a:xfrm>
          <a:prstGeom prst="rect">
            <a:avLst/>
          </a:prstGeom>
        </p:spPr>
      </p:pic>
      <p:sp>
        <p:nvSpPr>
          <p:cNvPr id="4" name="Content Placeholder 3"/>
          <p:cNvSpPr>
            <a:spLocks noGrp="1"/>
          </p:cNvSpPr>
          <p:nvPr>
            <p:ph idx="1"/>
          </p:nvPr>
        </p:nvSpPr>
        <p:spPr>
          <a:xfrm>
            <a:off x="2987824" y="1124744"/>
            <a:ext cx="6156176" cy="2880320"/>
          </a:xfrm>
        </p:spPr>
        <p:txBody>
          <a:bodyPr>
            <a:normAutofit fontScale="25000" lnSpcReduction="20000"/>
          </a:bodyPr>
          <a:lstStyle/>
          <a:p>
            <a:r>
              <a:rPr lang="id-ID" sz="7200" dirty="0" smtClean="0"/>
              <a:t>Tindakan yang bertujuan melestarikan keanekaragaman hayati telah banyak dilakukan baik oleh perorangan LSM (Lemabaga Swadaya Masyarakat), misalnya Walhi (Wahana Lingkungan Hidup Indonesia); maupun oleh pemerintah. Beberapa tindakan yang dapat melestarikan keanekaragaman hayati antara lain sebagai berikut:</a:t>
            </a:r>
          </a:p>
          <a:p>
            <a:r>
              <a:rPr lang="id-ID" sz="7200" dirty="0" smtClean="0"/>
              <a:t> 1. Memelihara Kelestarian Hutan</a:t>
            </a:r>
          </a:p>
          <a:p>
            <a:pPr>
              <a:buNone/>
            </a:pPr>
            <a:r>
              <a:rPr lang="en-US" sz="7200" dirty="0" smtClean="0"/>
              <a:t>	</a:t>
            </a:r>
            <a:r>
              <a:rPr lang="id-ID" sz="7200" dirty="0" smtClean="0"/>
              <a:t>2. Menetapkan Daerah Perlindungan Alam</a:t>
            </a:r>
          </a:p>
          <a:p>
            <a:r>
              <a:rPr lang="id-ID" sz="7200" dirty="0" smtClean="0"/>
              <a:t>    A.Taman Hutan Raya</a:t>
            </a:r>
          </a:p>
          <a:p>
            <a:r>
              <a:rPr lang="id-ID" sz="7200" dirty="0" smtClean="0"/>
              <a:t>    B.Suaka Alam</a:t>
            </a:r>
          </a:p>
          <a:p>
            <a:r>
              <a:rPr lang="id-ID" sz="7200" dirty="0" smtClean="0"/>
              <a:t>    C. Taman Nasional</a:t>
            </a:r>
          </a:p>
          <a:p>
            <a:r>
              <a:rPr lang="id-ID" sz="7200" dirty="0" smtClean="0"/>
              <a:t>    D. Taman Wisata</a:t>
            </a:r>
          </a:p>
          <a:p>
            <a:endParaRPr lang="id-ID" sz="7200" dirty="0" smtClean="0">
              <a:solidFill>
                <a:schemeClr val="bg1"/>
              </a:solidFill>
            </a:endParaRPr>
          </a:p>
          <a:p>
            <a:endParaRPr lang="id-ID" sz="3600" dirty="0" smtClean="0"/>
          </a:p>
          <a:p>
            <a:endParaRPr lang="id-ID" sz="2800" dirty="0" smtClean="0"/>
          </a:p>
          <a:p>
            <a:endParaRPr lang="id-ID" dirty="0"/>
          </a:p>
        </p:txBody>
      </p:sp>
      <p:sp>
        <p:nvSpPr>
          <p:cNvPr id="9" name="Left Arrow 8">
            <a:hlinkClick r:id="rId4" action="ppaction://hlinksldjump"/>
          </p:cNvPr>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hlinkClick r:id="rId4" action="ppaction://hlinksldjump"/>
              </a:rPr>
              <a:t>back</a:t>
            </a:r>
            <a:endParaRPr lang="en-US" dirty="0">
              <a:solidFill>
                <a:schemeClr val="bg1"/>
              </a:solidFill>
            </a:endParaRPr>
          </a:p>
        </p:txBody>
      </p:sp>
    </p:spTree>
  </p:cSld>
  <p:clrMapOvr>
    <a:masterClrMapping/>
  </p:clrMapOvr>
  <p:transition>
    <p:randomBar dir="vert"/>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 to="" calcmode="lin" valueType="num">
                                      <p:cBhvr>
                                        <p:cTn id="10" dur="1" fill="hold"/>
                                        <p:tgtEl>
                                          <p:spTgt spid="4">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to="" calcmode="lin" valueType="num">
                                      <p:cBhvr>
                                        <p:cTn id="13" dur="1" fill="hold"/>
                                        <p:tgtEl>
                                          <p:spTgt spid="4">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 to="" calcmode="lin" valueType="num">
                                      <p:cBhvr>
                                        <p:cTn id="16" dur="1" fill="hold"/>
                                        <p:tgtEl>
                                          <p:spTgt spid="4">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to="" calcmode="lin" valueType="num">
                                      <p:cBhvr>
                                        <p:cTn id="19" dur="1" fill="hold"/>
                                        <p:tgtEl>
                                          <p:spTgt spid="4">
                                            <p:txEl>
                                              <p:pRg st="4" end="4"/>
                                            </p:txEl>
                                          </p:spTgt>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 to="" calcmode="lin" valueType="num">
                                      <p:cBhvr>
                                        <p:cTn id="22" dur="1" fill="hold"/>
                                        <p:tgtEl>
                                          <p:spTgt spid="4">
                                            <p:txEl>
                                              <p:pRg st="5" end="5"/>
                                            </p:txEl>
                                          </p:spTgt>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to="" calcmode="lin" valueType="num">
                                      <p:cBhvr>
                                        <p:cTn id="25" dur="1" fill="hold"/>
                                        <p:tgtEl>
                                          <p:spTgt spid="4">
                                            <p:txEl>
                                              <p:pRg st="6" end="6"/>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to="" calcmode="lin" valueType="num">
                                      <p:cBhvr>
                                        <p:cTn id="30"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cer\Pictures\background\images (31).jpg"/>
          <p:cNvPicPr>
            <a:picLocks noChangeAspect="1" noChangeArrowheads="1"/>
          </p:cNvPicPr>
          <p:nvPr/>
        </p:nvPicPr>
        <p:blipFill>
          <a:blip r:embed="rId3" cstate="print"/>
          <a:srcRect/>
          <a:stretch>
            <a:fillRect/>
          </a:stretch>
        </p:blipFill>
        <p:spPr bwMode="auto">
          <a:xfrm>
            <a:off x="467544" y="404664"/>
            <a:ext cx="3159224" cy="2369418"/>
          </a:xfrm>
          <a:prstGeom prst="rect">
            <a:avLst/>
          </a:prstGeom>
          <a:noFill/>
        </p:spPr>
      </p:pic>
      <p:pic>
        <p:nvPicPr>
          <p:cNvPr id="1027" name="Picture 3" descr="C:\Users\Acer\Pictures\background\images (30).jpg"/>
          <p:cNvPicPr>
            <a:picLocks noChangeAspect="1" noChangeArrowheads="1"/>
          </p:cNvPicPr>
          <p:nvPr/>
        </p:nvPicPr>
        <p:blipFill>
          <a:blip r:embed="rId4" cstate="print"/>
          <a:srcRect/>
          <a:stretch>
            <a:fillRect/>
          </a:stretch>
        </p:blipFill>
        <p:spPr bwMode="auto">
          <a:xfrm>
            <a:off x="4427984" y="620688"/>
            <a:ext cx="4014907" cy="2671738"/>
          </a:xfrm>
          <a:prstGeom prst="rect">
            <a:avLst/>
          </a:prstGeom>
          <a:noFill/>
        </p:spPr>
      </p:pic>
      <p:pic>
        <p:nvPicPr>
          <p:cNvPr id="1029" name="Picture 5" descr="G:\BlackBerry\pictures\7B\images (7).jpg"/>
          <p:cNvPicPr>
            <a:picLocks noChangeAspect="1" noChangeArrowheads="1"/>
          </p:cNvPicPr>
          <p:nvPr/>
        </p:nvPicPr>
        <p:blipFill>
          <a:blip r:embed="rId5" cstate="print"/>
          <a:srcRect/>
          <a:stretch>
            <a:fillRect/>
          </a:stretch>
        </p:blipFill>
        <p:spPr bwMode="auto">
          <a:xfrm>
            <a:off x="1475656" y="3429000"/>
            <a:ext cx="3168352" cy="2373206"/>
          </a:xfrm>
          <a:prstGeom prst="rect">
            <a:avLst/>
          </a:prstGeom>
          <a:noFill/>
        </p:spPr>
      </p:pic>
      <p:pic>
        <p:nvPicPr>
          <p:cNvPr id="1030" name="Picture 6" descr="G:\BlackBerry\pictures\7B\images (29).jpg"/>
          <p:cNvPicPr>
            <a:picLocks noChangeAspect="1" noChangeArrowheads="1"/>
          </p:cNvPicPr>
          <p:nvPr/>
        </p:nvPicPr>
        <p:blipFill>
          <a:blip r:embed="rId6" cstate="print"/>
          <a:srcRect/>
          <a:stretch>
            <a:fillRect/>
          </a:stretch>
        </p:blipFill>
        <p:spPr bwMode="auto">
          <a:xfrm>
            <a:off x="5148064" y="3717032"/>
            <a:ext cx="3480958" cy="2397993"/>
          </a:xfrm>
          <a:prstGeom prst="rect">
            <a:avLst/>
          </a:prstGeom>
          <a:noFill/>
        </p:spPr>
      </p:pic>
      <p:sp>
        <p:nvSpPr>
          <p:cNvPr id="9" name="Right Arrow 8">
            <a:hlinkClick r:id="rId7" action="ppaction://hlinksldjump"/>
          </p:cNvPr>
          <p:cNvSpPr/>
          <p:nvPr/>
        </p:nvSpPr>
        <p:spPr>
          <a:xfrm>
            <a:off x="7847856" y="6381328"/>
            <a:ext cx="1296144" cy="4766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spTree>
  </p:cSld>
  <p:clrMapOvr>
    <a:masterClrMapping/>
  </p:clrMapOvr>
  <p:transition spd="med">
    <p:dissolve/>
    <p:sndAc>
      <p:stSnd>
        <p:snd r:embed="rId2"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to="" calcmode="lin" valueType="num">
                                      <p:cBhvr>
                                        <p:cTn id="7" dur="1" fill="hold"/>
                                        <p:tgtEl>
                                          <p:spTgt spid="102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to="" calcmode="lin" valueType="num">
                                      <p:cBhvr>
                                        <p:cTn id="12" dur="1" fill="hold"/>
                                        <p:tgtEl>
                                          <p:spTgt spid="102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 to="" calcmode="lin" valueType="num">
                                      <p:cBhvr>
                                        <p:cTn id="17" dur="1" fill="hold"/>
                                        <p:tgtEl>
                                          <p:spTgt spid="1029"/>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030"/>
                                        </p:tgtEl>
                                        <p:attrNameLst>
                                          <p:attrName>style.visibility</p:attrName>
                                        </p:attrNameLst>
                                      </p:cBhvr>
                                      <p:to>
                                        <p:strVal val="visible"/>
                                      </p:to>
                                    </p:set>
                                    <p:anim to="" calcmode="lin" valueType="num">
                                      <p:cBhvr>
                                        <p:cTn id="22" dur="1" fill="hold"/>
                                        <p:tgtEl>
                                          <p:spTgt spid="1030"/>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to="" calcmode="lin" valueType="num">
                                      <p:cBhvr>
                                        <p:cTn id="27"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BlackBerry\pictures\7B\images (11).jpg"/>
          <p:cNvPicPr>
            <a:picLocks noChangeAspect="1" noChangeArrowheads="1"/>
          </p:cNvPicPr>
          <p:nvPr/>
        </p:nvPicPr>
        <p:blipFill>
          <a:blip r:embed="rId2" cstate="print"/>
          <a:srcRect/>
          <a:stretch>
            <a:fillRect/>
          </a:stretch>
        </p:blipFill>
        <p:spPr bwMode="auto">
          <a:xfrm>
            <a:off x="467544" y="3717032"/>
            <a:ext cx="3528392" cy="2448272"/>
          </a:xfrm>
          <a:prstGeom prst="rect">
            <a:avLst/>
          </a:prstGeom>
          <a:noFill/>
        </p:spPr>
      </p:pic>
      <p:pic>
        <p:nvPicPr>
          <p:cNvPr id="2051" name="Picture 3" descr="H:\Alaina Liyundzira\TUGAS PLH\images (5).jpg"/>
          <p:cNvPicPr>
            <a:picLocks noGrp="1" noChangeAspect="1" noChangeArrowheads="1"/>
          </p:cNvPicPr>
          <p:nvPr>
            <p:ph idx="1"/>
          </p:nvPr>
        </p:nvPicPr>
        <p:blipFill>
          <a:blip r:embed="rId3" cstate="print"/>
          <a:srcRect/>
          <a:stretch>
            <a:fillRect/>
          </a:stretch>
        </p:blipFill>
        <p:spPr bwMode="auto">
          <a:xfrm>
            <a:off x="5292080" y="3501008"/>
            <a:ext cx="3608865" cy="2703165"/>
          </a:xfrm>
          <a:prstGeom prst="rect">
            <a:avLst/>
          </a:prstGeom>
          <a:noFill/>
        </p:spPr>
      </p:pic>
      <p:pic>
        <p:nvPicPr>
          <p:cNvPr id="2052" name="Picture 4" descr="H:\Alaina Liyundzira\TUGAS PLH\images (7).jpg"/>
          <p:cNvPicPr>
            <a:picLocks noChangeAspect="1" noChangeArrowheads="1"/>
          </p:cNvPicPr>
          <p:nvPr/>
        </p:nvPicPr>
        <p:blipFill>
          <a:blip r:embed="rId4" cstate="print"/>
          <a:srcRect/>
          <a:stretch>
            <a:fillRect/>
          </a:stretch>
        </p:blipFill>
        <p:spPr bwMode="auto">
          <a:xfrm>
            <a:off x="3203848" y="548680"/>
            <a:ext cx="2664296" cy="2664296"/>
          </a:xfrm>
          <a:prstGeom prst="rect">
            <a:avLst/>
          </a:prstGeom>
          <a:noFill/>
        </p:spPr>
      </p:pic>
      <p:sp>
        <p:nvSpPr>
          <p:cNvPr id="7" name="Left Arrow 6">
            <a:hlinkClick r:id="rId5" action="ppaction://hlinksldjump"/>
          </p:cNvPr>
          <p:cNvSpPr/>
          <p:nvPr/>
        </p:nvSpPr>
        <p:spPr>
          <a:xfrm>
            <a:off x="7668344" y="6165304"/>
            <a:ext cx="1224136" cy="5040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hlinkClick r:id="rId5" action="ppaction://hlinksldjump"/>
              </a:rPr>
              <a:t>back</a:t>
            </a:r>
            <a:endParaRPr lang="en-US" dirty="0">
              <a:solidFill>
                <a:schemeClr val="bg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 to="" calcmode="lin" valueType="num">
                                      <p:cBhvr>
                                        <p:cTn id="7" dur="1" fill="hold"/>
                                        <p:tgtEl>
                                          <p:spTgt spid="205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to="" calcmode="lin" valueType="num">
                                      <p:cBhvr>
                                        <p:cTn id="12" dur="1" fill="hold"/>
                                        <p:tgtEl>
                                          <p:spTgt spid="2050"/>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 to="" calcmode="lin" valueType="num">
                                      <p:cBhvr>
                                        <p:cTn id="17" dur="1" fill="hold"/>
                                        <p:tgtEl>
                                          <p:spTgt spid="2051"/>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to="" calcmode="lin" valueType="num">
                                      <p:cBhvr>
                                        <p:cTn id="22"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
  <TotalTime>279</TotalTime>
  <Words>416</Words>
  <Application>Microsoft Office PowerPoint</Application>
  <PresentationFormat>On-screen Show (4:3)</PresentationFormat>
  <Paragraphs>49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Paper</vt:lpstr>
      <vt:lpstr>Slide 1</vt:lpstr>
      <vt:lpstr>Slide 2</vt:lpstr>
      <vt:lpstr> Keanakaragaman Tumbuhan &amp; Hewan Di Indonesia </vt:lpstr>
      <vt:lpstr>Pentingnya membudidayakan hewan dan tumbuhan langka </vt:lpstr>
      <vt:lpstr>Tindakan-tindakan yang dapat merusak keanekaragaman hayati</vt:lpstr>
      <vt:lpstr>Upaya Pelestarian Keanekaragaman Hayati</vt:lpstr>
      <vt:lpstr>Slide 7</vt:lpstr>
      <vt:lpstr>Slide 8</vt:lpstr>
      <vt:lpstr>Slide 9</vt:lpstr>
      <vt:lpstr>Kesimpulan</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35</cp:revision>
  <dcterms:created xsi:type="dcterms:W3CDTF">2012-04-16T06:28:15Z</dcterms:created>
  <dcterms:modified xsi:type="dcterms:W3CDTF">2012-04-27T10:01:19Z</dcterms:modified>
</cp:coreProperties>
</file>