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Default Extension="gif" ContentType="image/gif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2"/>
  </p:notes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18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50000" saltData="V54WgWsbnjMGfTbOigwpDw" hashData="5metx2uGtkkJWtE5QaeL53L3Q+M" cryptProvider="" algIdExt="0" algIdExtSource="" cryptProviderTypeExt="0" cryptProviderTypeExtSource="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77E4AA-37F4-4F67-9553-EF6837E76E9D}" type="doc">
      <dgm:prSet loTypeId="urn:microsoft.com/office/officeart/2005/8/layout/hProcess9" loCatId="process" qsTypeId="urn:microsoft.com/office/officeart/2005/8/quickstyle/3d1" qsCatId="3D" csTypeId="urn:microsoft.com/office/officeart/2005/8/colors/colorful5" csCatId="colorful" phldr="1"/>
      <dgm:spPr/>
    </dgm:pt>
    <dgm:pt modelId="{2057FF24-10C0-45AA-93DE-1017701EBF32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  <a:latin typeface="Arial Rounded MT Bold" pitchFamily="34" charset="0"/>
            </a:rPr>
            <a:t>Unidirectional</a:t>
          </a:r>
          <a:endParaRPr lang="en-US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662B0821-9556-409A-9893-99DC56649F90}" type="parTrans" cxnId="{BF8B8297-A1E6-4923-A0AE-7DF932EF54C2}">
      <dgm:prSet/>
      <dgm:spPr/>
      <dgm:t>
        <a:bodyPr/>
        <a:lstStyle/>
        <a:p>
          <a:endParaRPr lang="en-US"/>
        </a:p>
      </dgm:t>
    </dgm:pt>
    <dgm:pt modelId="{E2F09AA6-1D18-4503-BC5C-516F036F8F32}" type="sibTrans" cxnId="{BF8B8297-A1E6-4923-A0AE-7DF932EF54C2}">
      <dgm:prSet/>
      <dgm:spPr/>
      <dgm:t>
        <a:bodyPr/>
        <a:lstStyle/>
        <a:p>
          <a:endParaRPr lang="en-US"/>
        </a:p>
      </dgm:t>
    </dgm:pt>
    <dgm:pt modelId="{3B5DBB48-A249-44C5-8AC8-480829C244B5}">
      <dgm:prSet phldrT="[Text]" custT="1"/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  <a:latin typeface="Arial Rounded MT Bold" pitchFamily="34" charset="0"/>
            </a:rPr>
            <a:t>Delay</a:t>
          </a:r>
          <a:endParaRPr lang="en-US" sz="32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04B8AD09-240F-4225-B7E5-7E17641172DC}" type="parTrans" cxnId="{4D322875-B858-4A9A-AA13-3AFCCC8B8609}">
      <dgm:prSet/>
      <dgm:spPr/>
      <dgm:t>
        <a:bodyPr/>
        <a:lstStyle/>
        <a:p>
          <a:endParaRPr lang="en-US"/>
        </a:p>
      </dgm:t>
    </dgm:pt>
    <dgm:pt modelId="{05607E92-ECE9-41FB-986A-D5480E152FC4}" type="sibTrans" cxnId="{4D322875-B858-4A9A-AA13-3AFCCC8B8609}">
      <dgm:prSet/>
      <dgm:spPr/>
      <dgm:t>
        <a:bodyPr/>
        <a:lstStyle/>
        <a:p>
          <a:endParaRPr lang="en-US"/>
        </a:p>
      </dgm:t>
    </dgm:pt>
    <dgm:pt modelId="{D59F8384-66C3-4142-BB64-6600992B5A18}">
      <dgm:prSet phldrT="[Text]" custT="1"/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  <a:latin typeface="Arial Rounded MT Bold" pitchFamily="34" charset="0"/>
            </a:rPr>
            <a:t>Fatigue</a:t>
          </a:r>
          <a:endParaRPr lang="en-US" sz="32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DADC4F9A-CED7-42DD-800D-2254FF27EFA4}" type="parTrans" cxnId="{DD6FE12F-90B6-43D6-BD25-E702878339B6}">
      <dgm:prSet/>
      <dgm:spPr/>
      <dgm:t>
        <a:bodyPr/>
        <a:lstStyle/>
        <a:p>
          <a:endParaRPr lang="en-US"/>
        </a:p>
      </dgm:t>
    </dgm:pt>
    <dgm:pt modelId="{AE9A7B58-075C-4463-B348-9A59DD63B8B6}" type="sibTrans" cxnId="{DD6FE12F-90B6-43D6-BD25-E702878339B6}">
      <dgm:prSet/>
      <dgm:spPr/>
      <dgm:t>
        <a:bodyPr/>
        <a:lstStyle/>
        <a:p>
          <a:endParaRPr lang="en-US"/>
        </a:p>
      </dgm:t>
    </dgm:pt>
    <dgm:pt modelId="{41538680-5737-4F66-8FD3-ACEB7555ED33}" type="pres">
      <dgm:prSet presAssocID="{1C77E4AA-37F4-4F67-9553-EF6837E76E9D}" presName="CompostProcess" presStyleCnt="0">
        <dgm:presLayoutVars>
          <dgm:dir/>
          <dgm:resizeHandles val="exact"/>
        </dgm:presLayoutVars>
      </dgm:prSet>
      <dgm:spPr/>
    </dgm:pt>
    <dgm:pt modelId="{2BB1D496-3D9D-465F-8E6F-4D3B52E81A7C}" type="pres">
      <dgm:prSet presAssocID="{1C77E4AA-37F4-4F67-9553-EF6837E76E9D}" presName="arrow" presStyleLbl="bgShp" presStyleIdx="0" presStyleCnt="1" custLinFactNeighborX="-1471" custLinFactNeighborY="1250"/>
      <dgm:spPr/>
    </dgm:pt>
    <dgm:pt modelId="{BAED521F-FE65-4437-8317-84A77E812AE7}" type="pres">
      <dgm:prSet presAssocID="{1C77E4AA-37F4-4F67-9553-EF6837E76E9D}" presName="linearProcess" presStyleCnt="0"/>
      <dgm:spPr/>
    </dgm:pt>
    <dgm:pt modelId="{5E0177D6-393B-4527-856D-F8122820CB22}" type="pres">
      <dgm:prSet presAssocID="{2057FF24-10C0-45AA-93DE-1017701EBF32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FBFD82-C2F5-4323-ADC1-3C99B642ABA2}" type="pres">
      <dgm:prSet presAssocID="{E2F09AA6-1D18-4503-BC5C-516F036F8F32}" presName="sibTrans" presStyleCnt="0"/>
      <dgm:spPr/>
    </dgm:pt>
    <dgm:pt modelId="{DBC41141-201D-45B1-86F1-2236FE99F13A}" type="pres">
      <dgm:prSet presAssocID="{3B5DBB48-A249-44C5-8AC8-480829C244B5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858809-7BB7-463D-8256-7EAAE1ECFBF5}" type="pres">
      <dgm:prSet presAssocID="{05607E92-ECE9-41FB-986A-D5480E152FC4}" presName="sibTrans" presStyleCnt="0"/>
      <dgm:spPr/>
    </dgm:pt>
    <dgm:pt modelId="{AF1C83FF-7448-4882-A3F0-08230E8BDE40}" type="pres">
      <dgm:prSet presAssocID="{D59F8384-66C3-4142-BB64-6600992B5A18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8EB52E9-3ED9-4015-9EFC-A2929C03FAF6}" type="presOf" srcId="{2057FF24-10C0-45AA-93DE-1017701EBF32}" destId="{5E0177D6-393B-4527-856D-F8122820CB22}" srcOrd="0" destOrd="0" presId="urn:microsoft.com/office/officeart/2005/8/layout/hProcess9"/>
    <dgm:cxn modelId="{E8380F2B-F2C5-491B-A1AC-E9474124CAF8}" type="presOf" srcId="{3B5DBB48-A249-44C5-8AC8-480829C244B5}" destId="{DBC41141-201D-45B1-86F1-2236FE99F13A}" srcOrd="0" destOrd="0" presId="urn:microsoft.com/office/officeart/2005/8/layout/hProcess9"/>
    <dgm:cxn modelId="{8BB67453-0FEE-445E-9C43-001E704B7477}" type="presOf" srcId="{D59F8384-66C3-4142-BB64-6600992B5A18}" destId="{AF1C83FF-7448-4882-A3F0-08230E8BDE40}" srcOrd="0" destOrd="0" presId="urn:microsoft.com/office/officeart/2005/8/layout/hProcess9"/>
    <dgm:cxn modelId="{BF8B8297-A1E6-4923-A0AE-7DF932EF54C2}" srcId="{1C77E4AA-37F4-4F67-9553-EF6837E76E9D}" destId="{2057FF24-10C0-45AA-93DE-1017701EBF32}" srcOrd="0" destOrd="0" parTransId="{662B0821-9556-409A-9893-99DC56649F90}" sibTransId="{E2F09AA6-1D18-4503-BC5C-516F036F8F32}"/>
    <dgm:cxn modelId="{4D322875-B858-4A9A-AA13-3AFCCC8B8609}" srcId="{1C77E4AA-37F4-4F67-9553-EF6837E76E9D}" destId="{3B5DBB48-A249-44C5-8AC8-480829C244B5}" srcOrd="1" destOrd="0" parTransId="{04B8AD09-240F-4225-B7E5-7E17641172DC}" sibTransId="{05607E92-ECE9-41FB-986A-D5480E152FC4}"/>
    <dgm:cxn modelId="{DD6FE12F-90B6-43D6-BD25-E702878339B6}" srcId="{1C77E4AA-37F4-4F67-9553-EF6837E76E9D}" destId="{D59F8384-66C3-4142-BB64-6600992B5A18}" srcOrd="2" destOrd="0" parTransId="{DADC4F9A-CED7-42DD-800D-2254FF27EFA4}" sibTransId="{AE9A7B58-075C-4463-B348-9A59DD63B8B6}"/>
    <dgm:cxn modelId="{4AD95969-C79B-4C2F-AC8D-369C11CB3818}" type="presOf" srcId="{1C77E4AA-37F4-4F67-9553-EF6837E76E9D}" destId="{41538680-5737-4F66-8FD3-ACEB7555ED33}" srcOrd="0" destOrd="0" presId="urn:microsoft.com/office/officeart/2005/8/layout/hProcess9"/>
    <dgm:cxn modelId="{5CEF3E82-868F-47AD-8B74-0AAB9A31AC00}" type="presParOf" srcId="{41538680-5737-4F66-8FD3-ACEB7555ED33}" destId="{2BB1D496-3D9D-465F-8E6F-4D3B52E81A7C}" srcOrd="0" destOrd="0" presId="urn:microsoft.com/office/officeart/2005/8/layout/hProcess9"/>
    <dgm:cxn modelId="{314CC0C1-C450-4258-A5FE-91E89C3E649F}" type="presParOf" srcId="{41538680-5737-4F66-8FD3-ACEB7555ED33}" destId="{BAED521F-FE65-4437-8317-84A77E812AE7}" srcOrd="1" destOrd="0" presId="urn:microsoft.com/office/officeart/2005/8/layout/hProcess9"/>
    <dgm:cxn modelId="{70CD378C-8F21-4E02-861D-88B80C278841}" type="presParOf" srcId="{BAED521F-FE65-4437-8317-84A77E812AE7}" destId="{5E0177D6-393B-4527-856D-F8122820CB22}" srcOrd="0" destOrd="0" presId="urn:microsoft.com/office/officeart/2005/8/layout/hProcess9"/>
    <dgm:cxn modelId="{E6D45F8B-5D06-4EE5-89DD-2D87A846CCE3}" type="presParOf" srcId="{BAED521F-FE65-4437-8317-84A77E812AE7}" destId="{F3FBFD82-C2F5-4323-ADC1-3C99B642ABA2}" srcOrd="1" destOrd="0" presId="urn:microsoft.com/office/officeart/2005/8/layout/hProcess9"/>
    <dgm:cxn modelId="{AB327A46-6706-4A4D-ABBE-9403BE6C45AD}" type="presParOf" srcId="{BAED521F-FE65-4437-8317-84A77E812AE7}" destId="{DBC41141-201D-45B1-86F1-2236FE99F13A}" srcOrd="2" destOrd="0" presId="urn:microsoft.com/office/officeart/2005/8/layout/hProcess9"/>
    <dgm:cxn modelId="{39C2C955-A272-4CEA-8FB2-D774F464983A}" type="presParOf" srcId="{BAED521F-FE65-4437-8317-84A77E812AE7}" destId="{5C858809-7BB7-463D-8256-7EAAE1ECFBF5}" srcOrd="3" destOrd="0" presId="urn:microsoft.com/office/officeart/2005/8/layout/hProcess9"/>
    <dgm:cxn modelId="{B9B676A3-C320-4A34-A591-1A622D5F42BB}" type="presParOf" srcId="{BAED521F-FE65-4437-8317-84A77E812AE7}" destId="{AF1C83FF-7448-4882-A3F0-08230E8BDE40}" srcOrd="4" destOrd="0" presId="urn:microsoft.com/office/officeart/2005/8/layout/hProcess9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1846CB-5C58-46E5-85AA-6E34448D504B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FD66A69-54C0-47F3-9BAB-0D58DEE03CBD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6">
            <a:lumMod val="75000"/>
          </a:schemeClr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relaxedInset"/>
        </a:sp3d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Electrical changes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D4722020-55F1-451A-BF3A-5874FCF4E52E}" type="parTrans" cxnId="{5C61BAFA-0257-48F1-811A-9D5467C9C23A}">
      <dgm:prSet/>
      <dgm:spPr/>
      <dgm:t>
        <a:bodyPr/>
        <a:lstStyle/>
        <a:p>
          <a:endParaRPr lang="en-US"/>
        </a:p>
      </dgm:t>
    </dgm:pt>
    <dgm:pt modelId="{9DED10B3-1F1F-4A11-AEBC-D3B33F897627}" type="sibTrans" cxnId="{5C61BAFA-0257-48F1-811A-9D5467C9C23A}">
      <dgm:prSet/>
      <dgm:spPr/>
      <dgm:t>
        <a:bodyPr/>
        <a:lstStyle/>
        <a:p>
          <a:endParaRPr lang="en-US"/>
        </a:p>
      </dgm:t>
    </dgm:pt>
    <dgm:pt modelId="{DF2681FC-36CC-4F5D-9D96-9229D4616A98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FFFF00"/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relaxedInset"/>
        </a:sp3d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Excitability changes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945F0B02-BED0-476E-8CF6-BB6F1464B6D0}" type="parTrans" cxnId="{F06FBB6A-04CC-4C0E-8474-39CDD9AA3134}">
      <dgm:prSet/>
      <dgm:spPr/>
      <dgm:t>
        <a:bodyPr/>
        <a:lstStyle/>
        <a:p>
          <a:endParaRPr lang="en-US"/>
        </a:p>
      </dgm:t>
    </dgm:pt>
    <dgm:pt modelId="{7F87B624-EA48-4442-BEB0-52E63D3E4EB9}" type="sibTrans" cxnId="{F06FBB6A-04CC-4C0E-8474-39CDD9AA3134}">
      <dgm:prSet/>
      <dgm:spPr/>
      <dgm:t>
        <a:bodyPr/>
        <a:lstStyle/>
        <a:p>
          <a:endParaRPr lang="en-US"/>
        </a:p>
      </dgm:t>
    </dgm:pt>
    <dgm:pt modelId="{CE92EB7B-5CB0-4844-900C-42384CA8F521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00B0F0"/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relaxedInset"/>
        </a:sp3d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Mechanical changes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E7503EF5-2B55-4176-B3E1-A644F6E15CD5}" type="parTrans" cxnId="{2209FD66-60C4-4A2A-B246-B187D89AFCCD}">
      <dgm:prSet/>
      <dgm:spPr/>
      <dgm:t>
        <a:bodyPr/>
        <a:lstStyle/>
        <a:p>
          <a:endParaRPr lang="en-US"/>
        </a:p>
      </dgm:t>
    </dgm:pt>
    <dgm:pt modelId="{A9C2F9D2-784F-4EB3-96C5-87C24C0A7EDA}" type="sibTrans" cxnId="{2209FD66-60C4-4A2A-B246-B187D89AFCCD}">
      <dgm:prSet/>
      <dgm:spPr/>
      <dgm:t>
        <a:bodyPr/>
        <a:lstStyle/>
        <a:p>
          <a:endParaRPr lang="en-US"/>
        </a:p>
      </dgm:t>
    </dgm:pt>
    <dgm:pt modelId="{64F8F2D2-EC87-4BF0-A519-EC9D67CAED50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C00000"/>
        </a:solidFill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Metabolic or chemical changes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6F311590-E622-4132-946F-893E34EC5AED}" type="parTrans" cxnId="{5FB05EE7-4FDD-4B90-9B7C-99DCCABD2749}">
      <dgm:prSet/>
      <dgm:spPr/>
      <dgm:t>
        <a:bodyPr/>
        <a:lstStyle/>
        <a:p>
          <a:endParaRPr lang="en-US"/>
        </a:p>
      </dgm:t>
    </dgm:pt>
    <dgm:pt modelId="{95A816F4-C2D1-4D10-99FD-366E60CF6BFC}" type="sibTrans" cxnId="{5FB05EE7-4FDD-4B90-9B7C-99DCCABD2749}">
      <dgm:prSet/>
      <dgm:spPr/>
      <dgm:t>
        <a:bodyPr/>
        <a:lstStyle/>
        <a:p>
          <a:endParaRPr lang="en-US"/>
        </a:p>
      </dgm:t>
    </dgm:pt>
    <dgm:pt modelId="{1166A5B9-BCE5-4EA4-AB29-77766AB1E238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00CC00"/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relaxedInset"/>
        </a:sp3d>
      </dgm:spPr>
      <dgm:t>
        <a:bodyPr/>
        <a:lstStyle/>
        <a:p>
          <a:r>
            <a:rPr lang="en-US" sz="2100" b="1" dirty="0" smtClean="0">
              <a:solidFill>
                <a:schemeClr val="tx1"/>
              </a:solidFill>
              <a:latin typeface="Arial Rounded MT Bold" pitchFamily="34" charset="0"/>
            </a:rPr>
            <a:t>Heat production or thermal changes</a:t>
          </a:r>
          <a:endParaRPr lang="en-US" sz="21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FEFD05CA-4A80-4074-9913-FF0D9F761B79}" type="parTrans" cxnId="{C2ED6A1D-A510-4D47-998F-E083172E1569}">
      <dgm:prSet/>
      <dgm:spPr/>
      <dgm:t>
        <a:bodyPr/>
        <a:lstStyle/>
        <a:p>
          <a:endParaRPr lang="en-US"/>
        </a:p>
      </dgm:t>
    </dgm:pt>
    <dgm:pt modelId="{09BF86A9-0870-40BC-9AAD-DB999BABD3C3}" type="sibTrans" cxnId="{C2ED6A1D-A510-4D47-998F-E083172E1569}">
      <dgm:prSet/>
      <dgm:spPr/>
      <dgm:t>
        <a:bodyPr/>
        <a:lstStyle/>
        <a:p>
          <a:endParaRPr lang="en-US"/>
        </a:p>
      </dgm:t>
    </dgm:pt>
    <dgm:pt modelId="{3550F005-3761-4910-AB78-BD28D56C020B}" type="pres">
      <dgm:prSet presAssocID="{301846CB-5C58-46E5-85AA-6E34448D504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84E5EB0-5109-465D-88B5-A455681356F8}" type="pres">
      <dgm:prSet presAssocID="{301846CB-5C58-46E5-85AA-6E34448D504B}" presName="cycle" presStyleCnt="0"/>
      <dgm:spPr/>
    </dgm:pt>
    <dgm:pt modelId="{6884760B-2EEE-4EF3-9DFB-56BF7BC344A5}" type="pres">
      <dgm:prSet presAssocID="{AFD66A69-54C0-47F3-9BAB-0D58DEE03CBD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A56766-946A-4D65-80FC-0A9EF14EC3E4}" type="pres">
      <dgm:prSet presAssocID="{9DED10B3-1F1F-4A11-AEBC-D3B33F897627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D7566551-8E10-4555-843E-01F6986BFDBD}" type="pres">
      <dgm:prSet presAssocID="{DF2681FC-36CC-4F5D-9D96-9229D4616A98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0ABB68-8871-4E43-AB3B-68D845E124E6}" type="pres">
      <dgm:prSet presAssocID="{CE92EB7B-5CB0-4844-900C-42384CA8F521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0AFD60-E5A5-4C30-82BD-A14A7E48E011}" type="pres">
      <dgm:prSet presAssocID="{64F8F2D2-EC87-4BF0-A519-EC9D67CAED50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19E991-D91A-4427-B643-0005A5648E08}" type="pres">
      <dgm:prSet presAssocID="{1166A5B9-BCE5-4EA4-AB29-77766AB1E238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61BAFA-0257-48F1-811A-9D5467C9C23A}" srcId="{301846CB-5C58-46E5-85AA-6E34448D504B}" destId="{AFD66A69-54C0-47F3-9BAB-0D58DEE03CBD}" srcOrd="0" destOrd="0" parTransId="{D4722020-55F1-451A-BF3A-5874FCF4E52E}" sibTransId="{9DED10B3-1F1F-4A11-AEBC-D3B33F897627}"/>
    <dgm:cxn modelId="{F06FBB6A-04CC-4C0E-8474-39CDD9AA3134}" srcId="{301846CB-5C58-46E5-85AA-6E34448D504B}" destId="{DF2681FC-36CC-4F5D-9D96-9229D4616A98}" srcOrd="1" destOrd="0" parTransId="{945F0B02-BED0-476E-8CF6-BB6F1464B6D0}" sibTransId="{7F87B624-EA48-4442-BEB0-52E63D3E4EB9}"/>
    <dgm:cxn modelId="{E3D13785-4209-4555-9BD4-846C10062110}" type="presOf" srcId="{1166A5B9-BCE5-4EA4-AB29-77766AB1E238}" destId="{E319E991-D91A-4427-B643-0005A5648E08}" srcOrd="0" destOrd="0" presId="urn:microsoft.com/office/officeart/2005/8/layout/cycle3"/>
    <dgm:cxn modelId="{AD873F8E-566F-4224-B3FA-40211912E96F}" type="presOf" srcId="{CE92EB7B-5CB0-4844-900C-42384CA8F521}" destId="{520ABB68-8871-4E43-AB3B-68D845E124E6}" srcOrd="0" destOrd="0" presId="urn:microsoft.com/office/officeart/2005/8/layout/cycle3"/>
    <dgm:cxn modelId="{C2ED6A1D-A510-4D47-998F-E083172E1569}" srcId="{301846CB-5C58-46E5-85AA-6E34448D504B}" destId="{1166A5B9-BCE5-4EA4-AB29-77766AB1E238}" srcOrd="4" destOrd="0" parTransId="{FEFD05CA-4A80-4074-9913-FF0D9F761B79}" sibTransId="{09BF86A9-0870-40BC-9AAD-DB999BABD3C3}"/>
    <dgm:cxn modelId="{C7003432-E893-456A-B722-F55D9763CD4B}" type="presOf" srcId="{DF2681FC-36CC-4F5D-9D96-9229D4616A98}" destId="{D7566551-8E10-4555-843E-01F6986BFDBD}" srcOrd="0" destOrd="0" presId="urn:microsoft.com/office/officeart/2005/8/layout/cycle3"/>
    <dgm:cxn modelId="{5FB05EE7-4FDD-4B90-9B7C-99DCCABD2749}" srcId="{301846CB-5C58-46E5-85AA-6E34448D504B}" destId="{64F8F2D2-EC87-4BF0-A519-EC9D67CAED50}" srcOrd="3" destOrd="0" parTransId="{6F311590-E622-4132-946F-893E34EC5AED}" sibTransId="{95A816F4-C2D1-4D10-99FD-366E60CF6BFC}"/>
    <dgm:cxn modelId="{615F034C-0971-48DC-8305-36DBCB5A28F0}" type="presOf" srcId="{9DED10B3-1F1F-4A11-AEBC-D3B33F897627}" destId="{CAA56766-946A-4D65-80FC-0A9EF14EC3E4}" srcOrd="0" destOrd="0" presId="urn:microsoft.com/office/officeart/2005/8/layout/cycle3"/>
    <dgm:cxn modelId="{2209FD66-60C4-4A2A-B246-B187D89AFCCD}" srcId="{301846CB-5C58-46E5-85AA-6E34448D504B}" destId="{CE92EB7B-5CB0-4844-900C-42384CA8F521}" srcOrd="2" destOrd="0" parTransId="{E7503EF5-2B55-4176-B3E1-A644F6E15CD5}" sibTransId="{A9C2F9D2-784F-4EB3-96C5-87C24C0A7EDA}"/>
    <dgm:cxn modelId="{5DF4E5D8-DF41-4EBC-8BD9-055C4F5360EA}" type="presOf" srcId="{AFD66A69-54C0-47F3-9BAB-0D58DEE03CBD}" destId="{6884760B-2EEE-4EF3-9DFB-56BF7BC344A5}" srcOrd="0" destOrd="0" presId="urn:microsoft.com/office/officeart/2005/8/layout/cycle3"/>
    <dgm:cxn modelId="{EBFBA6BC-A0C7-4051-8DC0-5D482DC0C4D1}" type="presOf" srcId="{64F8F2D2-EC87-4BF0-A519-EC9D67CAED50}" destId="{930AFD60-E5A5-4C30-82BD-A14A7E48E011}" srcOrd="0" destOrd="0" presId="urn:microsoft.com/office/officeart/2005/8/layout/cycle3"/>
    <dgm:cxn modelId="{D3F3A861-4DCF-4BFD-9907-AE99477C6B28}" type="presOf" srcId="{301846CB-5C58-46E5-85AA-6E34448D504B}" destId="{3550F005-3761-4910-AB78-BD28D56C020B}" srcOrd="0" destOrd="0" presId="urn:microsoft.com/office/officeart/2005/8/layout/cycle3"/>
    <dgm:cxn modelId="{C511CB49-5C9B-42B5-8A1E-42B469A50958}" type="presParOf" srcId="{3550F005-3761-4910-AB78-BD28D56C020B}" destId="{584E5EB0-5109-465D-88B5-A455681356F8}" srcOrd="0" destOrd="0" presId="urn:microsoft.com/office/officeart/2005/8/layout/cycle3"/>
    <dgm:cxn modelId="{8E4216C3-610A-4D00-B68D-35D34D5AC2E3}" type="presParOf" srcId="{584E5EB0-5109-465D-88B5-A455681356F8}" destId="{6884760B-2EEE-4EF3-9DFB-56BF7BC344A5}" srcOrd="0" destOrd="0" presId="urn:microsoft.com/office/officeart/2005/8/layout/cycle3"/>
    <dgm:cxn modelId="{ECF845E1-AB86-454B-A018-EC92F57C28A6}" type="presParOf" srcId="{584E5EB0-5109-465D-88B5-A455681356F8}" destId="{CAA56766-946A-4D65-80FC-0A9EF14EC3E4}" srcOrd="1" destOrd="0" presId="urn:microsoft.com/office/officeart/2005/8/layout/cycle3"/>
    <dgm:cxn modelId="{3E3DC26A-2DAC-41F9-909D-D3C49D887B17}" type="presParOf" srcId="{584E5EB0-5109-465D-88B5-A455681356F8}" destId="{D7566551-8E10-4555-843E-01F6986BFDBD}" srcOrd="2" destOrd="0" presId="urn:microsoft.com/office/officeart/2005/8/layout/cycle3"/>
    <dgm:cxn modelId="{063B185F-D15A-4D75-A570-52D1A3F95E47}" type="presParOf" srcId="{584E5EB0-5109-465D-88B5-A455681356F8}" destId="{520ABB68-8871-4E43-AB3B-68D845E124E6}" srcOrd="3" destOrd="0" presId="urn:microsoft.com/office/officeart/2005/8/layout/cycle3"/>
    <dgm:cxn modelId="{51F8788A-65EF-443D-AC1D-7227BE5B06BA}" type="presParOf" srcId="{584E5EB0-5109-465D-88B5-A455681356F8}" destId="{930AFD60-E5A5-4C30-82BD-A14A7E48E011}" srcOrd="4" destOrd="0" presId="urn:microsoft.com/office/officeart/2005/8/layout/cycle3"/>
    <dgm:cxn modelId="{0E06AC45-39CA-4DB3-A026-4F3522401B86}" type="presParOf" srcId="{584E5EB0-5109-465D-88B5-A455681356F8}" destId="{E319E991-D91A-4427-B643-0005A5648E08}" srcOrd="5" destOrd="0" presId="urn:microsoft.com/office/officeart/2005/8/layout/cycle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1846CB-5C58-46E5-85AA-6E34448D504B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FD66A69-54C0-47F3-9BAB-0D58DEE03CBD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6">
            <a:lumMod val="75000"/>
          </a:schemeClr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relaxedInset"/>
        </a:sp3d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Electrical changes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D4722020-55F1-451A-BF3A-5874FCF4E52E}" type="parTrans" cxnId="{5C61BAFA-0257-48F1-811A-9D5467C9C23A}">
      <dgm:prSet/>
      <dgm:spPr/>
      <dgm:t>
        <a:bodyPr/>
        <a:lstStyle/>
        <a:p>
          <a:endParaRPr lang="en-US"/>
        </a:p>
      </dgm:t>
    </dgm:pt>
    <dgm:pt modelId="{9DED10B3-1F1F-4A11-AEBC-D3B33F897627}" type="sibTrans" cxnId="{5C61BAFA-0257-48F1-811A-9D5467C9C23A}">
      <dgm:prSet/>
      <dgm:spPr/>
      <dgm:t>
        <a:bodyPr/>
        <a:lstStyle/>
        <a:p>
          <a:endParaRPr lang="en-US"/>
        </a:p>
      </dgm:t>
    </dgm:pt>
    <dgm:pt modelId="{DF2681FC-36CC-4F5D-9D96-9229D4616A98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FFFF00"/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relaxedInset"/>
        </a:sp3d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Excitability changes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945F0B02-BED0-476E-8CF6-BB6F1464B6D0}" type="parTrans" cxnId="{F06FBB6A-04CC-4C0E-8474-39CDD9AA3134}">
      <dgm:prSet/>
      <dgm:spPr/>
      <dgm:t>
        <a:bodyPr/>
        <a:lstStyle/>
        <a:p>
          <a:endParaRPr lang="en-US"/>
        </a:p>
      </dgm:t>
    </dgm:pt>
    <dgm:pt modelId="{7F87B624-EA48-4442-BEB0-52E63D3E4EB9}" type="sibTrans" cxnId="{F06FBB6A-04CC-4C0E-8474-39CDD9AA3134}">
      <dgm:prSet/>
      <dgm:spPr/>
      <dgm:t>
        <a:bodyPr/>
        <a:lstStyle/>
        <a:p>
          <a:endParaRPr lang="en-US"/>
        </a:p>
      </dgm:t>
    </dgm:pt>
    <dgm:pt modelId="{CE92EB7B-5CB0-4844-900C-42384CA8F521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00B0F0"/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relaxedInset"/>
        </a:sp3d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Mechanical changes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E7503EF5-2B55-4176-B3E1-A644F6E15CD5}" type="parTrans" cxnId="{2209FD66-60C4-4A2A-B246-B187D89AFCCD}">
      <dgm:prSet/>
      <dgm:spPr/>
      <dgm:t>
        <a:bodyPr/>
        <a:lstStyle/>
        <a:p>
          <a:endParaRPr lang="en-US"/>
        </a:p>
      </dgm:t>
    </dgm:pt>
    <dgm:pt modelId="{A9C2F9D2-784F-4EB3-96C5-87C24C0A7EDA}" type="sibTrans" cxnId="{2209FD66-60C4-4A2A-B246-B187D89AFCCD}">
      <dgm:prSet/>
      <dgm:spPr/>
      <dgm:t>
        <a:bodyPr/>
        <a:lstStyle/>
        <a:p>
          <a:endParaRPr lang="en-US"/>
        </a:p>
      </dgm:t>
    </dgm:pt>
    <dgm:pt modelId="{64F8F2D2-EC87-4BF0-A519-EC9D67CAED50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C00000"/>
        </a:solidFill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latin typeface="Arial Rounded MT Bold" pitchFamily="34" charset="0"/>
            </a:rPr>
            <a:t>Metabolic or chemical changes</a:t>
          </a:r>
          <a:endParaRPr lang="en-US" sz="24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6F311590-E622-4132-946F-893E34EC5AED}" type="parTrans" cxnId="{5FB05EE7-4FDD-4B90-9B7C-99DCCABD2749}">
      <dgm:prSet/>
      <dgm:spPr/>
      <dgm:t>
        <a:bodyPr/>
        <a:lstStyle/>
        <a:p>
          <a:endParaRPr lang="en-US"/>
        </a:p>
      </dgm:t>
    </dgm:pt>
    <dgm:pt modelId="{95A816F4-C2D1-4D10-99FD-366E60CF6BFC}" type="sibTrans" cxnId="{5FB05EE7-4FDD-4B90-9B7C-99DCCABD2749}">
      <dgm:prSet/>
      <dgm:spPr/>
      <dgm:t>
        <a:bodyPr/>
        <a:lstStyle/>
        <a:p>
          <a:endParaRPr lang="en-US"/>
        </a:p>
      </dgm:t>
    </dgm:pt>
    <dgm:pt modelId="{1166A5B9-BCE5-4EA4-AB29-77766AB1E238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00CC00"/>
        </a:solidFill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 prst="relaxedInset"/>
        </a:sp3d>
      </dgm:spPr>
      <dgm:t>
        <a:bodyPr/>
        <a:lstStyle/>
        <a:p>
          <a:r>
            <a:rPr lang="en-US" sz="2100" b="1" dirty="0" smtClean="0">
              <a:solidFill>
                <a:schemeClr val="tx1"/>
              </a:solidFill>
              <a:latin typeface="Arial Rounded MT Bold" pitchFamily="34" charset="0"/>
            </a:rPr>
            <a:t>Heat production or thermal changes</a:t>
          </a:r>
          <a:endParaRPr lang="en-US" sz="21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FEFD05CA-4A80-4074-9913-FF0D9F761B79}" type="parTrans" cxnId="{C2ED6A1D-A510-4D47-998F-E083172E1569}">
      <dgm:prSet/>
      <dgm:spPr/>
      <dgm:t>
        <a:bodyPr/>
        <a:lstStyle/>
        <a:p>
          <a:endParaRPr lang="en-US"/>
        </a:p>
      </dgm:t>
    </dgm:pt>
    <dgm:pt modelId="{09BF86A9-0870-40BC-9AAD-DB999BABD3C3}" type="sibTrans" cxnId="{C2ED6A1D-A510-4D47-998F-E083172E1569}">
      <dgm:prSet/>
      <dgm:spPr/>
      <dgm:t>
        <a:bodyPr/>
        <a:lstStyle/>
        <a:p>
          <a:endParaRPr lang="en-US"/>
        </a:p>
      </dgm:t>
    </dgm:pt>
    <dgm:pt modelId="{3550F005-3761-4910-AB78-BD28D56C020B}" type="pres">
      <dgm:prSet presAssocID="{301846CB-5C58-46E5-85AA-6E34448D504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84E5EB0-5109-465D-88B5-A455681356F8}" type="pres">
      <dgm:prSet presAssocID="{301846CB-5C58-46E5-85AA-6E34448D504B}" presName="cycle" presStyleCnt="0"/>
      <dgm:spPr/>
    </dgm:pt>
    <dgm:pt modelId="{6884760B-2EEE-4EF3-9DFB-56BF7BC344A5}" type="pres">
      <dgm:prSet presAssocID="{AFD66A69-54C0-47F3-9BAB-0D58DEE03CBD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A56766-946A-4D65-80FC-0A9EF14EC3E4}" type="pres">
      <dgm:prSet presAssocID="{9DED10B3-1F1F-4A11-AEBC-D3B33F897627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D7566551-8E10-4555-843E-01F6986BFDBD}" type="pres">
      <dgm:prSet presAssocID="{DF2681FC-36CC-4F5D-9D96-9229D4616A98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0ABB68-8871-4E43-AB3B-68D845E124E6}" type="pres">
      <dgm:prSet presAssocID="{CE92EB7B-5CB0-4844-900C-42384CA8F521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0AFD60-E5A5-4C30-82BD-A14A7E48E011}" type="pres">
      <dgm:prSet presAssocID="{64F8F2D2-EC87-4BF0-A519-EC9D67CAED50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19E991-D91A-4427-B643-0005A5648E08}" type="pres">
      <dgm:prSet presAssocID="{1166A5B9-BCE5-4EA4-AB29-77766AB1E238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2C861F-7A6C-4AE2-82CF-9181D6E076DB}" type="presOf" srcId="{9DED10B3-1F1F-4A11-AEBC-D3B33F897627}" destId="{CAA56766-946A-4D65-80FC-0A9EF14EC3E4}" srcOrd="0" destOrd="0" presId="urn:microsoft.com/office/officeart/2005/8/layout/cycle3"/>
    <dgm:cxn modelId="{5C61BAFA-0257-48F1-811A-9D5467C9C23A}" srcId="{301846CB-5C58-46E5-85AA-6E34448D504B}" destId="{AFD66A69-54C0-47F3-9BAB-0D58DEE03CBD}" srcOrd="0" destOrd="0" parTransId="{D4722020-55F1-451A-BF3A-5874FCF4E52E}" sibTransId="{9DED10B3-1F1F-4A11-AEBC-D3B33F897627}"/>
    <dgm:cxn modelId="{F06FBB6A-04CC-4C0E-8474-39CDD9AA3134}" srcId="{301846CB-5C58-46E5-85AA-6E34448D504B}" destId="{DF2681FC-36CC-4F5D-9D96-9229D4616A98}" srcOrd="1" destOrd="0" parTransId="{945F0B02-BED0-476E-8CF6-BB6F1464B6D0}" sibTransId="{7F87B624-EA48-4442-BEB0-52E63D3E4EB9}"/>
    <dgm:cxn modelId="{E6D07D39-084F-4548-B21F-0FD448E569C7}" type="presOf" srcId="{CE92EB7B-5CB0-4844-900C-42384CA8F521}" destId="{520ABB68-8871-4E43-AB3B-68D845E124E6}" srcOrd="0" destOrd="0" presId="urn:microsoft.com/office/officeart/2005/8/layout/cycle3"/>
    <dgm:cxn modelId="{09AF9A8B-E5C9-4CCD-9748-B1DE25D4F9C9}" type="presOf" srcId="{64F8F2D2-EC87-4BF0-A519-EC9D67CAED50}" destId="{930AFD60-E5A5-4C30-82BD-A14A7E48E011}" srcOrd="0" destOrd="0" presId="urn:microsoft.com/office/officeart/2005/8/layout/cycle3"/>
    <dgm:cxn modelId="{36943C8D-177C-49FF-A0A7-FBC438B1FBE7}" type="presOf" srcId="{AFD66A69-54C0-47F3-9BAB-0D58DEE03CBD}" destId="{6884760B-2EEE-4EF3-9DFB-56BF7BC344A5}" srcOrd="0" destOrd="0" presId="urn:microsoft.com/office/officeart/2005/8/layout/cycle3"/>
    <dgm:cxn modelId="{C15A103A-D93A-4BF0-9A7D-2BAD99A271C8}" type="presOf" srcId="{1166A5B9-BCE5-4EA4-AB29-77766AB1E238}" destId="{E319E991-D91A-4427-B643-0005A5648E08}" srcOrd="0" destOrd="0" presId="urn:microsoft.com/office/officeart/2005/8/layout/cycle3"/>
    <dgm:cxn modelId="{C2ED6A1D-A510-4D47-998F-E083172E1569}" srcId="{301846CB-5C58-46E5-85AA-6E34448D504B}" destId="{1166A5B9-BCE5-4EA4-AB29-77766AB1E238}" srcOrd="4" destOrd="0" parTransId="{FEFD05CA-4A80-4074-9913-FF0D9F761B79}" sibTransId="{09BF86A9-0870-40BC-9AAD-DB999BABD3C3}"/>
    <dgm:cxn modelId="{5FB05EE7-4FDD-4B90-9B7C-99DCCABD2749}" srcId="{301846CB-5C58-46E5-85AA-6E34448D504B}" destId="{64F8F2D2-EC87-4BF0-A519-EC9D67CAED50}" srcOrd="3" destOrd="0" parTransId="{6F311590-E622-4132-946F-893E34EC5AED}" sibTransId="{95A816F4-C2D1-4D10-99FD-366E60CF6BFC}"/>
    <dgm:cxn modelId="{2209FD66-60C4-4A2A-B246-B187D89AFCCD}" srcId="{301846CB-5C58-46E5-85AA-6E34448D504B}" destId="{CE92EB7B-5CB0-4844-900C-42384CA8F521}" srcOrd="2" destOrd="0" parTransId="{E7503EF5-2B55-4176-B3E1-A644F6E15CD5}" sibTransId="{A9C2F9D2-784F-4EB3-96C5-87C24C0A7EDA}"/>
    <dgm:cxn modelId="{2FEA88C1-5D8D-4BE3-B15C-3C95831E20E4}" type="presOf" srcId="{DF2681FC-36CC-4F5D-9D96-9229D4616A98}" destId="{D7566551-8E10-4555-843E-01F6986BFDBD}" srcOrd="0" destOrd="0" presId="urn:microsoft.com/office/officeart/2005/8/layout/cycle3"/>
    <dgm:cxn modelId="{2026637F-13CA-489B-B42D-73B1927C2AF9}" type="presOf" srcId="{301846CB-5C58-46E5-85AA-6E34448D504B}" destId="{3550F005-3761-4910-AB78-BD28D56C020B}" srcOrd="0" destOrd="0" presId="urn:microsoft.com/office/officeart/2005/8/layout/cycle3"/>
    <dgm:cxn modelId="{DB308BAA-7E36-4651-8828-B894C3D85CC7}" type="presParOf" srcId="{3550F005-3761-4910-AB78-BD28D56C020B}" destId="{584E5EB0-5109-465D-88B5-A455681356F8}" srcOrd="0" destOrd="0" presId="urn:microsoft.com/office/officeart/2005/8/layout/cycle3"/>
    <dgm:cxn modelId="{3C8D87BA-D51B-446D-B228-0FAE71D183EA}" type="presParOf" srcId="{584E5EB0-5109-465D-88B5-A455681356F8}" destId="{6884760B-2EEE-4EF3-9DFB-56BF7BC344A5}" srcOrd="0" destOrd="0" presId="urn:microsoft.com/office/officeart/2005/8/layout/cycle3"/>
    <dgm:cxn modelId="{99E576EF-4528-40ED-AB8D-7D645B17FD15}" type="presParOf" srcId="{584E5EB0-5109-465D-88B5-A455681356F8}" destId="{CAA56766-946A-4D65-80FC-0A9EF14EC3E4}" srcOrd="1" destOrd="0" presId="urn:microsoft.com/office/officeart/2005/8/layout/cycle3"/>
    <dgm:cxn modelId="{3F47BB1B-7D2E-4B37-BE77-C040B0B2A98F}" type="presParOf" srcId="{584E5EB0-5109-465D-88B5-A455681356F8}" destId="{D7566551-8E10-4555-843E-01F6986BFDBD}" srcOrd="2" destOrd="0" presId="urn:microsoft.com/office/officeart/2005/8/layout/cycle3"/>
    <dgm:cxn modelId="{81DBDB15-14D3-492C-807C-8AA62042777D}" type="presParOf" srcId="{584E5EB0-5109-465D-88B5-A455681356F8}" destId="{520ABB68-8871-4E43-AB3B-68D845E124E6}" srcOrd="3" destOrd="0" presId="urn:microsoft.com/office/officeart/2005/8/layout/cycle3"/>
    <dgm:cxn modelId="{5F8C8D64-CF8D-4B4B-99CC-3F5D1BCD6A4A}" type="presParOf" srcId="{584E5EB0-5109-465D-88B5-A455681356F8}" destId="{930AFD60-E5A5-4C30-82BD-A14A7E48E011}" srcOrd="4" destOrd="0" presId="urn:microsoft.com/office/officeart/2005/8/layout/cycle3"/>
    <dgm:cxn modelId="{BC20DCED-DF1D-4302-9C40-D2BF60D3478C}" type="presParOf" srcId="{584E5EB0-5109-465D-88B5-A455681356F8}" destId="{E319E991-D91A-4427-B643-0005A5648E08}" srcOrd="5" destOrd="0" presId="urn:microsoft.com/office/officeart/2005/8/layout/cycle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14AB8-EBC3-4AF7-A317-CDD1107A5BA7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F23AE-77CD-4492-A206-2EEEA5E0F7F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99B08-F053-4EA2-98DB-137727A302A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F1865A-496C-4009-B68F-7283DF61A6B8}" type="slidenum">
              <a:rPr lang="en-US"/>
              <a:pPr/>
              <a:t>15</a:t>
            </a:fld>
            <a:endParaRPr lang="en-US"/>
          </a:p>
        </p:txBody>
      </p:sp>
      <p:sp>
        <p:nvSpPr>
          <p:cNvPr id="14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B86139A-43D7-44A5-B3E9-347F46FF979B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7FA1982-B93D-44C2-8454-B3483D54C16E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4B3DEFE-25D4-4BED-8D3B-DB2194DB22D2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ar-SA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1A2D5F3-7166-4550-8825-0AFEA3878206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4EFF1A5-0B28-4B6C-9CAC-6D78ACE06178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ar-SA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7507FF-CA89-495F-87C8-5CB1FEA952F3}" type="slidenum">
              <a:rPr lang="en-US"/>
              <a:pPr/>
              <a:t>22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en-US"/>
              <a:t>Figure 4–21 Events at a neuromuscular junction.  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A4C4-73C7-44D2-8DC5-BEDF181A540A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F5A57-BB66-4DC7-85E0-78CF5365FB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A4C4-73C7-44D2-8DC5-BEDF181A540A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F5A57-BB66-4DC7-85E0-78CF5365FB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A4C4-73C7-44D2-8DC5-BEDF181A540A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F5A57-BB66-4DC7-85E0-78CF5365FB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6200"/>
            <a:ext cx="80010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04800" y="762000"/>
            <a:ext cx="4229100" cy="579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762000"/>
            <a:ext cx="4229100" cy="579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85E1043-3E03-47BE-BFA9-39D643496E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ED1E9AA-61D2-4296-986F-47A541D902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A4C4-73C7-44D2-8DC5-BEDF181A540A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F5A57-BB66-4DC7-85E0-78CF5365FB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A4C4-73C7-44D2-8DC5-BEDF181A540A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F5A57-BB66-4DC7-85E0-78CF5365FB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A4C4-73C7-44D2-8DC5-BEDF181A540A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F5A57-BB66-4DC7-85E0-78CF5365FB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A4C4-73C7-44D2-8DC5-BEDF181A540A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F5A57-BB66-4DC7-85E0-78CF5365FB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A4C4-73C7-44D2-8DC5-BEDF181A540A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F5A57-BB66-4DC7-85E0-78CF5365FB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A4C4-73C7-44D2-8DC5-BEDF181A540A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F5A57-BB66-4DC7-85E0-78CF5365FB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A4C4-73C7-44D2-8DC5-BEDF181A540A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F5A57-BB66-4DC7-85E0-78CF5365FB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EA4C4-73C7-44D2-8DC5-BEDF181A540A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F5A57-BB66-4DC7-85E0-78CF5365FB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EA4C4-73C7-44D2-8DC5-BEDF181A540A}" type="datetimeFigureOut">
              <a:rPr lang="en-US" smtClean="0"/>
              <a:pPr/>
              <a:t>4/1/2013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F5A57-BB66-4DC7-85E0-78CF5365FB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hyperlink" Target="http://en.wikipedia.org/wiki/Extracellular_fluid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en.wikipedia.org/wiki/Ions" TargetMode="External"/><Relationship Id="rId5" Type="http://schemas.openxmlformats.org/officeDocument/2006/relationships/hyperlink" Target="http://en.wikipedia.org/wiki/Voltage-dependent_calcium_channel" TargetMode="External"/><Relationship Id="rId4" Type="http://schemas.openxmlformats.org/officeDocument/2006/relationships/hyperlink" Target="http://en.wikipedia.org/wiki/Action_potentia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en.wikipedia.org/wiki/Synaptic_vesicle" TargetMode="External"/><Relationship Id="rId4" Type="http://schemas.openxmlformats.org/officeDocument/2006/relationships/hyperlink" Target="http://en.wikipedia.org/wiki/Neurotransmitter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Synaps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emf"/><Relationship Id="rId4" Type="http://schemas.openxmlformats.org/officeDocument/2006/relationships/hyperlink" Target="http://en.wikipedia.org/wiki/Exocytosi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Nicotinic_acetylcholine_receptor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Ligand-gated_ion_channel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upload.wikimedia.org/wikipedia/en/a/af/SlidingMyofibril.svg" TargetMode="Externa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2209800"/>
            <a:ext cx="7086600" cy="144655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FFFF00"/>
                </a:solidFill>
                <a:latin typeface="Arial Rounded MT Bold" pitchFamily="34" charset="0"/>
              </a:rPr>
              <a:t>Neuro</a:t>
            </a:r>
            <a:r>
              <a:rPr lang="en-US" sz="4400" b="1" dirty="0" smtClean="0">
                <a:solidFill>
                  <a:srgbClr val="FFFF00"/>
                </a:solidFill>
                <a:latin typeface="Arial Rounded MT Bold" pitchFamily="34" charset="0"/>
              </a:rPr>
              <a:t>-muscular junction (Motor end plate)</a:t>
            </a:r>
            <a:endParaRPr lang="en-US" sz="44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junction diagram.jpeg                                          00000010Timiras                        ABA78158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3000"/>
            <a:ext cx="8763000" cy="5715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76400" y="152400"/>
            <a:ext cx="57150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FF00"/>
                </a:solidFill>
                <a:latin typeface="Arial Rounded MT Bold" pitchFamily="34" charset="0"/>
              </a:rPr>
              <a:t>Neuro</a:t>
            </a:r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-muscular junction </a:t>
            </a:r>
          </a:p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(Motor end plate)</a:t>
            </a:r>
            <a:endParaRPr lang="en-US" sz="28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2667000" y="2895600"/>
            <a:ext cx="914400" cy="9144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858000" y="5486400"/>
            <a:ext cx="914400" cy="9906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52401"/>
            <a:ext cx="57150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FF00"/>
                </a:solidFill>
                <a:latin typeface="Arial Rounded MT Bold" pitchFamily="34" charset="0"/>
              </a:rPr>
              <a:t>Ultrastructure</a:t>
            </a:r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of </a:t>
            </a:r>
            <a:r>
              <a:rPr lang="en-US" sz="2800" b="1" dirty="0" err="1" smtClean="0">
                <a:solidFill>
                  <a:srgbClr val="FFFF00"/>
                </a:solidFill>
                <a:latin typeface="Arial Rounded MT Bold" pitchFamily="34" charset="0"/>
              </a:rPr>
              <a:t>neuro</a:t>
            </a:r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-muscular junction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4800" y="1295400"/>
            <a:ext cx="3010824" cy="523220"/>
          </a:xfrm>
          <a:prstGeom prst="rect">
            <a:avLst/>
          </a:prstGeom>
          <a:solidFill>
            <a:srgbClr val="99FF33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Arial Rounded MT Bold" pitchFamily="34" charset="0"/>
              </a:rPr>
              <a:t>1- Axon terminal</a:t>
            </a:r>
            <a:endParaRPr lang="en-US" sz="2800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0" y="1905000"/>
            <a:ext cx="365760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28600" algn="l"/>
              </a:tabLst>
            </a:pPr>
            <a:r>
              <a:rPr kumimoji="0" lang="en-US" sz="22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No myelin sheath.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28600" algn="l"/>
              </a:tabLs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2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Synaptic vesicles 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containing acetylcholine.</a:t>
            </a:r>
            <a:endParaRPr kumimoji="0" 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  <p:pic>
        <p:nvPicPr>
          <p:cNvPr id="5" name="Picture 4" descr="C:\My Documents\Saladin\images 11-13\jpeg\CH_12\0429L.JPG"/>
          <p:cNvPicPr>
            <a:picLocks noChangeAspect="1" noChangeArrowheads="1"/>
          </p:cNvPicPr>
          <p:nvPr/>
        </p:nvPicPr>
        <p:blipFill>
          <a:blip r:embed="rId2"/>
          <a:srcRect l="10643" t="8774" r="10623"/>
          <a:stretch>
            <a:fillRect/>
          </a:stretch>
        </p:blipFill>
        <p:spPr bwMode="auto">
          <a:xfrm>
            <a:off x="3810000" y="1295400"/>
            <a:ext cx="5334000" cy="5562600"/>
          </a:xfrm>
          <a:prstGeom prst="rect">
            <a:avLst/>
          </a:prstGeom>
          <a:noFill/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52401"/>
            <a:ext cx="57150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FF00"/>
                </a:solidFill>
                <a:latin typeface="Arial Rounded MT Bold" pitchFamily="34" charset="0"/>
              </a:rPr>
              <a:t>Ultrastructure</a:t>
            </a:r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of </a:t>
            </a:r>
            <a:r>
              <a:rPr lang="en-US" sz="2800" b="1" dirty="0" err="1" smtClean="0">
                <a:solidFill>
                  <a:srgbClr val="FFFF00"/>
                </a:solidFill>
                <a:latin typeface="Arial Rounded MT Bold" pitchFamily="34" charset="0"/>
              </a:rPr>
              <a:t>neuro</a:t>
            </a:r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-muscular junction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4800" y="1295400"/>
            <a:ext cx="2979470" cy="523220"/>
          </a:xfrm>
          <a:prstGeom prst="rect">
            <a:avLst/>
          </a:prstGeom>
          <a:solidFill>
            <a:srgbClr val="99FF33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Arial Rounded MT Bold" pitchFamily="34" charset="0"/>
              </a:rPr>
              <a:t>2- Synaptic cleft</a:t>
            </a:r>
            <a:endParaRPr lang="en-US" sz="2800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0" y="1905000"/>
            <a:ext cx="39624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</a:t>
            </a:r>
            <a:r>
              <a:rPr lang="en-US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The space </a:t>
            </a:r>
            <a:r>
              <a:rPr lang="en-US" sz="2400" dirty="0" smtClean="0">
                <a:latin typeface="Arial Rounded MT Bold" pitchFamily="34" charset="0"/>
              </a:rPr>
              <a:t>between the axon terminal and the </a:t>
            </a:r>
            <a:r>
              <a:rPr lang="en-US" sz="2400" dirty="0" err="1" smtClean="0">
                <a:latin typeface="Arial Rounded MT Bold" pitchFamily="34" charset="0"/>
              </a:rPr>
              <a:t>sarcolemma</a:t>
            </a:r>
            <a:r>
              <a:rPr lang="en-US" sz="2400" dirty="0" smtClean="0">
                <a:latin typeface="Arial Rounded MT Bold" pitchFamily="34" charset="0"/>
              </a:rPr>
              <a:t> of the skeletal muscle. </a:t>
            </a:r>
          </a:p>
          <a:p>
            <a:pPr lvl="0">
              <a:buFont typeface="Arial" pitchFamily="34" charset="0"/>
              <a:buChar char="•"/>
            </a:pPr>
            <a:endParaRPr lang="en-US" sz="2400" dirty="0" smtClean="0">
              <a:latin typeface="Arial Rounded MT Bold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Higher concentration of </a:t>
            </a:r>
            <a:r>
              <a:rPr lang="en-US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acetylcholine esterase enzyme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  <p:pic>
        <p:nvPicPr>
          <p:cNvPr id="7" name="Picture 7" descr="09-09c_1.jpg                                                   000DD3F5Macintosh HD                   ABA78158:"/>
          <p:cNvPicPr>
            <a:picLocks noChangeAspect="1" noChangeArrowheads="1"/>
          </p:cNvPicPr>
          <p:nvPr/>
        </p:nvPicPr>
        <p:blipFill>
          <a:blip r:embed="rId2"/>
          <a:srcRect t="1145" r="60046" b="60635"/>
          <a:stretch>
            <a:fillRect/>
          </a:stretch>
        </p:blipFill>
        <p:spPr bwMode="auto">
          <a:xfrm>
            <a:off x="3886200" y="1371600"/>
            <a:ext cx="4648200" cy="4724400"/>
          </a:xfrm>
          <a:prstGeom prst="rect">
            <a:avLst/>
          </a:prstGeom>
          <a:noFill/>
        </p:spPr>
      </p:pic>
      <p:sp>
        <p:nvSpPr>
          <p:cNvPr id="8" name="Oval 7"/>
          <p:cNvSpPr/>
          <p:nvPr/>
        </p:nvSpPr>
        <p:spPr>
          <a:xfrm>
            <a:off x="7391400" y="4114800"/>
            <a:ext cx="914400" cy="9144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181600" y="4953000"/>
            <a:ext cx="914400" cy="9144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52401"/>
            <a:ext cx="57150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FF00"/>
                </a:solidFill>
                <a:latin typeface="Arial Rounded MT Bold" pitchFamily="34" charset="0"/>
              </a:rPr>
              <a:t>Ultrastructure</a:t>
            </a:r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of </a:t>
            </a:r>
            <a:r>
              <a:rPr lang="en-US" sz="2800" b="1" dirty="0" err="1" smtClean="0">
                <a:solidFill>
                  <a:srgbClr val="FFFF00"/>
                </a:solidFill>
                <a:latin typeface="Arial Rounded MT Bold" pitchFamily="34" charset="0"/>
              </a:rPr>
              <a:t>neuro</a:t>
            </a:r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-muscular junction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4800" y="1295400"/>
            <a:ext cx="5190395" cy="523220"/>
          </a:xfrm>
          <a:prstGeom prst="rect">
            <a:avLst/>
          </a:prstGeom>
          <a:solidFill>
            <a:srgbClr val="99FF33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Arial Rounded MT Bold" pitchFamily="34" charset="0"/>
              </a:rPr>
              <a:t>2- Postsynaptic </a:t>
            </a:r>
            <a:r>
              <a:rPr lang="en-US" sz="2800" dirty="0" err="1" smtClean="0">
                <a:solidFill>
                  <a:schemeClr val="tx1"/>
                </a:solidFill>
                <a:latin typeface="Arial Rounded MT Bold" pitchFamily="34" charset="0"/>
              </a:rPr>
              <a:t>sarcolemma</a:t>
            </a:r>
            <a:r>
              <a:rPr lang="en-US" sz="2800" dirty="0" smtClean="0">
                <a:solidFill>
                  <a:schemeClr val="tx1"/>
                </a:solidFill>
                <a:latin typeface="Arial Rounded MT Bold" pitchFamily="34" charset="0"/>
              </a:rPr>
              <a:t>:</a:t>
            </a:r>
            <a:endParaRPr lang="en-US" sz="2800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0" y="1905000"/>
            <a:ext cx="4191000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</a:t>
            </a:r>
            <a:r>
              <a:rPr lang="en-US" sz="2200" dirty="0" smtClean="0">
                <a:latin typeface="Arial Rounded MT Bold" pitchFamily="34" charset="0"/>
              </a:rPr>
              <a:t>Under the axon terminal, </a:t>
            </a:r>
            <a:r>
              <a:rPr lang="en-US" sz="2200" b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junctional</a:t>
            </a:r>
            <a:r>
              <a:rPr lang="en-US" sz="2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folds</a:t>
            </a:r>
            <a:r>
              <a:rPr lang="en-US" sz="2200" dirty="0" smtClean="0">
                <a:latin typeface="Arial Rounded MT Bold" pitchFamily="34" charset="0"/>
              </a:rPr>
              <a:t>          </a:t>
            </a:r>
            <a:r>
              <a:rPr lang="en-US" sz="2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increase the surface area</a:t>
            </a:r>
            <a:r>
              <a:rPr lang="en-US" sz="2200" dirty="0" smtClean="0">
                <a:latin typeface="Arial Rounded MT Bold" pitchFamily="34" charset="0"/>
              </a:rPr>
              <a:t> of </a:t>
            </a:r>
            <a:r>
              <a:rPr lang="en-US" sz="2200" dirty="0" err="1" smtClean="0">
                <a:latin typeface="Arial Rounded MT Bold" pitchFamily="34" charset="0"/>
              </a:rPr>
              <a:t>sarcolemma</a:t>
            </a:r>
            <a:r>
              <a:rPr lang="en-US" sz="2200" dirty="0" smtClean="0">
                <a:latin typeface="Arial Rounded MT Bold" pitchFamily="34" charset="0"/>
              </a:rPr>
              <a:t> exposed to the neurotransmitter. </a:t>
            </a:r>
          </a:p>
          <a:p>
            <a:pPr>
              <a:buFont typeface="Arial" pitchFamily="34" charset="0"/>
              <a:buChar char="•"/>
            </a:pPr>
            <a:endParaRPr lang="en-US" sz="2200" dirty="0" smtClean="0"/>
          </a:p>
          <a:p>
            <a:pPr algn="just">
              <a:buFont typeface="Arial" pitchFamily="34" charset="0"/>
              <a:buChar char="•"/>
            </a:pPr>
            <a:r>
              <a:rPr lang="en-US" sz="2200" dirty="0" smtClean="0"/>
              <a:t> </a:t>
            </a:r>
            <a:r>
              <a:rPr lang="en-US" sz="2200" dirty="0" smtClean="0">
                <a:latin typeface="Arial Rounded MT Bold" pitchFamily="34" charset="0"/>
              </a:rPr>
              <a:t>Numerous </a:t>
            </a:r>
            <a:r>
              <a:rPr lang="en-US" sz="2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receptors for acetylcholine</a:t>
            </a:r>
            <a:r>
              <a:rPr lang="en-US" sz="2200" dirty="0" smtClean="0">
                <a:latin typeface="Arial Rounded MT Bold" pitchFamily="34" charset="0"/>
              </a:rPr>
              <a:t>.</a:t>
            </a:r>
          </a:p>
        </p:txBody>
      </p:sp>
      <p:pic>
        <p:nvPicPr>
          <p:cNvPr id="10" name="Picture 9" descr="C:\My Documents\Saladin\images 11-13\jpeg\CH_12\0429L.JPG"/>
          <p:cNvPicPr>
            <a:picLocks noChangeAspect="1" noChangeArrowheads="1"/>
          </p:cNvPicPr>
          <p:nvPr/>
        </p:nvPicPr>
        <p:blipFill>
          <a:blip r:embed="rId3"/>
          <a:srcRect l="10643" t="8774" r="10623"/>
          <a:stretch>
            <a:fillRect/>
          </a:stretch>
        </p:blipFill>
        <p:spPr bwMode="auto">
          <a:xfrm>
            <a:off x="4419600" y="1981200"/>
            <a:ext cx="4572000" cy="4648200"/>
          </a:xfrm>
          <a:prstGeom prst="rect">
            <a:avLst/>
          </a:prstGeom>
          <a:noFill/>
          <a:effectLst/>
        </p:spPr>
      </p:pic>
      <p:sp>
        <p:nvSpPr>
          <p:cNvPr id="12" name="Right Arrow 11"/>
          <p:cNvSpPr/>
          <p:nvPr/>
        </p:nvSpPr>
        <p:spPr>
          <a:xfrm>
            <a:off x="2286000" y="2438400"/>
            <a:ext cx="457200" cy="1524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uble Bracket 12"/>
          <p:cNvSpPr/>
          <p:nvPr/>
        </p:nvSpPr>
        <p:spPr>
          <a:xfrm rot="10800000">
            <a:off x="5029200" y="4953000"/>
            <a:ext cx="3124200" cy="381000"/>
          </a:xfrm>
          <a:prstGeom prst="bracketPair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52401"/>
            <a:ext cx="57150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FF00"/>
                </a:solidFill>
                <a:latin typeface="Arial Rounded MT Bold" pitchFamily="34" charset="0"/>
              </a:rPr>
              <a:t>Ultrastructure</a:t>
            </a:r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of </a:t>
            </a:r>
            <a:r>
              <a:rPr lang="en-US" sz="2800" b="1" dirty="0" err="1" smtClean="0">
                <a:solidFill>
                  <a:srgbClr val="FFFF00"/>
                </a:solidFill>
                <a:latin typeface="Arial Rounded MT Bold" pitchFamily="34" charset="0"/>
              </a:rPr>
              <a:t>neuro</a:t>
            </a:r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-muscular junction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4800" y="1295400"/>
            <a:ext cx="5190395" cy="523220"/>
          </a:xfrm>
          <a:prstGeom prst="rect">
            <a:avLst/>
          </a:prstGeom>
          <a:solidFill>
            <a:srgbClr val="99FF33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Arial Rounded MT Bold" pitchFamily="34" charset="0"/>
              </a:rPr>
              <a:t>2- Postsynaptic </a:t>
            </a:r>
            <a:r>
              <a:rPr lang="en-US" sz="2800" dirty="0" err="1" smtClean="0">
                <a:solidFill>
                  <a:schemeClr val="tx1"/>
                </a:solidFill>
                <a:latin typeface="Arial Rounded MT Bold" pitchFamily="34" charset="0"/>
              </a:rPr>
              <a:t>sarcolemma</a:t>
            </a:r>
            <a:r>
              <a:rPr lang="en-US" sz="2800" dirty="0" smtClean="0">
                <a:solidFill>
                  <a:schemeClr val="tx1"/>
                </a:solidFill>
                <a:latin typeface="Arial Rounded MT Bold" pitchFamily="34" charset="0"/>
              </a:rPr>
              <a:t>:</a:t>
            </a:r>
            <a:endParaRPr lang="en-US" sz="2800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0" y="5105400"/>
            <a:ext cx="21336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200" dirty="0" smtClean="0">
                <a:latin typeface="Arial Rounded MT Bold" pitchFamily="34" charset="0"/>
              </a:rPr>
              <a:t> Numerous </a:t>
            </a:r>
            <a:r>
              <a:rPr lang="en-US" sz="2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acetylcholine</a:t>
            </a:r>
            <a:endParaRPr lang="en-US" sz="2200" dirty="0" smtClean="0">
              <a:latin typeface="Arial Rounded MT Bold" pitchFamily="34" charset="0"/>
            </a:endParaRPr>
          </a:p>
          <a:p>
            <a:r>
              <a:rPr lang="en-US" sz="2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Receptors.</a:t>
            </a:r>
            <a:endParaRPr lang="en-US" sz="2200" dirty="0" smtClean="0">
              <a:latin typeface="Arial Rounded MT Bold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 l="3846" r="14423" b="6273"/>
          <a:stretch>
            <a:fillRect/>
          </a:stretch>
        </p:blipFill>
        <p:spPr>
          <a:xfrm>
            <a:off x="2209800" y="1981200"/>
            <a:ext cx="6477000" cy="4495800"/>
          </a:xfrm>
          <a:prstGeom prst="rect">
            <a:avLst/>
          </a:prstGeom>
          <a:noFill/>
        </p:spPr>
      </p:pic>
      <p:sp>
        <p:nvSpPr>
          <p:cNvPr id="13" name="Oval 12"/>
          <p:cNvSpPr/>
          <p:nvPr/>
        </p:nvSpPr>
        <p:spPr>
          <a:xfrm>
            <a:off x="5257800" y="6096000"/>
            <a:ext cx="1447800" cy="457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905000" y="5943600"/>
            <a:ext cx="3276600" cy="381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3"/>
          <a:srcRect b="3000"/>
          <a:stretch>
            <a:fillRect/>
          </a:stretch>
        </p:blipFill>
        <p:spPr bwMode="auto">
          <a:xfrm>
            <a:off x="381000" y="1143000"/>
            <a:ext cx="8458200" cy="55022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676400" y="152401"/>
            <a:ext cx="57150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FF00"/>
                </a:solidFill>
                <a:latin typeface="Arial Rounded MT Bold" pitchFamily="34" charset="0"/>
              </a:rPr>
              <a:t>Ultrastructure</a:t>
            </a:r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 </a:t>
            </a:r>
          </a:p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of </a:t>
            </a:r>
            <a:r>
              <a:rPr lang="en-US" sz="2800" b="1" dirty="0" err="1" smtClean="0">
                <a:solidFill>
                  <a:srgbClr val="FFFF00"/>
                </a:solidFill>
                <a:latin typeface="Arial Rounded MT Bold" pitchFamily="34" charset="0"/>
              </a:rPr>
              <a:t>neuro</a:t>
            </a:r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-muscular junction </a:t>
            </a:r>
          </a:p>
        </p:txBody>
      </p:sp>
      <p:sp>
        <p:nvSpPr>
          <p:cNvPr id="7" name="Oval 6"/>
          <p:cNvSpPr/>
          <p:nvPr/>
        </p:nvSpPr>
        <p:spPr>
          <a:xfrm>
            <a:off x="5181600" y="1905000"/>
            <a:ext cx="1447800" cy="457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04800" y="4495800"/>
            <a:ext cx="1219200" cy="228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04800" y="4953000"/>
            <a:ext cx="1219200" cy="914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ar-SA" smtClean="0"/>
          </a:p>
        </p:txBody>
      </p:sp>
      <p:sp>
        <p:nvSpPr>
          <p:cNvPr id="921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3EA9CBC-1DC4-4E07-B580-8251186EAB9F}" type="slidenum">
              <a:rPr lang="en-US" smtClean="0"/>
              <a:pPr/>
              <a:t>16</a:t>
            </a:fld>
            <a:endParaRPr lang="en-US" smtClean="0"/>
          </a:p>
        </p:txBody>
      </p:sp>
      <p:pic>
        <p:nvPicPr>
          <p:cNvPr id="9220" name="Picture1" descr="07f05a"/>
          <p:cNvPicPr preferRelativeResize="0"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1275" y="685800"/>
            <a:ext cx="9102725" cy="6096000"/>
          </a:xfr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00"/>
                </a:solidFill>
                <a:latin typeface="Arial Rounded MT Bold" pitchFamily="34" charset="0"/>
              </a:rPr>
              <a:t>Mechanism of </a:t>
            </a:r>
            <a:r>
              <a:rPr lang="en-US" sz="3200" b="1" dirty="0" err="1" smtClean="0">
                <a:solidFill>
                  <a:srgbClr val="FFFF00"/>
                </a:solidFill>
                <a:latin typeface="Arial Rounded MT Bold" pitchFamily="34" charset="0"/>
              </a:rPr>
              <a:t>neuro</a:t>
            </a:r>
            <a:r>
              <a:rPr lang="en-US" sz="3200" b="1" dirty="0" smtClean="0">
                <a:solidFill>
                  <a:srgbClr val="FFFF00"/>
                </a:solidFill>
                <a:latin typeface="Arial Rounded MT Bold" pitchFamily="34" charset="0"/>
              </a:rPr>
              <a:t>-muscular transmission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534400" cy="563562"/>
          </a:xfrm>
          <a:solidFill>
            <a:srgbClr val="C000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eaLnBrk="1" hangingPunct="1"/>
            <a:r>
              <a:rPr lang="en-US" sz="2800" dirty="0" smtClean="0">
                <a:solidFill>
                  <a:srgbClr val="FFFF00"/>
                </a:solidFill>
                <a:latin typeface="Arial Rounded MT Bold" pitchFamily="34" charset="0"/>
              </a:rPr>
              <a:t>Sequence Of Events At Neuromuscular Junction</a:t>
            </a:r>
          </a:p>
        </p:txBody>
      </p:sp>
      <p:pic>
        <p:nvPicPr>
          <p:cNvPr id="10243" name="Picture 12" descr="Picture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22363" y="762001"/>
            <a:ext cx="6650037" cy="4724400"/>
          </a:xfrm>
          <a:noFill/>
        </p:spPr>
      </p:pic>
      <p:sp>
        <p:nvSpPr>
          <p:cNvPr id="10245" name="TextBox 2"/>
          <p:cNvSpPr txBox="1">
            <a:spLocks noChangeArrowheads="1"/>
          </p:cNvSpPr>
          <p:nvPr/>
        </p:nvSpPr>
        <p:spPr bwMode="auto">
          <a:xfrm>
            <a:off x="381000" y="5638800"/>
            <a:ext cx="8458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just"/>
            <a:r>
              <a:rPr lang="en-US" sz="2000" dirty="0" smtClean="0">
                <a:latin typeface="Arial Rounded MT Bold" pitchFamily="34" charset="0"/>
              </a:rPr>
              <a:t>1- Upon the arrival of an </a:t>
            </a:r>
            <a:r>
              <a:rPr lang="en-US" sz="2000" dirty="0" smtClean="0">
                <a:latin typeface="Arial Rounded MT Bold" pitchFamily="34" charset="0"/>
                <a:hlinkClick r:id="rId4" tooltip="Action potential"/>
              </a:rPr>
              <a:t>action potential</a:t>
            </a:r>
            <a:r>
              <a:rPr lang="en-US" sz="2000" dirty="0" smtClean="0">
                <a:latin typeface="Arial Rounded MT Bold" pitchFamily="34" charset="0"/>
              </a:rPr>
              <a:t> at the axon terminal, </a:t>
            </a:r>
            <a:r>
              <a:rPr lang="en-US" sz="2000" dirty="0" smtClean="0">
                <a:latin typeface="Arial Rounded MT Bold" pitchFamily="34" charset="0"/>
                <a:hlinkClick r:id="rId5" tooltip="Voltage-dependent calcium channel"/>
              </a:rPr>
              <a:t>voltage-dependent calcium channels</a:t>
            </a:r>
            <a:r>
              <a:rPr lang="en-US" sz="2000" dirty="0" smtClean="0">
                <a:latin typeface="Arial Rounded MT Bold" pitchFamily="34" charset="0"/>
              </a:rPr>
              <a:t> open and </a:t>
            </a:r>
            <a:r>
              <a:rPr lang="en-US" sz="2000" u="sng" dirty="0" smtClean="0">
                <a:latin typeface="Arial Rounded MT Bold" pitchFamily="34" charset="0"/>
              </a:rPr>
              <a:t>Ca</a:t>
            </a:r>
            <a:r>
              <a:rPr lang="en-US" sz="2000" u="sng" baseline="30000" dirty="0" smtClean="0">
                <a:latin typeface="Arial Rounded MT Bold" pitchFamily="34" charset="0"/>
              </a:rPr>
              <a:t>2+</a:t>
            </a:r>
            <a:r>
              <a:rPr lang="en-US" sz="2000" dirty="0" smtClean="0">
                <a:latin typeface="Arial Rounded MT Bold" pitchFamily="34" charset="0"/>
              </a:rPr>
              <a:t> </a:t>
            </a:r>
            <a:r>
              <a:rPr lang="en-US" sz="2000" dirty="0" smtClean="0">
                <a:latin typeface="Arial Rounded MT Bold" pitchFamily="34" charset="0"/>
                <a:hlinkClick r:id="rId6" tooltip="Ions"/>
              </a:rPr>
              <a:t>ions</a:t>
            </a:r>
            <a:r>
              <a:rPr lang="en-US" sz="2000" dirty="0" smtClean="0">
                <a:latin typeface="Arial Rounded MT Bold" pitchFamily="34" charset="0"/>
              </a:rPr>
              <a:t> flow from the </a:t>
            </a:r>
            <a:r>
              <a:rPr lang="en-US" sz="2000" dirty="0" smtClean="0">
                <a:latin typeface="Arial Rounded MT Bold" pitchFamily="34" charset="0"/>
                <a:hlinkClick r:id="rId7" tooltip="Extracellular fluid"/>
              </a:rPr>
              <a:t>extracellular fluid</a:t>
            </a:r>
            <a:r>
              <a:rPr lang="en-US" sz="2000" dirty="0" smtClean="0">
                <a:latin typeface="Arial Rounded MT Bold" pitchFamily="34" charset="0"/>
              </a:rPr>
              <a:t> into the membrane of the nerve terminals. </a:t>
            </a:r>
            <a:endParaRPr lang="en-US" sz="2000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5" descr="Picture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11365" t="2" r="15388" b="17024"/>
          <a:stretch>
            <a:fillRect/>
          </a:stretch>
        </p:blipFill>
        <p:spPr>
          <a:xfrm>
            <a:off x="1143000" y="838200"/>
            <a:ext cx="6178550" cy="4848225"/>
          </a:xfrm>
          <a:noFill/>
        </p:spPr>
      </p:pic>
      <p:sp>
        <p:nvSpPr>
          <p:cNvPr id="3" name="TextBox 2"/>
          <p:cNvSpPr txBox="1"/>
          <p:nvPr/>
        </p:nvSpPr>
        <p:spPr>
          <a:xfrm>
            <a:off x="228600" y="5791200"/>
            <a:ext cx="861060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>
              <a:defRPr/>
            </a:pPr>
            <a:r>
              <a:rPr lang="en-US" sz="2000" dirty="0" smtClean="0">
                <a:latin typeface="Arial Rounded MT Bold" pitchFamily="34" charset="0"/>
              </a:rPr>
              <a:t>2- Ca</a:t>
            </a:r>
            <a:r>
              <a:rPr lang="en-US" sz="2000" baseline="30000" dirty="0" smtClean="0">
                <a:latin typeface="Arial Rounded MT Bold" pitchFamily="34" charset="0"/>
              </a:rPr>
              <a:t>2</a:t>
            </a:r>
            <a:r>
              <a:rPr lang="en-US" sz="2000" baseline="30000" dirty="0">
                <a:latin typeface="Arial Rounded MT Bold" pitchFamily="34" charset="0"/>
              </a:rPr>
              <a:t>+ </a:t>
            </a:r>
            <a:r>
              <a:rPr lang="en-US" sz="2000" dirty="0" smtClean="0">
                <a:latin typeface="Arial Rounded MT Bold" pitchFamily="34" charset="0"/>
              </a:rPr>
              <a:t>influx </a:t>
            </a:r>
            <a:r>
              <a:rPr lang="en-US" sz="2000" dirty="0">
                <a:latin typeface="Arial Rounded MT Bold" pitchFamily="34" charset="0"/>
              </a:rPr>
              <a:t>into the terminal </a:t>
            </a:r>
            <a:r>
              <a:rPr lang="en-US" sz="2000" dirty="0" smtClean="0">
                <a:latin typeface="Arial Rounded MT Bold" pitchFamily="34" charset="0"/>
              </a:rPr>
              <a:t>causes </a:t>
            </a:r>
            <a:r>
              <a:rPr lang="en-US" sz="2000" dirty="0" smtClean="0">
                <a:latin typeface="Arial Rounded MT Bold" pitchFamily="34" charset="0"/>
                <a:hlinkClick r:id="rId4" tooltip="Neurotransmitter"/>
              </a:rPr>
              <a:t>neurotransmitter</a:t>
            </a:r>
            <a:r>
              <a:rPr lang="en-US" sz="2000" dirty="0" smtClean="0">
                <a:latin typeface="Arial Rounded MT Bold" pitchFamily="34" charset="0"/>
              </a:rPr>
              <a:t>-containing </a:t>
            </a:r>
            <a:r>
              <a:rPr lang="en-US" sz="2000" dirty="0" smtClean="0">
                <a:latin typeface="Arial Rounded MT Bold" pitchFamily="34" charset="0"/>
                <a:hlinkClick r:id="rId5" tooltip="Synaptic vesicle"/>
              </a:rPr>
              <a:t>vesicles</a:t>
            </a:r>
            <a:r>
              <a:rPr lang="en-US" sz="2000" dirty="0" smtClean="0">
                <a:latin typeface="Arial Rounded MT Bold" pitchFamily="34" charset="0"/>
              </a:rPr>
              <a:t> to attach to the membrane of nerve fiber. </a:t>
            </a:r>
            <a:endParaRPr lang="en-US" sz="2000" dirty="0">
              <a:latin typeface="Arial Rounded MT Bold" pitchFamily="34" charset="0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534400" cy="563562"/>
          </a:xfrm>
          <a:solidFill>
            <a:srgbClr val="C000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eaLnBrk="1" hangingPunct="1"/>
            <a:r>
              <a:rPr lang="en-US" sz="2800" dirty="0" smtClean="0">
                <a:solidFill>
                  <a:srgbClr val="FFFF00"/>
                </a:solidFill>
                <a:latin typeface="Arial Rounded MT Bold" pitchFamily="34" charset="0"/>
              </a:rPr>
              <a:t>Sequence Of Events At Neuromuscular Junction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-152400" y="5638800"/>
            <a:ext cx="9067800" cy="1066800"/>
          </a:xfrm>
        </p:spPr>
        <p:txBody>
          <a:bodyPr>
            <a:normAutofit fontScale="85000" lnSpcReduction="10000"/>
          </a:bodyPr>
          <a:lstStyle/>
          <a:p>
            <a:pPr lvl="0" algn="just">
              <a:buNone/>
            </a:pPr>
            <a:r>
              <a:rPr lang="en-US" sz="2400" dirty="0" smtClean="0">
                <a:latin typeface="Arial Rounded MT Bold" pitchFamily="34" charset="0"/>
              </a:rPr>
              <a:t>     3- Fusion of the vesicular membrane with the nerve cell membrane results in the emptying of the vesicle's contents; acetylcholine, into the </a:t>
            </a:r>
            <a:r>
              <a:rPr lang="en-US" sz="2400" dirty="0" smtClean="0">
                <a:latin typeface="Arial Rounded MT Bold" pitchFamily="34" charset="0"/>
                <a:hlinkClick r:id="rId3" tooltip="Synapse"/>
              </a:rPr>
              <a:t>synaptic cleft</a:t>
            </a:r>
            <a:r>
              <a:rPr lang="en-US" sz="2400" dirty="0" smtClean="0">
                <a:latin typeface="Arial Rounded MT Bold" pitchFamily="34" charset="0"/>
              </a:rPr>
              <a:t>, a process known as </a:t>
            </a:r>
            <a:r>
              <a:rPr lang="en-US" sz="2800" b="1" dirty="0" err="1" smtClean="0">
                <a:latin typeface="Arial Rounded MT Bold" pitchFamily="34" charset="0"/>
                <a:hlinkClick r:id="rId4" tooltip="Exocytosis"/>
              </a:rPr>
              <a:t>exocytosis</a:t>
            </a:r>
            <a:r>
              <a:rPr lang="en-US" sz="2800" b="1" dirty="0" smtClean="0">
                <a:latin typeface="Arial Rounded MT Bold" pitchFamily="34" charset="0"/>
              </a:rPr>
              <a:t>. </a:t>
            </a:r>
          </a:p>
          <a:p>
            <a:pPr eaLnBrk="1" hangingPunct="1">
              <a:buFont typeface="Wingdings" pitchFamily="2" charset="2"/>
              <a:buNone/>
            </a:pPr>
            <a:endParaRPr lang="en-US" sz="2000" dirty="0" smtClean="0">
              <a:latin typeface="Arial Rounded MT Bold" pitchFamily="34" charset="0"/>
            </a:endParaRPr>
          </a:p>
          <a:p>
            <a:pPr eaLnBrk="1" hangingPunct="1"/>
            <a:endParaRPr lang="en-US" sz="2000" dirty="0" smtClean="0"/>
          </a:p>
        </p:txBody>
      </p:sp>
      <p:pic>
        <p:nvPicPr>
          <p:cNvPr id="12292" name="Picture 6" descr="Picture3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/>
          <a:srcRect b="16507"/>
          <a:stretch>
            <a:fillRect/>
          </a:stretch>
        </p:blipFill>
        <p:spPr>
          <a:xfrm>
            <a:off x="439738" y="762001"/>
            <a:ext cx="8018462" cy="4953000"/>
          </a:xfrm>
          <a:noFill/>
        </p:spPr>
      </p:pic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534400" cy="563562"/>
          </a:xfrm>
          <a:solidFill>
            <a:srgbClr val="C000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eaLnBrk="1" hangingPunct="1"/>
            <a:r>
              <a:rPr lang="en-US" sz="2800" dirty="0" smtClean="0">
                <a:solidFill>
                  <a:srgbClr val="FFFF00"/>
                </a:solidFill>
                <a:latin typeface="Arial Rounded MT Bold" pitchFamily="34" charset="0"/>
              </a:rPr>
              <a:t>Sequence Of Events At Neuromuscular Junction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381000"/>
            <a:ext cx="7086600" cy="1077218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FF00"/>
                </a:solidFill>
                <a:latin typeface="Arial Rounded MT Bold" pitchFamily="34" charset="0"/>
              </a:rPr>
              <a:t>Neuro</a:t>
            </a:r>
            <a:r>
              <a:rPr lang="en-US" sz="3200" b="1" dirty="0" smtClean="0">
                <a:solidFill>
                  <a:srgbClr val="FFFF00"/>
                </a:solidFill>
                <a:latin typeface="Arial Rounded MT Bold" pitchFamily="34" charset="0"/>
              </a:rPr>
              <a:t>-muscular junction </a:t>
            </a:r>
          </a:p>
          <a:p>
            <a:pPr algn="ctr"/>
            <a:r>
              <a:rPr lang="en-US" sz="3200" b="1" dirty="0" smtClean="0">
                <a:solidFill>
                  <a:srgbClr val="FFFF00"/>
                </a:solidFill>
                <a:latin typeface="Arial Rounded MT Bold" pitchFamily="34" charset="0"/>
              </a:rPr>
              <a:t>(Motor end plate)</a:t>
            </a:r>
            <a:endParaRPr lang="en-US" sz="32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0" y="1981200"/>
            <a:ext cx="28194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75000"/>
              <a:buFont typeface="Wingdings" pitchFamily="2" charset="2"/>
              <a:buChar char="q"/>
            </a:pP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2400" dirty="0" smtClean="0">
                <a:latin typeface="Arial Rounded MT Bold" pitchFamily="34" charset="0"/>
              </a:rPr>
              <a:t>It is a characteristic </a:t>
            </a:r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specialized nerve ending</a:t>
            </a:r>
            <a:r>
              <a:rPr lang="en-US" sz="2400" dirty="0" smtClean="0">
                <a:latin typeface="Arial Rounded MT Bold" pitchFamily="34" charset="0"/>
              </a:rPr>
              <a:t> (</a:t>
            </a:r>
            <a:r>
              <a:rPr lang="en-US" sz="2400" dirty="0" err="1" smtClean="0">
                <a:latin typeface="Arial Rounded MT Bold" pitchFamily="34" charset="0"/>
              </a:rPr>
              <a:t>effector</a:t>
            </a:r>
            <a:r>
              <a:rPr lang="en-US" sz="2400" dirty="0" smtClean="0">
                <a:latin typeface="Arial Rounded MT Bold" pitchFamily="34" charset="0"/>
              </a:rPr>
              <a:t>, motor) by which a motor nerve fiber ends in a skeletal (striated) muscle.</a:t>
            </a:r>
          </a:p>
        </p:txBody>
      </p:sp>
      <p:pic>
        <p:nvPicPr>
          <p:cNvPr id="4" name="Picture 7" descr="npo0000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600200"/>
            <a:ext cx="5943600" cy="49672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 descr="Picture8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905000" y="762000"/>
            <a:ext cx="5029200" cy="5181600"/>
          </a:xfrm>
          <a:noFill/>
        </p:spPr>
      </p:pic>
      <p:sp>
        <p:nvSpPr>
          <p:cNvPr id="6" name="TextBox 5"/>
          <p:cNvSpPr txBox="1"/>
          <p:nvPr/>
        </p:nvSpPr>
        <p:spPr>
          <a:xfrm>
            <a:off x="152399" y="5873115"/>
            <a:ext cx="899160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000" dirty="0" smtClean="0">
                <a:latin typeface="Arial Rounded MT Bold" pitchFamily="34" charset="0"/>
              </a:rPr>
              <a:t>4- Acetylcholine diffuses into the synaptic cleft and binds to the </a:t>
            </a:r>
            <a:r>
              <a:rPr lang="en-US" sz="2000" dirty="0" smtClean="0">
                <a:latin typeface="Arial Rounded MT Bold" pitchFamily="34" charset="0"/>
                <a:hlinkClick r:id="rId4" tooltip="Nicotinic acetylcholine receptor"/>
              </a:rPr>
              <a:t> acetylcholine receptors</a:t>
            </a:r>
            <a:r>
              <a:rPr lang="en-US" sz="2000" dirty="0" smtClean="0">
                <a:latin typeface="Arial Rounded MT Bold" pitchFamily="34" charset="0"/>
              </a:rPr>
              <a:t>  at the motor end plate. </a:t>
            </a:r>
          </a:p>
          <a:p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534400" cy="563562"/>
          </a:xfrm>
          <a:solidFill>
            <a:srgbClr val="C000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eaLnBrk="1" hangingPunct="1"/>
            <a:r>
              <a:rPr lang="en-US" sz="2800" dirty="0" smtClean="0">
                <a:solidFill>
                  <a:srgbClr val="FFFF00"/>
                </a:solidFill>
                <a:latin typeface="Arial Rounded MT Bold" pitchFamily="34" charset="0"/>
              </a:rPr>
              <a:t>Sequence Of Events At Neuromuscular Junction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5" descr="Picture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b="17569"/>
          <a:stretch>
            <a:fillRect/>
          </a:stretch>
        </p:blipFill>
        <p:spPr>
          <a:xfrm>
            <a:off x="1066800" y="990600"/>
            <a:ext cx="6994525" cy="3962400"/>
          </a:xfrm>
          <a:noFill/>
        </p:spPr>
      </p:pic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534400" cy="563562"/>
          </a:xfrm>
          <a:solidFill>
            <a:srgbClr val="C000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eaLnBrk="1" hangingPunct="1"/>
            <a:r>
              <a:rPr lang="en-US" sz="2800" dirty="0" smtClean="0">
                <a:solidFill>
                  <a:srgbClr val="FFFF00"/>
                </a:solidFill>
                <a:latin typeface="Arial Rounded MT Bold" pitchFamily="34" charset="0"/>
              </a:rPr>
              <a:t>Sequence Of Events At Neuromuscular Junction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4876800"/>
            <a:ext cx="815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000" dirty="0" smtClean="0">
                <a:latin typeface="Arial Rounded MT Bold" pitchFamily="34" charset="0"/>
              </a:rPr>
              <a:t>5- These receptors are </a:t>
            </a:r>
            <a:r>
              <a:rPr lang="en-US" sz="2000" dirty="0" err="1" smtClean="0">
                <a:latin typeface="Arial Rounded MT Bold" pitchFamily="34" charset="0"/>
                <a:hlinkClick r:id="rId4" tooltip="Ligand-gated ion channel"/>
              </a:rPr>
              <a:t>ligand</a:t>
            </a:r>
            <a:r>
              <a:rPr lang="en-US" sz="2000" dirty="0" smtClean="0">
                <a:latin typeface="Arial Rounded MT Bold" pitchFamily="34" charset="0"/>
                <a:hlinkClick r:id="rId4" tooltip="Ligand-gated ion channel"/>
              </a:rPr>
              <a:t>-gated ion channels</a:t>
            </a:r>
            <a:r>
              <a:rPr lang="en-US" sz="2000" dirty="0" smtClean="0">
                <a:latin typeface="Arial Rounded MT Bold" pitchFamily="34" charset="0"/>
              </a:rPr>
              <a:t>, and when they bind acetylcholine, they open, allowing rapid influx of Na</a:t>
            </a:r>
            <a:r>
              <a:rPr lang="en-US" sz="2000" baseline="30000" dirty="0" smtClean="0">
                <a:latin typeface="Arial Rounded MT Bold" pitchFamily="34" charset="0"/>
              </a:rPr>
              <a:t>++</a:t>
            </a:r>
            <a:r>
              <a:rPr lang="en-US" sz="2000" dirty="0" smtClean="0">
                <a:latin typeface="Arial Rounded MT Bold" pitchFamily="34" charset="0"/>
              </a:rPr>
              <a:t> ions to the interior of the muscle fiber, to excite the generation of an action potential.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/>
          <a:srcRect b="3359"/>
          <a:stretch>
            <a:fillRect/>
          </a:stretch>
        </p:blipFill>
        <p:spPr bwMode="auto">
          <a:xfrm>
            <a:off x="304800" y="52387"/>
            <a:ext cx="8572500" cy="6577013"/>
          </a:xfrm>
          <a:prstGeom prst="rect">
            <a:avLst/>
          </a:prstGeom>
          <a:noFill/>
        </p:spPr>
      </p:pic>
      <p:sp>
        <p:nvSpPr>
          <p:cNvPr id="62469" name="Rectangle 5" descr="04CO"/>
          <p:cNvSpPr>
            <a:spLocks noChangeArrowheads="1"/>
          </p:cNvSpPr>
          <p:nvPr/>
        </p:nvSpPr>
        <p:spPr bwMode="auto">
          <a:xfrm>
            <a:off x="7423150" y="2362200"/>
            <a:ext cx="1720850" cy="8255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588A99"/>
                </a:solidFill>
              </a:rPr>
              <a:t>Action potential</a:t>
            </a:r>
          </a:p>
          <a:p>
            <a:r>
              <a:rPr lang="en-US" sz="1600" b="1">
                <a:solidFill>
                  <a:srgbClr val="588A99"/>
                </a:solidFill>
              </a:rPr>
              <a:t>propagation</a:t>
            </a:r>
          </a:p>
          <a:p>
            <a:r>
              <a:rPr lang="en-US" sz="1600" b="1">
                <a:solidFill>
                  <a:srgbClr val="588A99"/>
                </a:solidFill>
              </a:rPr>
              <a:t>in muscle fiber</a:t>
            </a:r>
          </a:p>
        </p:txBody>
      </p:sp>
      <p:sp>
        <p:nvSpPr>
          <p:cNvPr id="62470" name="Rectangle 6" descr="04CO"/>
          <p:cNvSpPr>
            <a:spLocks noChangeArrowheads="1"/>
          </p:cNvSpPr>
          <p:nvPr/>
        </p:nvSpPr>
        <p:spPr bwMode="auto">
          <a:xfrm>
            <a:off x="1111250" y="44450"/>
            <a:ext cx="2317750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Axon of motor neuron</a:t>
            </a:r>
          </a:p>
        </p:txBody>
      </p:sp>
      <p:sp>
        <p:nvSpPr>
          <p:cNvPr id="62471" name="Rectangle 7" descr="04CO"/>
          <p:cNvSpPr>
            <a:spLocks noChangeArrowheads="1"/>
          </p:cNvSpPr>
          <p:nvPr/>
        </p:nvSpPr>
        <p:spPr bwMode="auto">
          <a:xfrm>
            <a:off x="1214438" y="273050"/>
            <a:ext cx="1528762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Myelin sheath</a:t>
            </a:r>
          </a:p>
        </p:txBody>
      </p:sp>
      <p:sp>
        <p:nvSpPr>
          <p:cNvPr id="62472" name="Rectangle 8" descr="04CO"/>
          <p:cNvSpPr>
            <a:spLocks noChangeArrowheads="1"/>
          </p:cNvSpPr>
          <p:nvPr/>
        </p:nvSpPr>
        <p:spPr bwMode="auto">
          <a:xfrm>
            <a:off x="1295400" y="838200"/>
            <a:ext cx="1720850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Terminal button</a:t>
            </a:r>
          </a:p>
        </p:txBody>
      </p:sp>
      <p:sp>
        <p:nvSpPr>
          <p:cNvPr id="62473" name="Rectangle 9" descr="04CO"/>
          <p:cNvSpPr>
            <a:spLocks noChangeArrowheads="1"/>
          </p:cNvSpPr>
          <p:nvPr/>
        </p:nvSpPr>
        <p:spPr bwMode="auto">
          <a:xfrm>
            <a:off x="1447800" y="577850"/>
            <a:ext cx="1539875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Axon terminal</a:t>
            </a:r>
          </a:p>
        </p:txBody>
      </p:sp>
      <p:sp>
        <p:nvSpPr>
          <p:cNvPr id="62474" name="Rectangle 10" descr="04CO"/>
          <p:cNvSpPr>
            <a:spLocks noChangeArrowheads="1"/>
          </p:cNvSpPr>
          <p:nvPr/>
        </p:nvSpPr>
        <p:spPr bwMode="auto">
          <a:xfrm>
            <a:off x="838200" y="1143000"/>
            <a:ext cx="2478088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Vesicle of acetylcholine</a:t>
            </a:r>
          </a:p>
        </p:txBody>
      </p:sp>
      <p:sp>
        <p:nvSpPr>
          <p:cNvPr id="62475" name="Rectangle 11" descr="04CO"/>
          <p:cNvSpPr>
            <a:spLocks noChangeArrowheads="1"/>
          </p:cNvSpPr>
          <p:nvPr/>
        </p:nvSpPr>
        <p:spPr bwMode="auto">
          <a:xfrm>
            <a:off x="990600" y="1447800"/>
            <a:ext cx="1562100" cy="5810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Acetylcholine </a:t>
            </a:r>
          </a:p>
          <a:p>
            <a:r>
              <a:rPr lang="en-US" sz="1600" b="1"/>
              <a:t>receptor site</a:t>
            </a:r>
          </a:p>
        </p:txBody>
      </p:sp>
      <p:sp>
        <p:nvSpPr>
          <p:cNvPr id="62476" name="Rectangle 12" descr="04CO"/>
          <p:cNvSpPr>
            <a:spLocks noChangeArrowheads="1"/>
          </p:cNvSpPr>
          <p:nvPr/>
        </p:nvSpPr>
        <p:spPr bwMode="auto">
          <a:xfrm>
            <a:off x="76200" y="2025650"/>
            <a:ext cx="2216150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Acetylcholinesterase</a:t>
            </a:r>
          </a:p>
        </p:txBody>
      </p:sp>
      <p:sp>
        <p:nvSpPr>
          <p:cNvPr id="62477" name="Rectangle 13" descr="04CO"/>
          <p:cNvSpPr>
            <a:spLocks noChangeArrowheads="1"/>
          </p:cNvSpPr>
          <p:nvPr/>
        </p:nvSpPr>
        <p:spPr bwMode="auto">
          <a:xfrm>
            <a:off x="76200" y="2390775"/>
            <a:ext cx="1979613" cy="5810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Plasma membrane</a:t>
            </a:r>
          </a:p>
          <a:p>
            <a:r>
              <a:rPr lang="en-US" sz="1600" b="1"/>
              <a:t>of muscle fiber</a:t>
            </a:r>
          </a:p>
        </p:txBody>
      </p:sp>
      <p:sp>
        <p:nvSpPr>
          <p:cNvPr id="62478" name="Rectangle 14" descr="04CO"/>
          <p:cNvSpPr>
            <a:spLocks noChangeArrowheads="1"/>
          </p:cNvSpPr>
          <p:nvPr/>
        </p:nvSpPr>
        <p:spPr bwMode="auto">
          <a:xfrm>
            <a:off x="228600" y="4267200"/>
            <a:ext cx="1584325" cy="5810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Voltage-gated </a:t>
            </a:r>
          </a:p>
          <a:p>
            <a:r>
              <a:rPr lang="en-US" sz="1600" b="1"/>
              <a:t>Na+ channel</a:t>
            </a:r>
          </a:p>
        </p:txBody>
      </p:sp>
      <p:sp>
        <p:nvSpPr>
          <p:cNvPr id="62479" name="Rectangle 15" descr="04CO"/>
          <p:cNvSpPr>
            <a:spLocks noChangeArrowheads="1"/>
          </p:cNvSpPr>
          <p:nvPr/>
        </p:nvSpPr>
        <p:spPr bwMode="auto">
          <a:xfrm>
            <a:off x="762000" y="5362575"/>
            <a:ext cx="1970088" cy="5810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Chemically  gated </a:t>
            </a:r>
          </a:p>
          <a:p>
            <a:r>
              <a:rPr lang="en-US" sz="1600" b="1"/>
              <a:t>cation channel</a:t>
            </a:r>
          </a:p>
        </p:txBody>
      </p:sp>
      <p:sp>
        <p:nvSpPr>
          <p:cNvPr id="62480" name="Rectangle 16" descr="04CO"/>
          <p:cNvSpPr>
            <a:spLocks noChangeArrowheads="1"/>
          </p:cNvSpPr>
          <p:nvPr/>
        </p:nvSpPr>
        <p:spPr bwMode="auto">
          <a:xfrm>
            <a:off x="2590800" y="6248400"/>
            <a:ext cx="4086225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Contractile elements within muscle fiber</a:t>
            </a:r>
          </a:p>
        </p:txBody>
      </p:sp>
      <p:sp>
        <p:nvSpPr>
          <p:cNvPr id="62481" name="Rectangle 17" descr="04CO"/>
          <p:cNvSpPr>
            <a:spLocks noChangeArrowheads="1"/>
          </p:cNvSpPr>
          <p:nvPr/>
        </p:nvSpPr>
        <p:spPr bwMode="auto">
          <a:xfrm>
            <a:off x="4038600" y="5226050"/>
            <a:ext cx="1698625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Motor end plate</a:t>
            </a:r>
          </a:p>
        </p:txBody>
      </p:sp>
      <p:sp>
        <p:nvSpPr>
          <p:cNvPr id="62482" name="Rectangle 18" descr="04CO"/>
          <p:cNvSpPr>
            <a:spLocks noChangeArrowheads="1"/>
          </p:cNvSpPr>
          <p:nvPr/>
        </p:nvSpPr>
        <p:spPr bwMode="auto">
          <a:xfrm>
            <a:off x="5486400" y="4267200"/>
            <a:ext cx="449263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K+</a:t>
            </a:r>
          </a:p>
        </p:txBody>
      </p:sp>
      <p:sp>
        <p:nvSpPr>
          <p:cNvPr id="62483" name="Rectangle 19" descr="04CO"/>
          <p:cNvSpPr>
            <a:spLocks noChangeArrowheads="1"/>
          </p:cNvSpPr>
          <p:nvPr/>
        </p:nvSpPr>
        <p:spPr bwMode="auto">
          <a:xfrm>
            <a:off x="5410200" y="4845050"/>
            <a:ext cx="561975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Na+</a:t>
            </a:r>
          </a:p>
        </p:txBody>
      </p:sp>
      <p:sp>
        <p:nvSpPr>
          <p:cNvPr id="62484" name="Rectangle 20" descr="04CO"/>
          <p:cNvSpPr>
            <a:spLocks noChangeArrowheads="1"/>
          </p:cNvSpPr>
          <p:nvPr/>
        </p:nvSpPr>
        <p:spPr bwMode="auto">
          <a:xfrm>
            <a:off x="4483100" y="2490788"/>
            <a:ext cx="674688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Ca2+</a:t>
            </a:r>
          </a:p>
        </p:txBody>
      </p:sp>
      <p:sp>
        <p:nvSpPr>
          <p:cNvPr id="62485" name="Rectangle 21" descr="04CO"/>
          <p:cNvSpPr>
            <a:spLocks noChangeArrowheads="1"/>
          </p:cNvSpPr>
          <p:nvPr/>
        </p:nvSpPr>
        <p:spPr bwMode="auto">
          <a:xfrm>
            <a:off x="7673975" y="3875088"/>
            <a:ext cx="561975" cy="33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Na+</a:t>
            </a:r>
          </a:p>
        </p:txBody>
      </p:sp>
      <p:sp>
        <p:nvSpPr>
          <p:cNvPr id="62486" name="Rectangle 22" descr="04CO"/>
          <p:cNvSpPr>
            <a:spLocks noChangeArrowheads="1"/>
          </p:cNvSpPr>
          <p:nvPr/>
        </p:nvSpPr>
        <p:spPr bwMode="auto">
          <a:xfrm>
            <a:off x="6096000" y="1704975"/>
            <a:ext cx="1765300" cy="5810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Voltage-gated</a:t>
            </a:r>
          </a:p>
          <a:p>
            <a:r>
              <a:rPr lang="en-US" sz="1600" b="1"/>
              <a:t>calcium channel</a:t>
            </a:r>
          </a:p>
        </p:txBody>
      </p:sp>
      <p:sp>
        <p:nvSpPr>
          <p:cNvPr id="62487" name="Rectangle 23" descr="04CO"/>
          <p:cNvSpPr>
            <a:spLocks noChangeArrowheads="1"/>
          </p:cNvSpPr>
          <p:nvPr/>
        </p:nvSpPr>
        <p:spPr bwMode="auto">
          <a:xfrm>
            <a:off x="5791200" y="228600"/>
            <a:ext cx="1743075" cy="8255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588A99"/>
                </a:solidFill>
              </a:rPr>
              <a:t>Action potential</a:t>
            </a:r>
          </a:p>
          <a:p>
            <a:r>
              <a:rPr lang="en-US" sz="1600" b="1">
                <a:solidFill>
                  <a:srgbClr val="588A99"/>
                </a:solidFill>
              </a:rPr>
              <a:t>propagation</a:t>
            </a:r>
          </a:p>
          <a:p>
            <a:r>
              <a:rPr lang="en-US" sz="1600" b="1">
                <a:solidFill>
                  <a:srgbClr val="588A99"/>
                </a:solidFill>
              </a:rPr>
              <a:t>in motor neuron</a:t>
            </a:r>
          </a:p>
        </p:txBody>
      </p:sp>
      <p:sp>
        <p:nvSpPr>
          <p:cNvPr id="62488" name="Line 24"/>
          <p:cNvSpPr>
            <a:spLocks noChangeShapeType="1"/>
          </p:cNvSpPr>
          <p:nvPr/>
        </p:nvSpPr>
        <p:spPr bwMode="auto">
          <a:xfrm>
            <a:off x="3124200" y="5791200"/>
            <a:ext cx="22860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489" name="Line 25"/>
          <p:cNvSpPr>
            <a:spLocks noChangeShapeType="1"/>
          </p:cNvSpPr>
          <p:nvPr/>
        </p:nvSpPr>
        <p:spPr bwMode="auto">
          <a:xfrm flipV="1">
            <a:off x="3352800" y="6019800"/>
            <a:ext cx="2286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490" name="Line 26"/>
          <p:cNvSpPr>
            <a:spLocks noChangeShapeType="1"/>
          </p:cNvSpPr>
          <p:nvPr/>
        </p:nvSpPr>
        <p:spPr bwMode="auto">
          <a:xfrm>
            <a:off x="5410200" y="4419600"/>
            <a:ext cx="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491" name="Line 27"/>
          <p:cNvSpPr>
            <a:spLocks noChangeShapeType="1"/>
          </p:cNvSpPr>
          <p:nvPr/>
        </p:nvSpPr>
        <p:spPr bwMode="auto">
          <a:xfrm flipV="1">
            <a:off x="5486400" y="4267200"/>
            <a:ext cx="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492" name="Line 28"/>
          <p:cNvSpPr>
            <a:spLocks noChangeShapeType="1"/>
          </p:cNvSpPr>
          <p:nvPr/>
        </p:nvSpPr>
        <p:spPr bwMode="auto">
          <a:xfrm>
            <a:off x="6248400" y="4800600"/>
            <a:ext cx="0" cy="609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493" name="Line 29"/>
          <p:cNvSpPr>
            <a:spLocks noChangeShapeType="1"/>
          </p:cNvSpPr>
          <p:nvPr/>
        </p:nvSpPr>
        <p:spPr bwMode="auto">
          <a:xfrm flipH="1">
            <a:off x="5715000" y="5410200"/>
            <a:ext cx="533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494" name="Line 30"/>
          <p:cNvSpPr>
            <a:spLocks noChangeShapeType="1"/>
          </p:cNvSpPr>
          <p:nvPr/>
        </p:nvSpPr>
        <p:spPr bwMode="auto">
          <a:xfrm flipH="1">
            <a:off x="3124200" y="5410200"/>
            <a:ext cx="990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495" name="Line 31"/>
          <p:cNvSpPr>
            <a:spLocks noChangeShapeType="1"/>
          </p:cNvSpPr>
          <p:nvPr/>
        </p:nvSpPr>
        <p:spPr bwMode="auto">
          <a:xfrm>
            <a:off x="3124200" y="4724400"/>
            <a:ext cx="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496" name="Line 32"/>
          <p:cNvSpPr>
            <a:spLocks noChangeShapeType="1"/>
          </p:cNvSpPr>
          <p:nvPr/>
        </p:nvSpPr>
        <p:spPr bwMode="auto">
          <a:xfrm flipV="1">
            <a:off x="2590800" y="5257800"/>
            <a:ext cx="7620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497" name="Line 33"/>
          <p:cNvSpPr>
            <a:spLocks noChangeShapeType="1"/>
          </p:cNvSpPr>
          <p:nvPr/>
        </p:nvSpPr>
        <p:spPr bwMode="auto">
          <a:xfrm flipH="1">
            <a:off x="3352800" y="4724400"/>
            <a:ext cx="7620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498" name="Line 34"/>
          <p:cNvSpPr>
            <a:spLocks noChangeShapeType="1"/>
          </p:cNvSpPr>
          <p:nvPr/>
        </p:nvSpPr>
        <p:spPr bwMode="auto">
          <a:xfrm flipV="1">
            <a:off x="533400" y="3581400"/>
            <a:ext cx="9906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499" name="Line 35"/>
          <p:cNvSpPr>
            <a:spLocks noChangeShapeType="1"/>
          </p:cNvSpPr>
          <p:nvPr/>
        </p:nvSpPr>
        <p:spPr bwMode="auto">
          <a:xfrm flipH="1" flipV="1">
            <a:off x="1600200" y="2895600"/>
            <a:ext cx="30480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500" name="Line 36"/>
          <p:cNvSpPr>
            <a:spLocks noChangeShapeType="1"/>
          </p:cNvSpPr>
          <p:nvPr/>
        </p:nvSpPr>
        <p:spPr bwMode="auto">
          <a:xfrm>
            <a:off x="1905000" y="2286000"/>
            <a:ext cx="1066800" cy="2286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501" name="Line 37"/>
          <p:cNvSpPr>
            <a:spLocks noChangeShapeType="1"/>
          </p:cNvSpPr>
          <p:nvPr/>
        </p:nvSpPr>
        <p:spPr bwMode="auto">
          <a:xfrm>
            <a:off x="2286000" y="1981200"/>
            <a:ext cx="1524000" cy="2667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502" name="Line 38"/>
          <p:cNvSpPr>
            <a:spLocks noChangeShapeType="1"/>
          </p:cNvSpPr>
          <p:nvPr/>
        </p:nvSpPr>
        <p:spPr bwMode="auto">
          <a:xfrm>
            <a:off x="2667000" y="1447800"/>
            <a:ext cx="1371600" cy="2438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503" name="Line 39"/>
          <p:cNvSpPr>
            <a:spLocks noChangeShapeType="1"/>
          </p:cNvSpPr>
          <p:nvPr/>
        </p:nvSpPr>
        <p:spPr bwMode="auto">
          <a:xfrm flipH="1" flipV="1">
            <a:off x="3429000" y="990600"/>
            <a:ext cx="838200" cy="1600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504" name="Line 40"/>
          <p:cNvSpPr>
            <a:spLocks noChangeShapeType="1"/>
          </p:cNvSpPr>
          <p:nvPr/>
        </p:nvSpPr>
        <p:spPr bwMode="auto">
          <a:xfrm>
            <a:off x="2971800" y="990600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505" name="Line 41"/>
          <p:cNvSpPr>
            <a:spLocks noChangeShapeType="1"/>
          </p:cNvSpPr>
          <p:nvPr/>
        </p:nvSpPr>
        <p:spPr bwMode="auto">
          <a:xfrm>
            <a:off x="4724400" y="2743200"/>
            <a:ext cx="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506" name="Line 42"/>
          <p:cNvSpPr>
            <a:spLocks noChangeShapeType="1"/>
          </p:cNvSpPr>
          <p:nvPr/>
        </p:nvSpPr>
        <p:spPr bwMode="auto">
          <a:xfrm>
            <a:off x="3352800" y="228600"/>
            <a:ext cx="1219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507" name="Line 43"/>
          <p:cNvSpPr>
            <a:spLocks noChangeShapeType="1"/>
          </p:cNvSpPr>
          <p:nvPr/>
        </p:nvSpPr>
        <p:spPr bwMode="auto">
          <a:xfrm>
            <a:off x="2667000" y="457200"/>
            <a:ext cx="1295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508" name="Line 44"/>
          <p:cNvSpPr>
            <a:spLocks noChangeShapeType="1"/>
          </p:cNvSpPr>
          <p:nvPr/>
        </p:nvSpPr>
        <p:spPr bwMode="auto">
          <a:xfrm>
            <a:off x="2895600" y="762000"/>
            <a:ext cx="160020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509" name="Line 45"/>
          <p:cNvSpPr>
            <a:spLocks noChangeShapeType="1"/>
          </p:cNvSpPr>
          <p:nvPr/>
        </p:nvSpPr>
        <p:spPr bwMode="auto">
          <a:xfrm flipV="1">
            <a:off x="5638800" y="2209800"/>
            <a:ext cx="838200" cy="685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7467600" y="2362200"/>
            <a:ext cx="1447800" cy="838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52400"/>
            <a:ext cx="5638800" cy="1219200"/>
          </a:xfrm>
          <a:solidFill>
            <a:srgbClr val="C000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t">
            <a:no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End plate potential (EPP)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1000" y="1447800"/>
            <a:ext cx="83058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400" dirty="0" smtClean="0">
                <a:latin typeface="Arial Rounded MT Bold" pitchFamily="34" charset="0"/>
              </a:rPr>
              <a:t>     Sudden entry of sodium ions into the muscle fiber </a:t>
            </a:r>
          </a:p>
          <a:p>
            <a:pPr lvl="0" algn="just"/>
            <a:endParaRPr lang="en-US" sz="2400" dirty="0" smtClean="0">
              <a:latin typeface="Arial Rounded MT Bold" pitchFamily="34" charset="0"/>
            </a:endParaRPr>
          </a:p>
          <a:p>
            <a:pPr lvl="0" algn="just"/>
            <a:endParaRPr lang="en-US" sz="2800" dirty="0" smtClean="0">
              <a:latin typeface="Arial Rounded MT Bold" pitchFamily="34" charset="0"/>
            </a:endParaRPr>
          </a:p>
          <a:p>
            <a:pPr lvl="0" algn="just"/>
            <a:r>
              <a:rPr lang="en-US" sz="2200" dirty="0" smtClean="0">
                <a:latin typeface="Arial Rounded MT Bold" pitchFamily="34" charset="0"/>
              </a:rPr>
              <a:t>     membrane  potential in  the  local  area  of the end  plate </a:t>
            </a:r>
          </a:p>
          <a:p>
            <a:pPr lvl="0" algn="just"/>
            <a:endParaRPr lang="en-US" sz="2800" dirty="0" smtClean="0">
              <a:latin typeface="Arial Rounded MT Bold" pitchFamily="34" charset="0"/>
            </a:endParaRPr>
          </a:p>
          <a:p>
            <a:pPr lvl="0" algn="just"/>
            <a:endParaRPr lang="en-US" sz="2800" dirty="0" smtClean="0">
              <a:latin typeface="Arial Rounded MT Bold" pitchFamily="34" charset="0"/>
            </a:endParaRPr>
          </a:p>
          <a:p>
            <a:pPr lvl="0" algn="just"/>
            <a:r>
              <a:rPr lang="en-US" sz="2800" dirty="0" smtClean="0">
                <a:latin typeface="Arial Rounded MT Bold" pitchFamily="34" charset="0"/>
              </a:rPr>
              <a:t>                                  Local potential </a:t>
            </a:r>
          </a:p>
          <a:p>
            <a:pPr lvl="0" algn="just"/>
            <a:r>
              <a:rPr lang="en-US" sz="2800" dirty="0" smtClean="0">
                <a:latin typeface="Arial Rounded MT Bold" pitchFamily="34" charset="0"/>
              </a:rPr>
              <a:t>                          </a:t>
            </a:r>
            <a:r>
              <a:rPr lang="en-US" sz="3200" b="1" dirty="0" smtClean="0">
                <a:solidFill>
                  <a:srgbClr val="C00000"/>
                </a:solidFill>
                <a:latin typeface="Arial Rounded MT Bold" pitchFamily="34" charset="0"/>
              </a:rPr>
              <a:t>End plate potential</a:t>
            </a:r>
          </a:p>
          <a:p>
            <a:pPr lvl="0" algn="just"/>
            <a:r>
              <a:rPr lang="en-US" sz="2800" dirty="0" smtClean="0">
                <a:latin typeface="Arial Rounded MT Bold" pitchFamily="34" charset="0"/>
              </a:rPr>
              <a:t>           (Partial depolarization of the membrane) </a:t>
            </a:r>
          </a:p>
          <a:p>
            <a:endParaRPr lang="en-US" dirty="0"/>
          </a:p>
        </p:txBody>
      </p:sp>
      <p:sp>
        <p:nvSpPr>
          <p:cNvPr id="4" name="Down Arrow 3"/>
          <p:cNvSpPr/>
          <p:nvPr/>
        </p:nvSpPr>
        <p:spPr>
          <a:xfrm>
            <a:off x="4343400" y="1905000"/>
            <a:ext cx="381000" cy="685800"/>
          </a:xfrm>
          <a:prstGeom prst="down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>
            <a:off x="685800" y="2590800"/>
            <a:ext cx="76200" cy="3048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4343400" y="3124200"/>
            <a:ext cx="381000" cy="609600"/>
          </a:xfrm>
          <a:prstGeom prst="down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52400"/>
            <a:ext cx="5638800" cy="1219200"/>
          </a:xfrm>
          <a:solidFill>
            <a:srgbClr val="C0000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t">
            <a:no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Arial Rounded MT Bold" pitchFamily="34" charset="0"/>
              </a:rPr>
              <a:t>End plate potential (EPP)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1000" y="1447800"/>
            <a:ext cx="8305800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2400" dirty="0" smtClean="0">
                <a:latin typeface="Arial Rounded MT Bold" pitchFamily="34" charset="0"/>
              </a:rPr>
              <a:t>                         Local </a:t>
            </a:r>
            <a:r>
              <a:rPr lang="en-US" sz="2400" dirty="0" err="1" smtClean="0">
                <a:latin typeface="Arial Rounded MT Bold" pitchFamily="34" charset="0"/>
              </a:rPr>
              <a:t>unpropagated</a:t>
            </a:r>
            <a:r>
              <a:rPr lang="en-US" sz="2400" dirty="0" smtClean="0">
                <a:latin typeface="Arial Rounded MT Bold" pitchFamily="34" charset="0"/>
              </a:rPr>
              <a:t> potential</a:t>
            </a:r>
          </a:p>
          <a:p>
            <a:pPr lvl="0" algn="just"/>
            <a:endParaRPr lang="en-US" sz="2800" dirty="0" smtClean="0">
              <a:latin typeface="Arial Rounded MT Bold" pitchFamily="34" charset="0"/>
            </a:endParaRPr>
          </a:p>
          <a:p>
            <a:pPr lvl="0" algn="just"/>
            <a:r>
              <a:rPr lang="en-US" sz="2200" dirty="0" smtClean="0">
                <a:latin typeface="Arial Rounded MT Bold" pitchFamily="34" charset="0"/>
              </a:rPr>
              <a:t> </a:t>
            </a:r>
          </a:p>
          <a:p>
            <a:pPr lvl="0" algn="just"/>
            <a:r>
              <a:rPr lang="en-US" sz="2200" dirty="0" smtClean="0">
                <a:latin typeface="Arial Rounded MT Bold" pitchFamily="34" charset="0"/>
              </a:rPr>
              <a:t>   </a:t>
            </a:r>
            <a:r>
              <a:rPr lang="en-US" sz="2400" dirty="0" smtClean="0">
                <a:latin typeface="Arial Rounded MT Bold" pitchFamily="34" charset="0"/>
              </a:rPr>
              <a:t>When it reaches a certain value </a:t>
            </a:r>
            <a:r>
              <a:rPr lang="en-US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“threshold potential”</a:t>
            </a:r>
          </a:p>
          <a:p>
            <a:pPr lvl="0" algn="just"/>
            <a:endParaRPr lang="en-US" sz="2800" dirty="0" smtClean="0">
              <a:latin typeface="Arial Rounded MT Bold" pitchFamily="34" charset="0"/>
            </a:endParaRPr>
          </a:p>
          <a:p>
            <a:pPr algn="just"/>
            <a:r>
              <a:rPr lang="en-US" sz="2800" dirty="0" smtClean="0">
                <a:latin typeface="Arial Rounded MT Bold" pitchFamily="34" charset="0"/>
              </a:rPr>
              <a:t>  </a:t>
            </a:r>
          </a:p>
          <a:p>
            <a:pPr algn="ctr"/>
            <a:r>
              <a:rPr lang="en-US" sz="2400" dirty="0" smtClean="0">
                <a:latin typeface="Arial Rounded MT Bold" pitchFamily="34" charset="0"/>
              </a:rPr>
              <a:t>It fires </a:t>
            </a:r>
            <a:r>
              <a:rPr lang="en-US" sz="2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potential on both sides </a:t>
            </a:r>
            <a:r>
              <a:rPr lang="en-US" sz="2400" dirty="0" smtClean="0">
                <a:latin typeface="Arial Rounded MT Bold" pitchFamily="34" charset="0"/>
              </a:rPr>
              <a:t>of the motor end plate          </a:t>
            </a:r>
          </a:p>
          <a:p>
            <a:pPr algn="ctr"/>
            <a:r>
              <a:rPr lang="en-US" sz="2400" dirty="0" smtClean="0">
                <a:latin typeface="Arial Rounded MT Bold" pitchFamily="34" charset="0"/>
              </a:rPr>
              <a:t>          along the </a:t>
            </a:r>
            <a:r>
              <a:rPr lang="en-US" sz="2400" dirty="0" err="1" smtClean="0">
                <a:latin typeface="Arial Rounded MT Bold" pitchFamily="34" charset="0"/>
              </a:rPr>
              <a:t>sarcolemmal</a:t>
            </a:r>
            <a:r>
              <a:rPr lang="en-US" sz="2400" dirty="0" smtClean="0">
                <a:latin typeface="Arial Rounded MT Bold" pitchFamily="34" charset="0"/>
              </a:rPr>
              <a:t> membrane</a:t>
            </a:r>
          </a:p>
          <a:p>
            <a:pPr algn="ctr"/>
            <a:endParaRPr lang="en-US" sz="2400" dirty="0" smtClean="0">
              <a:latin typeface="Arial Rounded MT Bold" pitchFamily="34" charset="0"/>
            </a:endParaRPr>
          </a:p>
          <a:p>
            <a:pPr algn="ctr"/>
            <a:endParaRPr lang="en-US" sz="2400" dirty="0" smtClean="0">
              <a:latin typeface="Arial Rounded MT Bold" pitchFamily="34" charset="0"/>
            </a:endParaRPr>
          </a:p>
          <a:p>
            <a:pPr algn="ctr"/>
            <a:r>
              <a:rPr lang="en-US" sz="2800" b="1" dirty="0" smtClean="0">
                <a:latin typeface="Arial Rounded MT Bold" pitchFamily="34" charset="0"/>
              </a:rPr>
              <a:t>   </a:t>
            </a:r>
            <a:r>
              <a:rPr lang="en-US" sz="3200" b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Muscle contraction</a:t>
            </a:r>
          </a:p>
          <a:p>
            <a:pPr lvl="0" algn="just"/>
            <a:r>
              <a:rPr lang="en-US" sz="2800" dirty="0" smtClean="0">
                <a:latin typeface="Arial Rounded MT Bold" pitchFamily="34" charset="0"/>
              </a:rPr>
              <a:t>                          </a:t>
            </a:r>
            <a:endParaRPr lang="en-US" dirty="0"/>
          </a:p>
        </p:txBody>
      </p:sp>
      <p:sp>
        <p:nvSpPr>
          <p:cNvPr id="4" name="Down Arrow 3"/>
          <p:cNvSpPr/>
          <p:nvPr/>
        </p:nvSpPr>
        <p:spPr>
          <a:xfrm>
            <a:off x="4343400" y="1905000"/>
            <a:ext cx="381000" cy="685800"/>
          </a:xfrm>
          <a:prstGeom prst="down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wn Arrow 5"/>
          <p:cNvSpPr/>
          <p:nvPr/>
        </p:nvSpPr>
        <p:spPr>
          <a:xfrm>
            <a:off x="4343400" y="3124200"/>
            <a:ext cx="381000" cy="609600"/>
          </a:xfrm>
          <a:prstGeom prst="down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4419600" y="4648200"/>
            <a:ext cx="381000" cy="609600"/>
          </a:xfrm>
          <a:prstGeom prst="down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90800" y="5334000"/>
            <a:ext cx="4114800" cy="6096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534400" cy="639763"/>
          </a:xfr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Arial Rounded MT Bold" pitchFamily="34" charset="0"/>
              </a:rPr>
              <a:t>Generation of </a:t>
            </a:r>
            <a:r>
              <a:rPr lang="en-US" sz="3200" b="1" dirty="0" smtClean="0">
                <a:solidFill>
                  <a:srgbClr val="FFFF00"/>
                </a:solidFill>
                <a:latin typeface="Arial Rounded MT Bold" pitchFamily="34" charset="0"/>
              </a:rPr>
              <a:t>end </a:t>
            </a:r>
            <a:r>
              <a:rPr lang="en-US" sz="3200" b="1" dirty="0">
                <a:solidFill>
                  <a:srgbClr val="FFFF00"/>
                </a:solidFill>
                <a:latin typeface="Arial Rounded MT Bold" pitchFamily="34" charset="0"/>
              </a:rPr>
              <a:t>plate potential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609600" y="2286000"/>
            <a:ext cx="647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Helvetica" charset="0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57200" y="14478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14344" name="Picture 8" descr="09_1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2118"/>
          <a:stretch>
            <a:fillRect/>
          </a:stretch>
        </p:blipFill>
        <p:spPr>
          <a:xfrm>
            <a:off x="1524000" y="1143000"/>
            <a:ext cx="5486400" cy="4752975"/>
          </a:xfrm>
          <a:noFill/>
          <a:ln/>
        </p:spPr>
      </p:pic>
      <p:sp>
        <p:nvSpPr>
          <p:cNvPr id="8" name="Oval 7"/>
          <p:cNvSpPr/>
          <p:nvPr/>
        </p:nvSpPr>
        <p:spPr>
          <a:xfrm>
            <a:off x="4572000" y="3352800"/>
            <a:ext cx="2667000" cy="2514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 r="854" b="7918"/>
          <a:stretch>
            <a:fillRect/>
          </a:stretch>
        </p:blipFill>
        <p:spPr bwMode="auto">
          <a:xfrm>
            <a:off x="152400" y="1295400"/>
            <a:ext cx="8839200" cy="4648200"/>
          </a:xfrm>
          <a:prstGeom prst="rect">
            <a:avLst/>
          </a:prstGeom>
          <a:noFill/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28600" y="152400"/>
            <a:ext cx="8534400" cy="83820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Generation of end plate potential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action%20potential"/>
          <p:cNvPicPr>
            <a:picLocks noChangeAspect="1" noChangeArrowheads="1"/>
          </p:cNvPicPr>
          <p:nvPr/>
        </p:nvPicPr>
        <p:blipFill>
          <a:blip r:embed="rId2"/>
          <a:srcRect t="2550" b="34550"/>
          <a:stretch>
            <a:fillRect/>
          </a:stretch>
        </p:blipFill>
        <p:spPr bwMode="auto">
          <a:xfrm>
            <a:off x="381000" y="914400"/>
            <a:ext cx="8229600" cy="5638800"/>
          </a:xfrm>
          <a:prstGeom prst="rect">
            <a:avLst/>
          </a:prstGeom>
          <a:noFill/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28600" y="152400"/>
            <a:ext cx="8534400" cy="639763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Generation of end plate potential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10" descr="NMjunction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33400" y="1447800"/>
            <a:ext cx="8001000" cy="4953000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28600" y="152400"/>
            <a:ext cx="8534400" cy="838200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 Rounded MT Bold" pitchFamily="34" charset="0"/>
                <a:ea typeface="+mn-ea"/>
                <a:cs typeface="+mn-cs"/>
              </a:rPr>
              <a:t>Generation of end plate potential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 Rounded MT Bold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9062" name="Picture 1030" descr="10_10Figurec_1-L"/>
          <p:cNvPicPr>
            <a:picLocks noChangeAspect="1" noChangeArrowheads="1"/>
          </p:cNvPicPr>
          <p:nvPr/>
        </p:nvPicPr>
        <p:blipFill>
          <a:blip r:embed="rId2"/>
          <a:srcRect l="1828" t="63010" r="12795" b="2556"/>
          <a:stretch>
            <a:fillRect/>
          </a:stretch>
        </p:blipFill>
        <p:spPr bwMode="auto">
          <a:xfrm>
            <a:off x="4648200" y="762000"/>
            <a:ext cx="3559175" cy="2667000"/>
          </a:xfrm>
          <a:prstGeom prst="rect">
            <a:avLst/>
          </a:prstGeom>
          <a:noFill/>
        </p:spPr>
      </p:pic>
      <p:pic>
        <p:nvPicPr>
          <p:cNvPr id="429061" name="Picture 1029" descr="10_10Figurec_1-L"/>
          <p:cNvPicPr>
            <a:picLocks noChangeAspect="1" noChangeArrowheads="1"/>
          </p:cNvPicPr>
          <p:nvPr/>
        </p:nvPicPr>
        <p:blipFill>
          <a:blip r:embed="rId2"/>
          <a:srcRect t="14507" r="14636" b="52234"/>
          <a:stretch>
            <a:fillRect/>
          </a:stretch>
        </p:blipFill>
        <p:spPr bwMode="auto">
          <a:xfrm>
            <a:off x="457200" y="685800"/>
            <a:ext cx="3505200" cy="2743200"/>
          </a:xfrm>
          <a:prstGeom prst="rect">
            <a:avLst/>
          </a:prstGeom>
          <a:noFill/>
        </p:spPr>
      </p:pic>
      <p:sp>
        <p:nvSpPr>
          <p:cNvPr id="429059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dirty="0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dirty="0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dirty="0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800" dirty="0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sz="2800" dirty="0"/>
          </a:p>
        </p:txBody>
      </p:sp>
      <p:pic>
        <p:nvPicPr>
          <p:cNvPr id="429066" name="Picture 1034" descr="Picture 3"/>
          <p:cNvPicPr>
            <a:picLocks noChangeAspect="1" noChangeArrowheads="1"/>
          </p:cNvPicPr>
          <p:nvPr/>
        </p:nvPicPr>
        <p:blipFill>
          <a:blip r:embed="rId3"/>
          <a:srcRect b="5556"/>
          <a:stretch>
            <a:fillRect/>
          </a:stretch>
        </p:blipFill>
        <p:spPr bwMode="auto">
          <a:xfrm>
            <a:off x="2057400" y="3200400"/>
            <a:ext cx="582613" cy="215900"/>
          </a:xfrm>
          <a:prstGeom prst="rect">
            <a:avLst/>
          </a:prstGeom>
          <a:noFill/>
        </p:spPr>
      </p:pic>
      <p:pic>
        <p:nvPicPr>
          <p:cNvPr id="429065" name="Picture 1033" descr="10_10Figurec_2-L"/>
          <p:cNvPicPr>
            <a:picLocks noChangeAspect="1" noChangeArrowheads="1"/>
          </p:cNvPicPr>
          <p:nvPr/>
        </p:nvPicPr>
        <p:blipFill>
          <a:blip r:embed="rId4"/>
          <a:srcRect l="45604" t="47328" r="44879" b="34393"/>
          <a:stretch>
            <a:fillRect/>
          </a:stretch>
        </p:blipFill>
        <p:spPr bwMode="auto">
          <a:xfrm>
            <a:off x="3810000" y="1600200"/>
            <a:ext cx="939800" cy="819150"/>
          </a:xfrm>
          <a:prstGeom prst="rect">
            <a:avLst/>
          </a:prstGeom>
          <a:noFill/>
        </p:spPr>
      </p:pic>
      <p:pic>
        <p:nvPicPr>
          <p:cNvPr id="10" name="Picture 1028" descr="10_10Figurec_2-L"/>
          <p:cNvPicPr>
            <a:picLocks noChangeAspect="1" noChangeArrowheads="1"/>
          </p:cNvPicPr>
          <p:nvPr/>
        </p:nvPicPr>
        <p:blipFill>
          <a:blip r:embed="rId4"/>
          <a:srcRect t="27064" b="3220"/>
          <a:stretch>
            <a:fillRect/>
          </a:stretch>
        </p:blipFill>
        <p:spPr bwMode="auto">
          <a:xfrm>
            <a:off x="457200" y="4114800"/>
            <a:ext cx="7772400" cy="27432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04800" y="3581400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 Rounded MT Bold" pitchFamily="34" charset="0"/>
              </a:rPr>
              <a:t>After one millisecond from its release, acetylcholine is rapidly destroyed</a:t>
            </a:r>
            <a:endParaRPr lang="en-US" dirty="0">
              <a:latin typeface="Arial Rounded MT Bold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95400" y="0"/>
            <a:ext cx="6494983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u="sng" dirty="0" smtClean="0">
                <a:solidFill>
                  <a:srgbClr val="FFFF00"/>
                </a:solidFill>
                <a:latin typeface="Arial Rounded MT Bold" pitchFamily="34" charset="0"/>
              </a:rPr>
              <a:t>Fate of acetylcholine  (</a:t>
            </a:r>
            <a:r>
              <a:rPr lang="en-US" sz="3600" b="1" u="sng" dirty="0" err="1" smtClean="0">
                <a:solidFill>
                  <a:srgbClr val="FFFF00"/>
                </a:solidFill>
                <a:latin typeface="Arial Rounded MT Bold" pitchFamily="34" charset="0"/>
              </a:rPr>
              <a:t>ACh</a:t>
            </a:r>
            <a:r>
              <a:rPr lang="en-US" sz="3600" b="1" u="sng" dirty="0" smtClean="0">
                <a:solidFill>
                  <a:srgbClr val="FFFF00"/>
                </a:solidFill>
                <a:latin typeface="Arial Rounded MT Bold" pitchFamily="34" charset="0"/>
              </a:rPr>
              <a:t>)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4361C-700F-458B-9096-08A7D6987289}" type="slidenum">
              <a:rPr lang="en-US"/>
              <a:pPr/>
              <a:t>3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914400" y="152400"/>
            <a:ext cx="7086600" cy="1077218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FF00"/>
                </a:solidFill>
                <a:latin typeface="Arial Rounded MT Bold" pitchFamily="34" charset="0"/>
              </a:rPr>
              <a:t>Neuro</a:t>
            </a:r>
            <a:r>
              <a:rPr lang="en-US" sz="3200" b="1" dirty="0" smtClean="0">
                <a:solidFill>
                  <a:srgbClr val="FFFF00"/>
                </a:solidFill>
                <a:latin typeface="Arial Rounded MT Bold" pitchFamily="34" charset="0"/>
              </a:rPr>
              <a:t>-muscular junction </a:t>
            </a:r>
          </a:p>
          <a:p>
            <a:pPr algn="ctr"/>
            <a:r>
              <a:rPr lang="en-US" sz="3200" b="1" dirty="0" smtClean="0">
                <a:solidFill>
                  <a:srgbClr val="FFFF00"/>
                </a:solidFill>
                <a:latin typeface="Arial Rounded MT Bold" pitchFamily="34" charset="0"/>
              </a:rPr>
              <a:t>(Motor end plate)</a:t>
            </a:r>
            <a:endParaRPr lang="en-US" sz="32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pic>
        <p:nvPicPr>
          <p:cNvPr id="10" name="Picture 4" descr="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600200"/>
            <a:ext cx="8458200" cy="495300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228600"/>
            <a:ext cx="6494983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u="sng" dirty="0" smtClean="0">
                <a:solidFill>
                  <a:srgbClr val="FFFF00"/>
                </a:solidFill>
                <a:latin typeface="Arial Rounded MT Bold" pitchFamily="34" charset="0"/>
              </a:rPr>
              <a:t>Fate of acetylcholine  (</a:t>
            </a:r>
            <a:r>
              <a:rPr lang="en-US" sz="3600" b="1" u="sng" dirty="0" err="1" smtClean="0">
                <a:solidFill>
                  <a:srgbClr val="FFFF00"/>
                </a:solidFill>
                <a:latin typeface="Arial Rounded MT Bold" pitchFamily="34" charset="0"/>
              </a:rPr>
              <a:t>ACh</a:t>
            </a:r>
            <a:r>
              <a:rPr lang="en-US" sz="3600" b="1" u="sng" dirty="0" smtClean="0">
                <a:solidFill>
                  <a:srgbClr val="FFFF00"/>
                </a:solidFill>
                <a:latin typeface="Arial Rounded MT Bold" pitchFamily="34" charset="0"/>
              </a:rPr>
              <a:t>)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 b="2827"/>
          <a:stretch>
            <a:fillRect/>
          </a:stretch>
        </p:blipFill>
        <p:spPr bwMode="auto">
          <a:xfrm>
            <a:off x="1447800" y="1219200"/>
            <a:ext cx="6400800" cy="44196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7" descr="06_05Figurec-L.jpg                                             004E44B5EHAP_for_kym                   C37AF81A:"/>
          <p:cNvPicPr>
            <a:picLocks noChangeAspect="1" noChangeArrowheads="1"/>
          </p:cNvPicPr>
          <p:nvPr/>
        </p:nvPicPr>
        <p:blipFill>
          <a:blip r:embed="rId2"/>
          <a:srcRect l="2286" t="2286" r="2286" b="15050"/>
          <a:stretch>
            <a:fillRect/>
          </a:stretch>
        </p:blipFill>
        <p:spPr bwMode="auto">
          <a:xfrm>
            <a:off x="152400" y="1066800"/>
            <a:ext cx="5181600" cy="51816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295400" y="152400"/>
            <a:ext cx="6494983" cy="64633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3600" b="1" u="sng" dirty="0" smtClean="0">
                <a:solidFill>
                  <a:srgbClr val="FFFF00"/>
                </a:solidFill>
                <a:latin typeface="Arial Rounded MT Bold" pitchFamily="34" charset="0"/>
              </a:rPr>
              <a:t>Fate of acetylcholine  (</a:t>
            </a:r>
            <a:r>
              <a:rPr lang="en-US" sz="3600" b="1" u="sng" dirty="0" err="1" smtClean="0">
                <a:solidFill>
                  <a:srgbClr val="FFFF00"/>
                </a:solidFill>
                <a:latin typeface="Arial Rounded MT Bold" pitchFamily="34" charset="0"/>
              </a:rPr>
              <a:t>ACh</a:t>
            </a:r>
            <a:r>
              <a:rPr lang="en-US" sz="3600" b="1" u="sng" dirty="0" smtClean="0">
                <a:solidFill>
                  <a:srgbClr val="FFFF00"/>
                </a:solidFill>
                <a:latin typeface="Arial Rounded MT Bold" pitchFamily="34" charset="0"/>
              </a:rPr>
              <a:t>)</a:t>
            </a:r>
            <a:endParaRPr lang="en-US" sz="36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212993" name="Rectangle 1"/>
          <p:cNvSpPr>
            <a:spLocks noChangeArrowheads="1"/>
          </p:cNvSpPr>
          <p:nvPr/>
        </p:nvSpPr>
        <p:spPr bwMode="auto">
          <a:xfrm>
            <a:off x="5562600" y="1981200"/>
            <a:ext cx="3429000" cy="2123658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The rapid hydrolysis of acetylcholine </a:t>
            </a:r>
            <a:r>
              <a:rPr kumimoji="0" lang="en-US" sz="22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p</a:t>
            </a:r>
            <a:r>
              <a:rPr kumimoji="0" lang="en-US" sz="22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revents re-excitation of muscle fiber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after recovery from previous action potential. </a:t>
            </a:r>
            <a:endParaRPr kumimoji="0" 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Rectangle 1"/>
          <p:cNvSpPr>
            <a:spLocks noChangeArrowheads="1"/>
          </p:cNvSpPr>
          <p:nvPr/>
        </p:nvSpPr>
        <p:spPr bwMode="auto">
          <a:xfrm>
            <a:off x="152400" y="228600"/>
            <a:ext cx="8686800" cy="584775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0175" algn="l"/>
              </a:tabLst>
            </a:pPr>
            <a:r>
              <a:rPr kumimoji="0" lang="en-US" sz="3200" b="1" i="0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Properties of neuromuscular transmission</a:t>
            </a:r>
            <a:endParaRPr kumimoji="0" lang="en-US" sz="3200" b="0" i="0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914400" y="1397000"/>
          <a:ext cx="7620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52400" y="228600"/>
            <a:ext cx="8686800" cy="584775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0175" algn="l"/>
              </a:tabLst>
            </a:pPr>
            <a:r>
              <a:rPr kumimoji="0" lang="en-US" sz="3200" b="1" i="0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Properties of neuromuscular transmission</a:t>
            </a:r>
            <a:endParaRPr kumimoji="0" lang="en-US" sz="3200" b="0" i="0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066800"/>
            <a:ext cx="3604898" cy="584775"/>
          </a:xfrm>
          <a:prstGeom prst="rect">
            <a:avLst/>
          </a:prstGeom>
          <a:solidFill>
            <a:srgbClr val="99FF33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Arial Rounded MT Bold" pitchFamily="34" charset="0"/>
              </a:rPr>
              <a:t>1- Unidirectional:</a:t>
            </a:r>
            <a:endParaRPr lang="en-US" sz="3200" b="1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1981200"/>
            <a:ext cx="3810000" cy="295465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latin typeface="Arial Rounded MT Bold" pitchFamily="34" charset="0"/>
              </a:rPr>
              <a:t>Neuromuscular transmission occurs in one direction </a:t>
            </a:r>
            <a:r>
              <a:rPr lang="en-US" sz="2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from nerve to muscle </a:t>
            </a:r>
            <a:r>
              <a:rPr lang="en-US" sz="2800" dirty="0" smtClean="0">
                <a:latin typeface="Arial Rounded MT Bold" pitchFamily="34" charset="0"/>
              </a:rPr>
              <a:t>and </a:t>
            </a:r>
            <a:r>
              <a:rPr lang="en-US" sz="2800" i="1" dirty="0" smtClean="0">
                <a:latin typeface="Arial Rounded MT Bold" pitchFamily="34" charset="0"/>
              </a:rPr>
              <a:t>not in the opposite direction. </a:t>
            </a:r>
            <a:endParaRPr lang="en-US" sz="2800" dirty="0" smtClean="0">
              <a:latin typeface="Arial Rounded MT Bold" pitchFamily="34" charset="0"/>
            </a:endParaRPr>
          </a:p>
          <a:p>
            <a:endParaRPr lang="en-US" dirty="0"/>
          </a:p>
        </p:txBody>
      </p:sp>
      <p:pic>
        <p:nvPicPr>
          <p:cNvPr id="5" name="Picture1" descr="07f04"/>
          <p:cNvPicPr>
            <a:picLocks noChangeAspect="1" noChangeArrowheads="1"/>
          </p:cNvPicPr>
          <p:nvPr/>
        </p:nvPicPr>
        <p:blipFill>
          <a:blip r:embed="rId2"/>
          <a:srcRect r="46262"/>
          <a:stretch>
            <a:fillRect/>
          </a:stretch>
        </p:blipFill>
        <p:spPr>
          <a:xfrm>
            <a:off x="4267199" y="1219200"/>
            <a:ext cx="4244975" cy="5454650"/>
          </a:xfrm>
          <a:prstGeom prst="rect">
            <a:avLst/>
          </a:prstGeom>
          <a:noFill/>
        </p:spPr>
      </p:pic>
      <p:cxnSp>
        <p:nvCxnSpPr>
          <p:cNvPr id="7" name="Straight Arrow Connector 6"/>
          <p:cNvCxnSpPr/>
          <p:nvPr/>
        </p:nvCxnSpPr>
        <p:spPr>
          <a:xfrm rot="16200000" flipH="1">
            <a:off x="5753100" y="2552700"/>
            <a:ext cx="1066800" cy="6858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V="1">
            <a:off x="4533900" y="3314700"/>
            <a:ext cx="1143000" cy="7620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572000" y="3657600"/>
            <a:ext cx="990600" cy="762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 flipH="1" flipV="1">
            <a:off x="4686300" y="3467100"/>
            <a:ext cx="838200" cy="4572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28600" y="228600"/>
            <a:ext cx="8686800" cy="584775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0175" algn="l"/>
              </a:tabLst>
            </a:pPr>
            <a:r>
              <a:rPr kumimoji="0" lang="en-US" sz="3200" b="1" i="0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Properties of neuromuscular transmission</a:t>
            </a:r>
            <a:endParaRPr kumimoji="0" lang="en-US" sz="3200" b="0" i="0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914400"/>
            <a:ext cx="1916935" cy="584775"/>
          </a:xfrm>
          <a:prstGeom prst="rect">
            <a:avLst/>
          </a:prstGeom>
          <a:solidFill>
            <a:srgbClr val="99FF33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Arial Rounded MT Bold" pitchFamily="34" charset="0"/>
              </a:rPr>
              <a:t>2- Delay:</a:t>
            </a:r>
            <a:endParaRPr lang="en-US" sz="3200" b="1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965448"/>
            <a:ext cx="9144000" cy="89255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2600" dirty="0" smtClean="0">
                <a:latin typeface="Arial Rounded MT Bold" pitchFamily="34" charset="0"/>
              </a:rPr>
              <a:t>There is some </a:t>
            </a:r>
            <a:r>
              <a:rPr lang="en-US" sz="2600" b="1" u="sng" dirty="0" smtClean="0">
                <a:solidFill>
                  <a:srgbClr val="C00000"/>
                </a:solidFill>
                <a:latin typeface="Arial Rounded MT Bold" pitchFamily="34" charset="0"/>
              </a:rPr>
              <a:t>delay 0.5 msec.</a:t>
            </a:r>
            <a:r>
              <a:rPr lang="en-US" sz="2600" b="1" dirty="0" smtClean="0">
                <a:solidFill>
                  <a:srgbClr val="C00000"/>
                </a:solidFill>
                <a:latin typeface="Arial Rounded MT Bold" pitchFamily="34" charset="0"/>
              </a:rPr>
              <a:t> </a:t>
            </a:r>
            <a:r>
              <a:rPr lang="en-US" sz="2600" dirty="0" smtClean="0">
                <a:latin typeface="Arial Rounded MT Bold" pitchFamily="34" charset="0"/>
              </a:rPr>
              <a:t>in neuromuscular transmission.</a:t>
            </a:r>
            <a:endParaRPr lang="en-US" sz="2600" dirty="0"/>
          </a:p>
        </p:txBody>
      </p:sp>
      <p:pic>
        <p:nvPicPr>
          <p:cNvPr id="12" name="Picture1" descr="07f05a"/>
          <p:cNvPicPr preferRelativeResize="0"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524000"/>
            <a:ext cx="9144000" cy="4419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28600" y="228600"/>
            <a:ext cx="8686800" cy="584775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0175" algn="l"/>
              </a:tabLst>
            </a:pPr>
            <a:r>
              <a:rPr kumimoji="0" lang="en-US" sz="3200" b="1" i="0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Properties of neuromuscular transmission</a:t>
            </a:r>
            <a:endParaRPr kumimoji="0" lang="en-US" sz="3200" b="0" i="0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914400"/>
            <a:ext cx="2314673" cy="584775"/>
          </a:xfrm>
          <a:prstGeom prst="rect">
            <a:avLst/>
          </a:prstGeom>
          <a:solidFill>
            <a:srgbClr val="99FF33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  <a:latin typeface="Arial Rounded MT Bold" pitchFamily="34" charset="0"/>
              </a:rPr>
              <a:t>3- Fatigue:</a:t>
            </a:r>
            <a:endParaRPr lang="en-US" sz="3200" b="1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sp>
        <p:nvSpPr>
          <p:cNvPr id="220161" name="Rectangle 1"/>
          <p:cNvSpPr>
            <a:spLocks noChangeArrowheads="1"/>
          </p:cNvSpPr>
          <p:nvPr/>
        </p:nvSpPr>
        <p:spPr bwMode="auto">
          <a:xfrm>
            <a:off x="152400" y="5715000"/>
            <a:ext cx="8458200" cy="89255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The </a:t>
            </a:r>
            <a:r>
              <a:rPr kumimoji="0" lang="en-US" sz="26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neuromuscular junction is the first site </a:t>
            </a:r>
            <a:r>
              <a:rPr kumimoji="0" lang="en-US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in the neuromuscular system which suffers from fatigue. </a:t>
            </a:r>
            <a:endParaRPr kumimoji="0" lang="en-US" sz="2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Rounded MT Bold" pitchFamily="34" charset="0"/>
              <a:cs typeface="Arial" pitchFamily="34" charset="0"/>
            </a:endParaRPr>
          </a:p>
        </p:txBody>
      </p:sp>
      <p:pic>
        <p:nvPicPr>
          <p:cNvPr id="220162" name="Picture 2" descr="C:\Users\user\Pictures\Abeer\nature04707-f3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600200"/>
            <a:ext cx="8305800" cy="4038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52400"/>
            <a:ext cx="62484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Changes occurring in the muscle as a result of activity</a:t>
            </a:r>
            <a:endParaRPr lang="en-US" sz="28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graphicFrame>
        <p:nvGraphicFramePr>
          <p:cNvPr id="3" name="Diagram 2"/>
          <p:cNvGraphicFramePr/>
          <p:nvPr/>
        </p:nvGraphicFramePr>
        <p:xfrm>
          <a:off x="304800" y="1397000"/>
          <a:ext cx="8458200" cy="523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71600" y="2133600"/>
            <a:ext cx="6781800" cy="1446550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FF00"/>
                </a:solidFill>
                <a:latin typeface="Arial Rounded MT Bold" pitchFamily="34" charset="0"/>
              </a:rPr>
              <a:t>II- Excitability changes</a:t>
            </a:r>
            <a:endParaRPr lang="en-US" sz="4400" dirty="0" smtClean="0">
              <a:solidFill>
                <a:srgbClr val="FFFF00"/>
              </a:solidFill>
              <a:latin typeface="Arial Rounded MT Bold" pitchFamily="34" charset="0"/>
            </a:endParaRPr>
          </a:p>
          <a:p>
            <a:pPr algn="ctr"/>
            <a:r>
              <a:rPr lang="en-US" sz="4400" b="1" dirty="0" smtClean="0">
                <a:solidFill>
                  <a:srgbClr val="FFFF00"/>
                </a:solidFill>
                <a:latin typeface="Arial Rounded MT Bold" pitchFamily="34" charset="0"/>
              </a:rPr>
              <a:t>(refractory periods) </a:t>
            </a:r>
            <a:endParaRPr lang="en-US" sz="44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447800"/>
            <a:ext cx="7772400" cy="1938992"/>
          </a:xfrm>
          <a:prstGeom prst="rect">
            <a:avLst/>
          </a:prstGeom>
          <a:noFill/>
          <a:ln w="3810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2800" dirty="0" smtClean="0">
              <a:latin typeface="Arial Rounded MT Bold" pitchFamily="34" charset="0"/>
            </a:endParaRPr>
          </a:p>
          <a:p>
            <a:pPr algn="ctr"/>
            <a:r>
              <a:rPr lang="en-US" sz="2800" dirty="0" smtClean="0">
                <a:latin typeface="Arial Rounded MT Bold" pitchFamily="34" charset="0"/>
              </a:rPr>
              <a:t>The excitability changes in skeletal muscle fiber are the </a:t>
            </a:r>
            <a:r>
              <a:rPr lang="en-US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same</a:t>
            </a: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as in the nerve fiber.</a:t>
            </a:r>
          </a:p>
          <a:p>
            <a:pPr algn="ctr"/>
            <a:r>
              <a:rPr lang="en-US" sz="32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43000" y="228600"/>
            <a:ext cx="6476999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Excitability changes in skeletal muscle fibers during activity </a:t>
            </a:r>
            <a:endParaRPr lang="en-US" sz="28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AE247-FAB0-4A1A-9700-0F572166CF08}" type="slidenum">
              <a:rPr lang="en-US"/>
              <a:pPr/>
              <a:t>39</a:t>
            </a:fld>
            <a:endParaRPr lang="en-US"/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457200" y="914400"/>
            <a:ext cx="8432800" cy="5588000"/>
          </a:xfrm>
          <a:prstGeom prst="rect">
            <a:avLst/>
          </a:prstGeom>
          <a:solidFill>
            <a:schemeClr val="bg1"/>
          </a:solidFill>
          <a:ln w="38100" cap="rnd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title"/>
          </p:nvPr>
        </p:nvSpPr>
        <p:spPr>
          <a:xfrm>
            <a:off x="1219200" y="152400"/>
            <a:ext cx="6629400" cy="685800"/>
          </a:xfr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  <a:latin typeface="Arial Rounded MT Bold" pitchFamily="34" charset="0"/>
              </a:rPr>
              <a:t>The Action Potential</a:t>
            </a:r>
          </a:p>
        </p:txBody>
      </p:sp>
      <p:sp>
        <p:nvSpPr>
          <p:cNvPr id="38916" name="Freeform 4"/>
          <p:cNvSpPr>
            <a:spLocks/>
          </p:cNvSpPr>
          <p:nvPr/>
        </p:nvSpPr>
        <p:spPr bwMode="auto">
          <a:xfrm>
            <a:off x="1155700" y="5949950"/>
            <a:ext cx="7289800" cy="365125"/>
          </a:xfrm>
          <a:custGeom>
            <a:avLst/>
            <a:gdLst/>
            <a:ahLst/>
            <a:cxnLst>
              <a:cxn ang="0">
                <a:pos x="0" y="228"/>
              </a:cxn>
              <a:cxn ang="0">
                <a:pos x="486" y="230"/>
              </a:cxn>
              <a:cxn ang="0">
                <a:pos x="486" y="0"/>
              </a:cxn>
              <a:cxn ang="0">
                <a:pos x="957" y="0"/>
              </a:cxn>
              <a:cxn ang="0">
                <a:pos x="957" y="230"/>
              </a:cxn>
              <a:cxn ang="0">
                <a:pos x="4592" y="228"/>
              </a:cxn>
            </a:cxnLst>
            <a:rect l="0" t="0" r="r" b="b"/>
            <a:pathLst>
              <a:path w="4592" h="230">
                <a:moveTo>
                  <a:pt x="0" y="228"/>
                </a:moveTo>
                <a:lnTo>
                  <a:pt x="486" y="230"/>
                </a:lnTo>
                <a:lnTo>
                  <a:pt x="486" y="0"/>
                </a:lnTo>
                <a:lnTo>
                  <a:pt x="957" y="0"/>
                </a:lnTo>
                <a:lnTo>
                  <a:pt x="957" y="230"/>
                </a:lnTo>
                <a:lnTo>
                  <a:pt x="4592" y="228"/>
                </a:lnTo>
              </a:path>
            </a:pathLst>
          </a:custGeom>
          <a:noFill/>
          <a:ln w="38100" cap="rnd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400" y="4572000"/>
            <a:ext cx="1727200" cy="723900"/>
            <a:chOff x="336" y="2880"/>
            <a:chExt cx="1088" cy="456"/>
          </a:xfrm>
        </p:grpSpPr>
        <p:sp>
          <p:nvSpPr>
            <p:cNvPr id="38918" name="Text Box 6"/>
            <p:cNvSpPr txBox="1">
              <a:spLocks noChangeArrowheads="1"/>
            </p:cNvSpPr>
            <p:nvPr/>
          </p:nvSpPr>
          <p:spPr bwMode="auto">
            <a:xfrm>
              <a:off x="336" y="2880"/>
              <a:ext cx="928" cy="407"/>
            </a:xfrm>
            <a:prstGeom prst="rect">
              <a:avLst/>
            </a:prstGeom>
            <a:noFill/>
            <a:ln w="12700" cap="rnd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i="0" dirty="0" smtClean="0">
                  <a:latin typeface="Arial Rounded MT Bold" pitchFamily="34" charset="0"/>
                </a:rPr>
                <a:t>End plate </a:t>
              </a:r>
              <a:r>
                <a:rPr lang="en-US" i="0" dirty="0">
                  <a:latin typeface="Arial Rounded MT Bold" pitchFamily="34" charset="0"/>
                </a:rPr>
                <a:t/>
              </a:r>
              <a:br>
                <a:rPr lang="en-US" i="0" dirty="0">
                  <a:latin typeface="Arial Rounded MT Bold" pitchFamily="34" charset="0"/>
                </a:rPr>
              </a:br>
              <a:r>
                <a:rPr lang="en-US" i="0" dirty="0">
                  <a:latin typeface="Arial Rounded MT Bold" pitchFamily="34" charset="0"/>
                </a:rPr>
                <a:t>potential</a:t>
              </a:r>
            </a:p>
          </p:txBody>
        </p:sp>
        <p:sp>
          <p:nvSpPr>
            <p:cNvPr id="38919" name="Freeform 7"/>
            <p:cNvSpPr>
              <a:spLocks/>
            </p:cNvSpPr>
            <p:nvPr/>
          </p:nvSpPr>
          <p:spPr bwMode="auto">
            <a:xfrm>
              <a:off x="1080" y="2888"/>
              <a:ext cx="344" cy="448"/>
            </a:xfrm>
            <a:custGeom>
              <a:avLst/>
              <a:gdLst/>
              <a:ahLst/>
              <a:cxnLst>
                <a:cxn ang="0">
                  <a:pos x="0" y="448"/>
                </a:cxn>
                <a:cxn ang="0">
                  <a:pos x="112" y="400"/>
                </a:cxn>
                <a:cxn ang="0">
                  <a:pos x="200" y="232"/>
                </a:cxn>
                <a:cxn ang="0">
                  <a:pos x="256" y="104"/>
                </a:cxn>
                <a:cxn ang="0">
                  <a:pos x="304" y="48"/>
                </a:cxn>
                <a:cxn ang="0">
                  <a:pos x="344" y="0"/>
                </a:cxn>
              </a:cxnLst>
              <a:rect l="0" t="0" r="r" b="b"/>
              <a:pathLst>
                <a:path w="344" h="448">
                  <a:moveTo>
                    <a:pt x="0" y="448"/>
                  </a:moveTo>
                  <a:cubicBezTo>
                    <a:pt x="19" y="440"/>
                    <a:pt x="79" y="436"/>
                    <a:pt x="112" y="400"/>
                  </a:cubicBezTo>
                  <a:cubicBezTo>
                    <a:pt x="145" y="364"/>
                    <a:pt x="176" y="281"/>
                    <a:pt x="200" y="232"/>
                  </a:cubicBezTo>
                  <a:cubicBezTo>
                    <a:pt x="224" y="183"/>
                    <a:pt x="239" y="135"/>
                    <a:pt x="256" y="104"/>
                  </a:cubicBezTo>
                  <a:cubicBezTo>
                    <a:pt x="273" y="73"/>
                    <a:pt x="289" y="65"/>
                    <a:pt x="304" y="48"/>
                  </a:cubicBezTo>
                  <a:cubicBezTo>
                    <a:pt x="319" y="31"/>
                    <a:pt x="331" y="15"/>
                    <a:pt x="344" y="0"/>
                  </a:cubicBezTo>
                </a:path>
              </a:pathLst>
            </a:custGeom>
            <a:noFill/>
            <a:ln w="28575" cap="rnd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215900" y="1574800"/>
            <a:ext cx="2311400" cy="3022600"/>
            <a:chOff x="136" y="992"/>
            <a:chExt cx="1456" cy="1904"/>
          </a:xfrm>
        </p:grpSpPr>
        <p:sp>
          <p:nvSpPr>
            <p:cNvPr id="38921" name="Freeform 9"/>
            <p:cNvSpPr>
              <a:spLocks/>
            </p:cNvSpPr>
            <p:nvPr/>
          </p:nvSpPr>
          <p:spPr bwMode="auto">
            <a:xfrm>
              <a:off x="1424" y="992"/>
              <a:ext cx="168" cy="1904"/>
            </a:xfrm>
            <a:custGeom>
              <a:avLst/>
              <a:gdLst/>
              <a:ahLst/>
              <a:cxnLst>
                <a:cxn ang="0">
                  <a:pos x="0" y="1904"/>
                </a:cxn>
                <a:cxn ang="0">
                  <a:pos x="48" y="1808"/>
                </a:cxn>
                <a:cxn ang="0">
                  <a:pos x="112" y="1408"/>
                </a:cxn>
                <a:cxn ang="0">
                  <a:pos x="112" y="784"/>
                </a:cxn>
                <a:cxn ang="0">
                  <a:pos x="128" y="120"/>
                </a:cxn>
                <a:cxn ang="0">
                  <a:pos x="168" y="64"/>
                </a:cxn>
              </a:cxnLst>
              <a:rect l="0" t="0" r="r" b="b"/>
              <a:pathLst>
                <a:path w="168" h="1904">
                  <a:moveTo>
                    <a:pt x="0" y="1904"/>
                  </a:moveTo>
                  <a:cubicBezTo>
                    <a:pt x="14" y="1897"/>
                    <a:pt x="29" y="1891"/>
                    <a:pt x="48" y="1808"/>
                  </a:cubicBezTo>
                  <a:cubicBezTo>
                    <a:pt x="67" y="1725"/>
                    <a:pt x="101" y="1579"/>
                    <a:pt x="112" y="1408"/>
                  </a:cubicBezTo>
                  <a:cubicBezTo>
                    <a:pt x="123" y="1237"/>
                    <a:pt x="109" y="999"/>
                    <a:pt x="112" y="784"/>
                  </a:cubicBezTo>
                  <a:cubicBezTo>
                    <a:pt x="115" y="569"/>
                    <a:pt x="119" y="240"/>
                    <a:pt x="128" y="120"/>
                  </a:cubicBezTo>
                  <a:cubicBezTo>
                    <a:pt x="137" y="0"/>
                    <a:pt x="152" y="32"/>
                    <a:pt x="168" y="64"/>
                  </a:cubicBezTo>
                </a:path>
              </a:pathLst>
            </a:custGeom>
            <a:noFill/>
            <a:ln w="28575" cap="rnd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22" name="Text Box 10"/>
            <p:cNvSpPr txBox="1">
              <a:spLocks noChangeArrowheads="1"/>
            </p:cNvSpPr>
            <p:nvPr/>
          </p:nvSpPr>
          <p:spPr bwMode="auto">
            <a:xfrm>
              <a:off x="136" y="2080"/>
              <a:ext cx="1440" cy="582"/>
            </a:xfrm>
            <a:prstGeom prst="rect">
              <a:avLst/>
            </a:prstGeom>
            <a:noFill/>
            <a:ln w="12700" cap="rnd">
              <a:noFill/>
              <a:miter lim="800000"/>
              <a:headEnd/>
              <a:tailEnd/>
            </a:ln>
            <a:effectLst/>
          </p:spPr>
          <p:txBody>
            <a:bodyPr>
              <a:spAutoFit/>
              <a:flatTx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i="0" dirty="0">
                  <a:latin typeface="Arial Rounded MT Bold" pitchFamily="34" charset="0"/>
                </a:rPr>
                <a:t>Opening of </a:t>
              </a:r>
              <a:r>
                <a:rPr lang="en-US" i="0" dirty="0" smtClean="0">
                  <a:latin typeface="Arial Rounded MT Bold" pitchFamily="34" charset="0"/>
                </a:rPr>
                <a:t>voltage-gated </a:t>
              </a:r>
              <a:r>
                <a:rPr lang="en-US" i="0" dirty="0">
                  <a:latin typeface="Arial Rounded MT Bold" pitchFamily="34" charset="0"/>
                </a:rPr>
                <a:t>sodium channel</a:t>
              </a:r>
            </a:p>
          </p:txBody>
        </p:sp>
      </p:grp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685800" y="927100"/>
            <a:ext cx="3886200" cy="646331"/>
          </a:xfrm>
          <a:prstGeom prst="rect">
            <a:avLst/>
          </a:prstGeom>
          <a:noFill/>
          <a:ln w="12700" cap="rnd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i="0" dirty="0">
                <a:latin typeface="Arial Rounded MT Bold" pitchFamily="34" charset="0"/>
              </a:rPr>
              <a:t>Inactivation of </a:t>
            </a:r>
            <a:r>
              <a:rPr lang="en-US" i="0" dirty="0" smtClean="0">
                <a:latin typeface="Arial Rounded MT Bold" pitchFamily="34" charset="0"/>
              </a:rPr>
              <a:t>voltage-gated </a:t>
            </a:r>
            <a:r>
              <a:rPr lang="en-US" i="0" dirty="0">
                <a:latin typeface="Arial Rounded MT Bold" pitchFamily="34" charset="0"/>
              </a:rPr>
              <a:t>sodium channel</a:t>
            </a: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2527300" y="1674813"/>
            <a:ext cx="5803900" cy="4078287"/>
            <a:chOff x="1592" y="1055"/>
            <a:chExt cx="3656" cy="2569"/>
          </a:xfrm>
        </p:grpSpPr>
        <p:sp>
          <p:nvSpPr>
            <p:cNvPr id="38925" name="Text Box 13"/>
            <p:cNvSpPr txBox="1">
              <a:spLocks noChangeArrowheads="1"/>
            </p:cNvSpPr>
            <p:nvPr/>
          </p:nvSpPr>
          <p:spPr bwMode="auto">
            <a:xfrm>
              <a:off x="1680" y="1552"/>
              <a:ext cx="2160" cy="407"/>
            </a:xfrm>
            <a:prstGeom prst="rect">
              <a:avLst/>
            </a:prstGeom>
            <a:noFill/>
            <a:ln w="12700" cap="rnd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  <a:flatTx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i="0" dirty="0">
                  <a:latin typeface="Arial Rounded MT Bold" pitchFamily="34" charset="0"/>
                </a:rPr>
                <a:t>Opening of </a:t>
              </a:r>
              <a:r>
                <a:rPr lang="en-US" i="0" dirty="0" smtClean="0">
                  <a:latin typeface="Arial Rounded MT Bold" pitchFamily="34" charset="0"/>
                </a:rPr>
                <a:t>voltage-gated potassium </a:t>
              </a:r>
              <a:r>
                <a:rPr lang="en-US" i="0" dirty="0">
                  <a:latin typeface="Arial Rounded MT Bold" pitchFamily="34" charset="0"/>
                </a:rPr>
                <a:t>channel</a:t>
              </a:r>
            </a:p>
          </p:txBody>
        </p:sp>
        <p:sp>
          <p:nvSpPr>
            <p:cNvPr id="38926" name="Freeform 14"/>
            <p:cNvSpPr>
              <a:spLocks/>
            </p:cNvSpPr>
            <p:nvPr/>
          </p:nvSpPr>
          <p:spPr bwMode="auto">
            <a:xfrm>
              <a:off x="1592" y="1055"/>
              <a:ext cx="3656" cy="256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8" y="201"/>
                </a:cxn>
                <a:cxn ang="0">
                  <a:pos x="112" y="1209"/>
                </a:cxn>
                <a:cxn ang="0">
                  <a:pos x="240" y="1937"/>
                </a:cxn>
                <a:cxn ang="0">
                  <a:pos x="568" y="2393"/>
                </a:cxn>
                <a:cxn ang="0">
                  <a:pos x="1104" y="2561"/>
                </a:cxn>
                <a:cxn ang="0">
                  <a:pos x="1752" y="2441"/>
                </a:cxn>
                <a:cxn ang="0">
                  <a:pos x="2504" y="2305"/>
                </a:cxn>
                <a:cxn ang="0">
                  <a:pos x="3656" y="2257"/>
                </a:cxn>
              </a:cxnLst>
              <a:rect l="0" t="0" r="r" b="b"/>
              <a:pathLst>
                <a:path w="3656" h="2569">
                  <a:moveTo>
                    <a:pt x="0" y="1"/>
                  </a:moveTo>
                  <a:cubicBezTo>
                    <a:pt x="14" y="0"/>
                    <a:pt x="29" y="0"/>
                    <a:pt x="48" y="201"/>
                  </a:cubicBezTo>
                  <a:cubicBezTo>
                    <a:pt x="67" y="402"/>
                    <a:pt x="80" y="920"/>
                    <a:pt x="112" y="1209"/>
                  </a:cubicBezTo>
                  <a:cubicBezTo>
                    <a:pt x="144" y="1498"/>
                    <a:pt x="164" y="1740"/>
                    <a:pt x="240" y="1937"/>
                  </a:cubicBezTo>
                  <a:cubicBezTo>
                    <a:pt x="316" y="2134"/>
                    <a:pt x="424" y="2289"/>
                    <a:pt x="568" y="2393"/>
                  </a:cubicBezTo>
                  <a:cubicBezTo>
                    <a:pt x="712" y="2497"/>
                    <a:pt x="907" y="2553"/>
                    <a:pt x="1104" y="2561"/>
                  </a:cubicBezTo>
                  <a:cubicBezTo>
                    <a:pt x="1301" y="2569"/>
                    <a:pt x="1519" y="2484"/>
                    <a:pt x="1752" y="2441"/>
                  </a:cubicBezTo>
                  <a:cubicBezTo>
                    <a:pt x="1985" y="2398"/>
                    <a:pt x="2187" y="2336"/>
                    <a:pt x="2504" y="2305"/>
                  </a:cubicBezTo>
                  <a:cubicBezTo>
                    <a:pt x="2821" y="2274"/>
                    <a:pt x="3416" y="2267"/>
                    <a:pt x="3656" y="2257"/>
                  </a:cubicBezTo>
                </a:path>
              </a:pathLst>
            </a:custGeom>
            <a:noFill/>
            <a:ln w="28575" cap="rnd" cmpd="sng">
              <a:solidFill>
                <a:srgbClr val="00CC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8927" name="Line 15"/>
          <p:cNvSpPr>
            <a:spLocks noChangeShapeType="1"/>
          </p:cNvSpPr>
          <p:nvPr/>
        </p:nvSpPr>
        <p:spPr bwMode="auto">
          <a:xfrm>
            <a:off x="1190625" y="5294313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28" name="Line 16"/>
          <p:cNvSpPr>
            <a:spLocks noChangeShapeType="1"/>
          </p:cNvSpPr>
          <p:nvPr/>
        </p:nvSpPr>
        <p:spPr bwMode="auto">
          <a:xfrm>
            <a:off x="1104900" y="5295900"/>
            <a:ext cx="73406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3937000" y="4940300"/>
            <a:ext cx="3073400" cy="369332"/>
          </a:xfrm>
          <a:prstGeom prst="rect">
            <a:avLst/>
          </a:prstGeom>
          <a:noFill/>
          <a:ln w="12700" cap="rnd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i="0" dirty="0">
                <a:latin typeface="Arial Rounded MT Bold" pitchFamily="34" charset="0"/>
              </a:rPr>
              <a:t>Resting potential </a:t>
            </a:r>
            <a:r>
              <a:rPr lang="en-US" i="0" dirty="0" smtClean="0">
                <a:latin typeface="Arial Rounded MT Bold" pitchFamily="34" charset="0"/>
              </a:rPr>
              <a:t>(-90 </a:t>
            </a:r>
            <a:r>
              <a:rPr lang="en-US" i="0" dirty="0">
                <a:latin typeface="Arial Rounded MT Bold" pitchFamily="34" charset="0"/>
              </a:rPr>
              <a:t>mV)</a:t>
            </a:r>
          </a:p>
        </p:txBody>
      </p:sp>
      <p:sp>
        <p:nvSpPr>
          <p:cNvPr id="38930" name="Line 18"/>
          <p:cNvSpPr>
            <a:spLocks noChangeShapeType="1"/>
          </p:cNvSpPr>
          <p:nvPr/>
        </p:nvSpPr>
        <p:spPr bwMode="auto">
          <a:xfrm>
            <a:off x="1104900" y="5803900"/>
            <a:ext cx="73406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2" name="Line 20"/>
          <p:cNvSpPr>
            <a:spLocks noChangeShapeType="1"/>
          </p:cNvSpPr>
          <p:nvPr/>
        </p:nvSpPr>
        <p:spPr bwMode="auto">
          <a:xfrm>
            <a:off x="1104900" y="1549400"/>
            <a:ext cx="7340600" cy="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34" name="AutoShape 22"/>
          <p:cNvSpPr>
            <a:spLocks/>
          </p:cNvSpPr>
          <p:nvPr/>
        </p:nvSpPr>
        <p:spPr bwMode="auto">
          <a:xfrm>
            <a:off x="228600" y="4221163"/>
            <a:ext cx="1346200" cy="369332"/>
          </a:xfrm>
          <a:prstGeom prst="borderCallout2">
            <a:avLst>
              <a:gd name="adj1" fmla="val 32727"/>
              <a:gd name="adj2" fmla="val 105662"/>
              <a:gd name="adj3" fmla="val 32727"/>
              <a:gd name="adj4" fmla="val 125824"/>
              <a:gd name="adj5" fmla="val 87727"/>
              <a:gd name="adj6" fmla="val 146815"/>
            </a:avLst>
          </a:prstGeom>
          <a:solidFill>
            <a:schemeClr val="bg1"/>
          </a:solidFill>
          <a:ln w="12700" cap="rnd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i="0" dirty="0">
                <a:latin typeface="Arial Rounded MT Bold" pitchFamily="34" charset="0"/>
              </a:rPr>
              <a:t>threshold</a:t>
            </a:r>
          </a:p>
        </p:txBody>
      </p:sp>
      <p:sp>
        <p:nvSpPr>
          <p:cNvPr id="38935" name="Rectangle 23"/>
          <p:cNvSpPr>
            <a:spLocks noChangeArrowheads="1"/>
          </p:cNvSpPr>
          <p:nvPr/>
        </p:nvSpPr>
        <p:spPr bwMode="auto">
          <a:xfrm>
            <a:off x="3048000" y="5638800"/>
            <a:ext cx="403860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0" dirty="0" err="1">
                <a:latin typeface="Arial Rounded MT Bold" pitchFamily="34" charset="0"/>
              </a:rPr>
              <a:t>Hyperpolarization</a:t>
            </a:r>
            <a:r>
              <a:rPr lang="en-US" i="0" dirty="0">
                <a:latin typeface="Arial Rounded MT Bold" pitchFamily="34" charset="0"/>
              </a:rPr>
              <a:t> due to more </a:t>
            </a:r>
            <a:r>
              <a:rPr lang="en-US" i="0" dirty="0" err="1">
                <a:latin typeface="Arial Rounded MT Bold" pitchFamily="34" charset="0"/>
              </a:rPr>
              <a:t>outflux</a:t>
            </a:r>
            <a:r>
              <a:rPr lang="en-US" i="0" dirty="0">
                <a:latin typeface="Arial Rounded MT Bold" pitchFamily="34" charset="0"/>
              </a:rPr>
              <a:t> of  potassium ions</a:t>
            </a:r>
            <a:endParaRPr lang="en-US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3" grpId="0" autoUpdateAnimBg="0"/>
      <p:bldP spid="38934" grpId="0" animBg="1" autoUpdateAnimBg="0"/>
      <p:bldP spid="389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/>
          <a:srcRect l="47368" b="57948"/>
          <a:stretch>
            <a:fillRect/>
          </a:stretch>
        </p:blipFill>
        <p:spPr bwMode="auto">
          <a:xfrm>
            <a:off x="4038600" y="1219200"/>
            <a:ext cx="4902200" cy="4953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04800" y="1447800"/>
            <a:ext cx="3962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SzPct val="75000"/>
              <a:buFont typeface="Wingdings" pitchFamily="2" charset="2"/>
              <a:buChar char="q"/>
            </a:pPr>
            <a:r>
              <a:rPr lang="en-US" sz="2200" dirty="0" smtClean="0">
                <a:latin typeface="Arial Rounded MT Bold" pitchFamily="34" charset="0"/>
              </a:rPr>
              <a:t> Skeletal muscles are innervated </a:t>
            </a:r>
            <a:r>
              <a:rPr lang="en-US" sz="2200" b="1" u="sng" dirty="0" smtClean="0">
                <a:solidFill>
                  <a:srgbClr val="0000CC"/>
                </a:solidFill>
                <a:latin typeface="Arial Rounded MT Bold" pitchFamily="34" charset="0"/>
              </a:rPr>
              <a:t>by large </a:t>
            </a:r>
            <a:r>
              <a:rPr lang="en-US" sz="2200" b="1" u="sng" dirty="0" err="1" smtClean="0">
                <a:solidFill>
                  <a:srgbClr val="0000CC"/>
                </a:solidFill>
                <a:latin typeface="Arial Rounded MT Bold" pitchFamily="34" charset="0"/>
              </a:rPr>
              <a:t>myelinated</a:t>
            </a:r>
            <a:r>
              <a:rPr lang="en-US" sz="2200" b="1" u="sng" dirty="0" smtClean="0">
                <a:solidFill>
                  <a:srgbClr val="0000CC"/>
                </a:solidFill>
                <a:latin typeface="Arial Rounded MT Bold" pitchFamily="34" charset="0"/>
              </a:rPr>
              <a:t> nerve fibers,</a:t>
            </a:r>
            <a:r>
              <a:rPr lang="en-US" sz="2200" dirty="0" smtClean="0">
                <a:latin typeface="Arial Rounded MT Bold" pitchFamily="34" charset="0"/>
              </a:rPr>
              <a:t> originating from the large motor </a:t>
            </a:r>
            <a:r>
              <a:rPr lang="en-US" sz="2200" dirty="0" err="1" smtClean="0">
                <a:latin typeface="Arial Rounded MT Bold" pitchFamily="34" charset="0"/>
              </a:rPr>
              <a:t>neurones</a:t>
            </a:r>
            <a:r>
              <a:rPr lang="en-US" sz="2200" dirty="0" smtClean="0">
                <a:latin typeface="Arial Rounded MT Bold" pitchFamily="34" charset="0"/>
              </a:rPr>
              <a:t> of the </a:t>
            </a:r>
            <a:r>
              <a:rPr lang="en-US" sz="2200" b="1" u="sng" dirty="0" smtClean="0">
                <a:solidFill>
                  <a:srgbClr val="0000CC"/>
                </a:solidFill>
                <a:latin typeface="Arial Rounded MT Bold" pitchFamily="34" charset="0"/>
              </a:rPr>
              <a:t>anterior horn cell </a:t>
            </a:r>
            <a:r>
              <a:rPr lang="en-US" sz="2200" dirty="0" smtClean="0">
                <a:latin typeface="Arial Rounded MT Bold" pitchFamily="34" charset="0"/>
              </a:rPr>
              <a:t>of the spinal cord. </a:t>
            </a:r>
          </a:p>
          <a:p>
            <a:pPr algn="just"/>
            <a:endParaRPr lang="en-US" sz="2200" dirty="0" smtClean="0">
              <a:latin typeface="Arial Rounded MT Bold" pitchFamily="34" charset="0"/>
            </a:endParaRPr>
          </a:p>
          <a:p>
            <a:pPr algn="just">
              <a:buSzPct val="75000"/>
              <a:buFont typeface="Wingdings" pitchFamily="2" charset="2"/>
              <a:buChar char="q"/>
            </a:pPr>
            <a:r>
              <a:rPr lang="en-US" sz="2200" dirty="0" smtClean="0">
                <a:latin typeface="Arial Rounded MT Bold" pitchFamily="34" charset="0"/>
              </a:rPr>
              <a:t> Each nerve fiber </a:t>
            </a:r>
            <a:r>
              <a:rPr lang="en-US" sz="2200" b="1" u="sng" dirty="0" smtClean="0">
                <a:solidFill>
                  <a:srgbClr val="0000CC"/>
                </a:solidFill>
                <a:latin typeface="Arial Rounded MT Bold" pitchFamily="34" charset="0"/>
              </a:rPr>
              <a:t>branches many times</a:t>
            </a:r>
            <a:r>
              <a:rPr lang="en-US" sz="2200" dirty="0" smtClean="0">
                <a:latin typeface="Arial Rounded MT Bold" pitchFamily="34" charset="0"/>
              </a:rPr>
              <a:t> to stimulate several skeletal muscle fibers.</a:t>
            </a:r>
            <a:endParaRPr lang="en-US" sz="2200" dirty="0"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76400" y="152400"/>
            <a:ext cx="57150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FF00"/>
                </a:solidFill>
                <a:latin typeface="Arial Rounded MT Bold" pitchFamily="34" charset="0"/>
              </a:rPr>
              <a:t>Neuro</a:t>
            </a:r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-muscular junction </a:t>
            </a:r>
          </a:p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(Motor end plate)</a:t>
            </a:r>
            <a:endParaRPr lang="en-US" sz="28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28600" y="277813"/>
            <a:ext cx="8610600" cy="6237287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Dentistry 07</a:t>
            </a: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2667000" y="1219200"/>
            <a:ext cx="3594100" cy="5359400"/>
          </a:xfrm>
          <a:prstGeom prst="rect">
            <a:avLst/>
          </a:prstGeom>
          <a:noFill/>
          <a:ln w="12700" cap="rnd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2362200" y="1219200"/>
            <a:ext cx="304800" cy="5359400"/>
          </a:xfrm>
          <a:prstGeom prst="rect">
            <a:avLst/>
          </a:prstGeom>
          <a:noFill/>
          <a:ln w="12700" cap="rnd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title"/>
          </p:nvPr>
        </p:nvSpPr>
        <p:spPr>
          <a:xfrm>
            <a:off x="1600200" y="228600"/>
            <a:ext cx="5943600" cy="762000"/>
          </a:xfr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Arial Rounded MT Bold" pitchFamily="34" charset="0"/>
              </a:rPr>
              <a:t>II. Excitability changes</a:t>
            </a:r>
            <a:endParaRPr lang="en-US" b="1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457200" y="5638800"/>
            <a:ext cx="1866900" cy="641350"/>
          </a:xfrm>
          <a:prstGeom prst="rect">
            <a:avLst/>
          </a:prstGeom>
          <a:noFill/>
          <a:ln w="12700" cap="rnd">
            <a:noFill/>
            <a:miter lim="800000"/>
            <a:headEnd/>
            <a:tailEnd/>
          </a:ln>
          <a:effectLst/>
        </p:spPr>
        <p:txBody>
          <a:bodyPr>
            <a:spAutoFit/>
            <a:flatTx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i="0" dirty="0">
                <a:latin typeface="Arial Rounded MT Bold" pitchFamily="34" charset="0"/>
              </a:rPr>
              <a:t>Polarized state (resting)</a:t>
            </a:r>
          </a:p>
        </p:txBody>
      </p:sp>
      <p:sp>
        <p:nvSpPr>
          <p:cNvPr id="40967" name="Freeform 7"/>
          <p:cNvSpPr>
            <a:spLocks/>
          </p:cNvSpPr>
          <p:nvPr/>
        </p:nvSpPr>
        <p:spPr bwMode="auto">
          <a:xfrm>
            <a:off x="1714500" y="4889500"/>
            <a:ext cx="546100" cy="711200"/>
          </a:xfrm>
          <a:custGeom>
            <a:avLst/>
            <a:gdLst/>
            <a:ahLst/>
            <a:cxnLst>
              <a:cxn ang="0">
                <a:pos x="0" y="448"/>
              </a:cxn>
              <a:cxn ang="0">
                <a:pos x="112" y="400"/>
              </a:cxn>
              <a:cxn ang="0">
                <a:pos x="200" y="232"/>
              </a:cxn>
              <a:cxn ang="0">
                <a:pos x="256" y="104"/>
              </a:cxn>
              <a:cxn ang="0">
                <a:pos x="304" y="48"/>
              </a:cxn>
              <a:cxn ang="0">
                <a:pos x="344" y="0"/>
              </a:cxn>
            </a:cxnLst>
            <a:rect l="0" t="0" r="r" b="b"/>
            <a:pathLst>
              <a:path w="344" h="448">
                <a:moveTo>
                  <a:pt x="0" y="448"/>
                </a:moveTo>
                <a:cubicBezTo>
                  <a:pt x="19" y="440"/>
                  <a:pt x="79" y="436"/>
                  <a:pt x="112" y="400"/>
                </a:cubicBezTo>
                <a:cubicBezTo>
                  <a:pt x="145" y="364"/>
                  <a:pt x="176" y="281"/>
                  <a:pt x="200" y="232"/>
                </a:cubicBezTo>
                <a:cubicBezTo>
                  <a:pt x="224" y="183"/>
                  <a:pt x="239" y="135"/>
                  <a:pt x="256" y="104"/>
                </a:cubicBezTo>
                <a:cubicBezTo>
                  <a:pt x="273" y="73"/>
                  <a:pt x="289" y="65"/>
                  <a:pt x="304" y="48"/>
                </a:cubicBezTo>
                <a:cubicBezTo>
                  <a:pt x="319" y="31"/>
                  <a:pt x="331" y="15"/>
                  <a:pt x="344" y="0"/>
                </a:cubicBezTo>
              </a:path>
            </a:pathLst>
          </a:custGeom>
          <a:noFill/>
          <a:ln w="28575" cap="rnd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68" name="Freeform 8"/>
          <p:cNvSpPr>
            <a:spLocks/>
          </p:cNvSpPr>
          <p:nvPr/>
        </p:nvSpPr>
        <p:spPr bwMode="auto">
          <a:xfrm>
            <a:off x="2260600" y="1879600"/>
            <a:ext cx="266700" cy="3022600"/>
          </a:xfrm>
          <a:custGeom>
            <a:avLst/>
            <a:gdLst/>
            <a:ahLst/>
            <a:cxnLst>
              <a:cxn ang="0">
                <a:pos x="0" y="1904"/>
              </a:cxn>
              <a:cxn ang="0">
                <a:pos x="48" y="1808"/>
              </a:cxn>
              <a:cxn ang="0">
                <a:pos x="112" y="1408"/>
              </a:cxn>
              <a:cxn ang="0">
                <a:pos x="112" y="784"/>
              </a:cxn>
              <a:cxn ang="0">
                <a:pos x="128" y="120"/>
              </a:cxn>
              <a:cxn ang="0">
                <a:pos x="168" y="64"/>
              </a:cxn>
            </a:cxnLst>
            <a:rect l="0" t="0" r="r" b="b"/>
            <a:pathLst>
              <a:path w="168" h="1904">
                <a:moveTo>
                  <a:pt x="0" y="1904"/>
                </a:moveTo>
                <a:cubicBezTo>
                  <a:pt x="14" y="1897"/>
                  <a:pt x="29" y="1891"/>
                  <a:pt x="48" y="1808"/>
                </a:cubicBezTo>
                <a:cubicBezTo>
                  <a:pt x="67" y="1725"/>
                  <a:pt x="101" y="1579"/>
                  <a:pt x="112" y="1408"/>
                </a:cubicBezTo>
                <a:cubicBezTo>
                  <a:pt x="123" y="1237"/>
                  <a:pt x="109" y="999"/>
                  <a:pt x="112" y="784"/>
                </a:cubicBezTo>
                <a:cubicBezTo>
                  <a:pt x="115" y="569"/>
                  <a:pt x="119" y="240"/>
                  <a:pt x="128" y="120"/>
                </a:cubicBezTo>
                <a:cubicBezTo>
                  <a:pt x="137" y="0"/>
                  <a:pt x="152" y="32"/>
                  <a:pt x="168" y="64"/>
                </a:cubicBezTo>
              </a:path>
            </a:pathLst>
          </a:custGeom>
          <a:noFill/>
          <a:ln w="28575" cap="rnd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228600" y="3365500"/>
            <a:ext cx="2286000" cy="646331"/>
          </a:xfrm>
          <a:prstGeom prst="rect">
            <a:avLst/>
          </a:prstGeom>
          <a:noFill/>
          <a:ln w="12700" cap="rnd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i="0" dirty="0" err="1">
                <a:latin typeface="Arial Rounded MT Bold" pitchFamily="34" charset="0"/>
              </a:rPr>
              <a:t>Depolarisation</a:t>
            </a:r>
            <a:r>
              <a:rPr lang="en-US" sz="1800" b="1" i="0" dirty="0">
                <a:latin typeface="Arial Rounded MT Bold" pitchFamily="34" charset="0"/>
              </a:rPr>
              <a:t/>
            </a:r>
            <a:br>
              <a:rPr lang="en-US" sz="1800" b="1" i="0" dirty="0">
                <a:latin typeface="Arial Rounded MT Bold" pitchFamily="34" charset="0"/>
              </a:rPr>
            </a:br>
            <a:r>
              <a:rPr lang="en-US" sz="1800" b="1" i="0" dirty="0">
                <a:latin typeface="Arial Rounded MT Bold" pitchFamily="34" charset="0"/>
              </a:rPr>
              <a:t>(due to </a:t>
            </a:r>
            <a:r>
              <a:rPr lang="en-US" sz="1800" b="1" i="0" dirty="0" smtClean="0">
                <a:latin typeface="Arial Rounded MT Bold" pitchFamily="34" charset="0"/>
              </a:rPr>
              <a:t>Na</a:t>
            </a:r>
            <a:r>
              <a:rPr lang="en-US" sz="1800" b="1" i="0" baseline="30000" dirty="0" smtClean="0">
                <a:latin typeface="Arial Rounded MT Bold" pitchFamily="34" charset="0"/>
              </a:rPr>
              <a:t>+ </a:t>
            </a:r>
            <a:r>
              <a:rPr lang="en-US" sz="1800" b="1" i="0" dirty="0" smtClean="0">
                <a:latin typeface="Arial Rounded MT Bold" pitchFamily="34" charset="0"/>
              </a:rPr>
              <a:t> </a:t>
            </a:r>
            <a:r>
              <a:rPr lang="en-US" sz="1800" b="1" i="0" dirty="0">
                <a:latin typeface="Arial Rounded MT Bold" pitchFamily="34" charset="0"/>
              </a:rPr>
              <a:t>influx)</a:t>
            </a:r>
          </a:p>
        </p:txBody>
      </p:sp>
      <p:sp>
        <p:nvSpPr>
          <p:cNvPr id="40970" name="Freeform 10"/>
          <p:cNvSpPr>
            <a:spLocks/>
          </p:cNvSpPr>
          <p:nvPr/>
        </p:nvSpPr>
        <p:spPr bwMode="auto">
          <a:xfrm>
            <a:off x="2527300" y="1979613"/>
            <a:ext cx="5803900" cy="4078287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48" y="201"/>
              </a:cxn>
              <a:cxn ang="0">
                <a:pos x="112" y="1209"/>
              </a:cxn>
              <a:cxn ang="0">
                <a:pos x="240" y="1937"/>
              </a:cxn>
              <a:cxn ang="0">
                <a:pos x="568" y="2393"/>
              </a:cxn>
              <a:cxn ang="0">
                <a:pos x="1104" y="2561"/>
              </a:cxn>
              <a:cxn ang="0">
                <a:pos x="1752" y="2441"/>
              </a:cxn>
              <a:cxn ang="0">
                <a:pos x="2504" y="2305"/>
              </a:cxn>
              <a:cxn ang="0">
                <a:pos x="3656" y="2257"/>
              </a:cxn>
            </a:cxnLst>
            <a:rect l="0" t="0" r="r" b="b"/>
            <a:pathLst>
              <a:path w="3656" h="2569">
                <a:moveTo>
                  <a:pt x="0" y="1"/>
                </a:moveTo>
                <a:cubicBezTo>
                  <a:pt x="14" y="0"/>
                  <a:pt x="29" y="0"/>
                  <a:pt x="48" y="201"/>
                </a:cubicBezTo>
                <a:cubicBezTo>
                  <a:pt x="67" y="402"/>
                  <a:pt x="80" y="920"/>
                  <a:pt x="112" y="1209"/>
                </a:cubicBezTo>
                <a:cubicBezTo>
                  <a:pt x="144" y="1498"/>
                  <a:pt x="164" y="1740"/>
                  <a:pt x="240" y="1937"/>
                </a:cubicBezTo>
                <a:cubicBezTo>
                  <a:pt x="316" y="2134"/>
                  <a:pt x="424" y="2289"/>
                  <a:pt x="568" y="2393"/>
                </a:cubicBezTo>
                <a:cubicBezTo>
                  <a:pt x="712" y="2497"/>
                  <a:pt x="907" y="2553"/>
                  <a:pt x="1104" y="2561"/>
                </a:cubicBezTo>
                <a:cubicBezTo>
                  <a:pt x="1301" y="2569"/>
                  <a:pt x="1519" y="2484"/>
                  <a:pt x="1752" y="2441"/>
                </a:cubicBezTo>
                <a:cubicBezTo>
                  <a:pt x="1985" y="2398"/>
                  <a:pt x="2187" y="2336"/>
                  <a:pt x="2504" y="2305"/>
                </a:cubicBezTo>
                <a:cubicBezTo>
                  <a:pt x="2821" y="2274"/>
                  <a:pt x="3416" y="2267"/>
                  <a:pt x="3656" y="2257"/>
                </a:cubicBezTo>
              </a:path>
            </a:pathLst>
          </a:custGeom>
          <a:noFill/>
          <a:ln w="28575" cap="rnd" cmpd="sng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1190625" y="5599113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5867400" y="5245100"/>
            <a:ext cx="3276600" cy="369332"/>
          </a:xfrm>
          <a:prstGeom prst="rect">
            <a:avLst/>
          </a:prstGeom>
          <a:noFill/>
          <a:ln w="12700" cap="rnd">
            <a:noFill/>
            <a:miter lim="800000"/>
            <a:headEnd/>
            <a:tailEnd/>
          </a:ln>
          <a:effectLst/>
        </p:spPr>
        <p:txBody>
          <a:bodyPr wrap="square"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b="1" dirty="0">
                <a:latin typeface="Arial Rounded MT Bold" pitchFamily="34" charset="0"/>
              </a:rPr>
              <a:t>Resting potential </a:t>
            </a:r>
            <a:r>
              <a:rPr lang="en-US" b="1" dirty="0" smtClean="0">
                <a:latin typeface="Arial Rounded MT Bold" pitchFamily="34" charset="0"/>
              </a:rPr>
              <a:t>(-90 </a:t>
            </a:r>
            <a:r>
              <a:rPr lang="en-US" b="1" dirty="0">
                <a:latin typeface="Arial Rounded MT Bold" pitchFamily="34" charset="0"/>
              </a:rPr>
              <a:t>mV)</a:t>
            </a:r>
          </a:p>
        </p:txBody>
      </p:sp>
      <p:sp>
        <p:nvSpPr>
          <p:cNvPr id="40973" name="Line 13"/>
          <p:cNvSpPr>
            <a:spLocks noChangeShapeType="1"/>
          </p:cNvSpPr>
          <p:nvPr/>
        </p:nvSpPr>
        <p:spPr bwMode="auto">
          <a:xfrm>
            <a:off x="406400" y="1854200"/>
            <a:ext cx="8445500" cy="0"/>
          </a:xfrm>
          <a:prstGeom prst="line">
            <a:avLst/>
          </a:prstGeom>
          <a:noFill/>
          <a:ln w="12700" cap="rnd">
            <a:solidFill>
              <a:srgbClr val="777777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75" name="Text Box 15"/>
          <p:cNvSpPr txBox="1">
            <a:spLocks noChangeArrowheads="1"/>
          </p:cNvSpPr>
          <p:nvPr/>
        </p:nvSpPr>
        <p:spPr bwMode="auto">
          <a:xfrm>
            <a:off x="3225800" y="6070600"/>
            <a:ext cx="2286000" cy="641350"/>
          </a:xfrm>
          <a:prstGeom prst="rect">
            <a:avLst/>
          </a:prstGeom>
          <a:noFill/>
          <a:ln w="12700" cap="rnd">
            <a:noFill/>
            <a:miter lim="800000"/>
            <a:headEnd/>
            <a:tailEnd/>
          </a:ln>
          <a:effectLst/>
        </p:spPr>
        <p:txBody>
          <a:bodyPr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b="1" dirty="0" err="1">
                <a:latin typeface="Arial Rounded MT Bold" pitchFamily="34" charset="0"/>
              </a:rPr>
              <a:t>Hyperpolarising</a:t>
            </a:r>
            <a:r>
              <a:rPr lang="en-US" sz="1800" b="1" dirty="0">
                <a:latin typeface="Arial Rounded MT Bold" pitchFamily="34" charset="0"/>
              </a:rPr>
              <a:t/>
            </a:r>
            <a:br>
              <a:rPr lang="en-US" sz="1800" b="1" dirty="0">
                <a:latin typeface="Arial Rounded MT Bold" pitchFamily="34" charset="0"/>
              </a:rPr>
            </a:br>
            <a:r>
              <a:rPr lang="en-US" sz="1800" b="1" dirty="0" err="1">
                <a:latin typeface="Arial Rounded MT Bold" pitchFamily="34" charset="0"/>
              </a:rPr>
              <a:t>afterpotential</a:t>
            </a:r>
            <a:endParaRPr lang="en-US" sz="1800" b="1" i="0" dirty="0">
              <a:latin typeface="Arial Rounded MT Bold" pitchFamily="34" charset="0"/>
            </a:endParaRPr>
          </a:p>
        </p:txBody>
      </p:sp>
      <p:sp>
        <p:nvSpPr>
          <p:cNvPr id="40976" name="Text Box 16"/>
          <p:cNvSpPr txBox="1">
            <a:spLocks noChangeArrowheads="1"/>
          </p:cNvSpPr>
          <p:nvPr/>
        </p:nvSpPr>
        <p:spPr bwMode="auto">
          <a:xfrm>
            <a:off x="2730500" y="3162300"/>
            <a:ext cx="2400300" cy="366713"/>
          </a:xfrm>
          <a:prstGeom prst="rect">
            <a:avLst/>
          </a:prstGeom>
          <a:noFill/>
          <a:ln w="12700" cap="rnd">
            <a:noFill/>
            <a:miter lim="800000"/>
            <a:headEnd/>
            <a:tailEnd/>
          </a:ln>
          <a:effectLst/>
        </p:spPr>
        <p:txBody>
          <a:bodyPr>
            <a:spAutoFit/>
            <a:flatTx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i="0" dirty="0" err="1" smtClean="0">
                <a:latin typeface="Arial Rounded MT Bold" pitchFamily="34" charset="0"/>
              </a:rPr>
              <a:t>Afterdepolarization</a:t>
            </a:r>
            <a:endParaRPr lang="en-US" sz="1800" b="1" i="0" dirty="0">
              <a:latin typeface="Arial Rounded MT Bold" pitchFamily="34" charset="0"/>
            </a:endParaRPr>
          </a:p>
        </p:txBody>
      </p:sp>
      <p:sp>
        <p:nvSpPr>
          <p:cNvPr id="40977" name="Line 17"/>
          <p:cNvSpPr>
            <a:spLocks noChangeShapeType="1"/>
          </p:cNvSpPr>
          <p:nvPr/>
        </p:nvSpPr>
        <p:spPr bwMode="auto">
          <a:xfrm>
            <a:off x="406400" y="5600700"/>
            <a:ext cx="8445500" cy="0"/>
          </a:xfrm>
          <a:prstGeom prst="line">
            <a:avLst/>
          </a:prstGeom>
          <a:noFill/>
          <a:ln w="12700" cap="rnd">
            <a:solidFill>
              <a:srgbClr val="777777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78" name="Line 18"/>
          <p:cNvSpPr>
            <a:spLocks noChangeShapeType="1"/>
          </p:cNvSpPr>
          <p:nvPr/>
        </p:nvSpPr>
        <p:spPr bwMode="auto">
          <a:xfrm>
            <a:off x="406400" y="6134100"/>
            <a:ext cx="8445500" cy="0"/>
          </a:xfrm>
          <a:prstGeom prst="line">
            <a:avLst/>
          </a:prstGeom>
          <a:noFill/>
          <a:ln w="12700" cap="rnd">
            <a:solidFill>
              <a:srgbClr val="777777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80" name="Text Box 20"/>
          <p:cNvSpPr txBox="1">
            <a:spLocks noChangeArrowheads="1"/>
          </p:cNvSpPr>
          <p:nvPr/>
        </p:nvSpPr>
        <p:spPr bwMode="auto">
          <a:xfrm>
            <a:off x="469900" y="1270000"/>
            <a:ext cx="1816100" cy="923330"/>
          </a:xfrm>
          <a:prstGeom prst="rect">
            <a:avLst/>
          </a:prstGeom>
          <a:noFill/>
          <a:ln w="12700" cap="rnd">
            <a:noFill/>
            <a:miter lim="800000"/>
            <a:headEnd/>
            <a:tailEnd/>
          </a:ln>
          <a:effectLst/>
        </p:spPr>
        <p:txBody>
          <a:bodyPr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b="1" i="0" dirty="0">
                <a:latin typeface="Arial Rounded MT Bold" pitchFamily="34" charset="0"/>
              </a:rPr>
              <a:t>Absolute </a:t>
            </a:r>
            <a:br>
              <a:rPr lang="en-US" b="1" i="0" dirty="0">
                <a:latin typeface="Arial Rounded MT Bold" pitchFamily="34" charset="0"/>
              </a:rPr>
            </a:br>
            <a:r>
              <a:rPr lang="en-US" b="1" i="0" dirty="0">
                <a:latin typeface="Arial Rounded MT Bold" pitchFamily="34" charset="0"/>
              </a:rPr>
              <a:t>refractory period </a:t>
            </a:r>
          </a:p>
        </p:txBody>
      </p:sp>
      <p:sp>
        <p:nvSpPr>
          <p:cNvPr id="40981" name="Line 21"/>
          <p:cNvSpPr>
            <a:spLocks noChangeShapeType="1"/>
          </p:cNvSpPr>
          <p:nvPr/>
        </p:nvSpPr>
        <p:spPr bwMode="auto">
          <a:xfrm>
            <a:off x="2362200" y="1600200"/>
            <a:ext cx="254000" cy="0"/>
          </a:xfrm>
          <a:prstGeom prst="line">
            <a:avLst/>
          </a:prstGeom>
          <a:noFill/>
          <a:ln w="28575" cap="rnd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82" name="Line 22"/>
          <p:cNvSpPr>
            <a:spLocks noChangeShapeType="1"/>
          </p:cNvSpPr>
          <p:nvPr/>
        </p:nvSpPr>
        <p:spPr bwMode="auto">
          <a:xfrm>
            <a:off x="2667000" y="1600200"/>
            <a:ext cx="3594100" cy="0"/>
          </a:xfrm>
          <a:prstGeom prst="line">
            <a:avLst/>
          </a:prstGeom>
          <a:noFill/>
          <a:ln w="28575" cap="rnd">
            <a:solidFill>
              <a:schemeClr val="tx2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83" name="Text Box 23"/>
          <p:cNvSpPr txBox="1">
            <a:spLocks noChangeArrowheads="1"/>
          </p:cNvSpPr>
          <p:nvPr/>
        </p:nvSpPr>
        <p:spPr bwMode="auto">
          <a:xfrm>
            <a:off x="3200400" y="1397000"/>
            <a:ext cx="2667000" cy="646331"/>
          </a:xfrm>
          <a:prstGeom prst="rect">
            <a:avLst/>
          </a:prstGeom>
          <a:solidFill>
            <a:schemeClr val="bg1"/>
          </a:solidFill>
          <a:ln w="12700" cap="rnd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r"/>
          </a:scene3d>
          <a:sp3d extrusionH="8874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>
            <a:spAutoFit/>
            <a:flatTx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b="1" i="0" dirty="0">
                <a:latin typeface="Arial Rounded MT Bold" pitchFamily="34" charset="0"/>
              </a:rPr>
              <a:t>Relative refractory period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7" name="Picture 3" descr="FG12_11"/>
          <p:cNvPicPr>
            <a:picLocks noChangeAspect="1" noChangeArrowheads="1"/>
          </p:cNvPicPr>
          <p:nvPr/>
        </p:nvPicPr>
        <p:blipFill>
          <a:blip r:embed="rId2"/>
          <a:srcRect l="60000" t="34568"/>
          <a:stretch>
            <a:fillRect/>
          </a:stretch>
        </p:blipFill>
        <p:spPr bwMode="auto">
          <a:xfrm>
            <a:off x="685800" y="1676400"/>
            <a:ext cx="7467600" cy="4038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52600" y="152400"/>
            <a:ext cx="5748561" cy="707886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FF00"/>
                </a:solidFill>
                <a:latin typeface="Arial Rounded MT Bold" pitchFamily="34" charset="0"/>
              </a:rPr>
              <a:t>II. Excitability changes</a:t>
            </a:r>
            <a:endParaRPr lang="en-US" sz="40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1066800"/>
            <a:ext cx="3137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581400" y="1600200"/>
            <a:ext cx="525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 Rounded MT Bold" pitchFamily="34" charset="0"/>
              </a:rPr>
              <a:t>The total refractory period in skeletal muscle is too short, it is nearly equal to the duration of the spike potential (about 2 </a:t>
            </a:r>
            <a:r>
              <a:rPr lang="en-US" dirty="0" err="1" smtClean="0">
                <a:latin typeface="Arial Rounded MT Bold" pitchFamily="34" charset="0"/>
              </a:rPr>
              <a:t>msec</a:t>
            </a:r>
            <a:r>
              <a:rPr lang="en-US" dirty="0" smtClean="0">
                <a:latin typeface="Arial Rounded MT Bold" pitchFamily="34" charset="0"/>
              </a:rPr>
              <a:t>).</a:t>
            </a:r>
            <a:endParaRPr lang="en-US" dirty="0">
              <a:latin typeface="Arial Rounded MT Bold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209800" y="1752600"/>
            <a:ext cx="1371600" cy="1524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3EA9CBC-1DC4-4E07-B580-8251186EAB9F}" type="slidenum">
              <a:rPr lang="en-US" smtClean="0"/>
              <a:pPr/>
              <a:t>43</a:t>
            </a:fld>
            <a:endParaRPr lang="en-US" smtClean="0"/>
          </a:p>
        </p:txBody>
      </p:sp>
      <p:pic>
        <p:nvPicPr>
          <p:cNvPr id="9220" name="Picture1" descr="07f05a"/>
          <p:cNvPicPr preferRelativeResize="0"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1275" y="990600"/>
            <a:ext cx="9102725" cy="5791200"/>
          </a:xfrm>
          <a:noFill/>
        </p:spPr>
      </p:pic>
      <p:sp>
        <p:nvSpPr>
          <p:cNvPr id="6" name="TextBox 5"/>
          <p:cNvSpPr txBox="1"/>
          <p:nvPr/>
        </p:nvSpPr>
        <p:spPr>
          <a:xfrm>
            <a:off x="1752600" y="152400"/>
            <a:ext cx="5748561" cy="707886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FF00"/>
                </a:solidFill>
                <a:latin typeface="Arial Rounded MT Bold" pitchFamily="34" charset="0"/>
              </a:rPr>
              <a:t>II. Excitability changes</a:t>
            </a:r>
            <a:endParaRPr lang="en-US" sz="40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6235D03-5FDC-4F7D-B718-E1A5EF07DB2F}" type="slidenum">
              <a:rPr lang="en-US" smtClean="0"/>
              <a:pPr/>
              <a:t>44</a:t>
            </a:fld>
            <a:endParaRPr lang="en-US" smtClean="0"/>
          </a:p>
        </p:txBody>
      </p:sp>
      <p:pic>
        <p:nvPicPr>
          <p:cNvPr id="6" name="Picture 6" descr="09_10"/>
          <p:cNvPicPr>
            <a:picLocks noChangeAspect="1" noChangeArrowheads="1"/>
          </p:cNvPicPr>
          <p:nvPr/>
        </p:nvPicPr>
        <p:blipFill>
          <a:blip r:embed="rId2"/>
          <a:srcRect t="2209"/>
          <a:stretch>
            <a:fillRect/>
          </a:stretch>
        </p:blipFill>
        <p:spPr>
          <a:xfrm>
            <a:off x="838200" y="838200"/>
            <a:ext cx="7620000" cy="5181600"/>
          </a:xfrm>
          <a:prstGeom prst="rect">
            <a:avLst/>
          </a:prstGeom>
          <a:noFill/>
          <a:ln/>
        </p:spPr>
      </p:pic>
      <p:sp>
        <p:nvSpPr>
          <p:cNvPr id="7" name="TextBox 6"/>
          <p:cNvSpPr txBox="1"/>
          <p:nvPr/>
        </p:nvSpPr>
        <p:spPr>
          <a:xfrm>
            <a:off x="1752600" y="152400"/>
            <a:ext cx="5748561" cy="707886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FF00"/>
                </a:solidFill>
                <a:latin typeface="Arial Rounded MT Bold" pitchFamily="34" charset="0"/>
              </a:rPr>
              <a:t>II. Excitability changes</a:t>
            </a:r>
            <a:endParaRPr lang="en-US" sz="40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1485900" y="3848100"/>
            <a:ext cx="251460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819400" y="2971800"/>
            <a:ext cx="594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 Rounded MT Bold" pitchFamily="34" charset="0"/>
              </a:rPr>
              <a:t>It ends at the beginning of the mechanical response (muscle contraction).</a:t>
            </a:r>
            <a:endParaRPr lang="en-US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Picture 4" descr="figure_12_16_l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/>
          <a:srcRect b="7143"/>
          <a:stretch>
            <a:fillRect/>
          </a:stretch>
        </p:blipFill>
        <p:spPr>
          <a:xfrm>
            <a:off x="533400" y="914400"/>
            <a:ext cx="8201025" cy="4038600"/>
          </a:xfrm>
          <a:noFill/>
        </p:spPr>
      </p:pic>
      <p:sp>
        <p:nvSpPr>
          <p:cNvPr id="4" name="TextBox 3"/>
          <p:cNvSpPr txBox="1"/>
          <p:nvPr/>
        </p:nvSpPr>
        <p:spPr>
          <a:xfrm>
            <a:off x="228600" y="5029200"/>
            <a:ext cx="8763000" cy="16312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>
              <a:buSzPct val="75000"/>
              <a:buFont typeface="Wingdings" pitchFamily="2" charset="2"/>
              <a:buChar char="q"/>
            </a:pPr>
            <a:r>
              <a:rPr lang="en-US" sz="2000" dirty="0" smtClean="0">
                <a:latin typeface="Arial Rounded MT Bold" pitchFamily="34" charset="0"/>
              </a:rPr>
              <a:t> A skeletal muscle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recovers its excitability </a:t>
            </a:r>
            <a:r>
              <a:rPr lang="en-US" sz="2000" dirty="0" smtClean="0">
                <a:latin typeface="Arial Rounded MT Bold" pitchFamily="34" charset="0"/>
              </a:rPr>
              <a:t>completely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by the end </a:t>
            </a:r>
            <a:r>
              <a:rPr lang="en-US" sz="2000" dirty="0" smtClean="0">
                <a:latin typeface="Arial Rounded MT Bold" pitchFamily="34" charset="0"/>
              </a:rPr>
              <a:t>of the refractory period.</a:t>
            </a:r>
          </a:p>
          <a:p>
            <a:pPr algn="just"/>
            <a:endParaRPr lang="en-US" sz="2000" dirty="0" smtClean="0">
              <a:latin typeface="Arial Rounded MT Bold" pitchFamily="34" charset="0"/>
            </a:endParaRPr>
          </a:p>
          <a:p>
            <a:pPr algn="just">
              <a:buSzPct val="75000"/>
              <a:buFont typeface="Wingdings" pitchFamily="2" charset="2"/>
              <a:buChar char="q"/>
            </a:pPr>
            <a:r>
              <a:rPr lang="en-US" sz="2000" dirty="0" smtClean="0">
                <a:latin typeface="Arial Rounded MT Bold" pitchFamily="34" charset="0"/>
              </a:rPr>
              <a:t> It can </a:t>
            </a:r>
            <a:r>
              <a:rPr lang="en-US" sz="2000" b="1" dirty="0" smtClean="0">
                <a:solidFill>
                  <a:srgbClr val="C00000"/>
                </a:solidFill>
                <a:latin typeface="Arial Rounded MT Bold" pitchFamily="34" charset="0"/>
              </a:rPr>
              <a:t>responds to other stimuli </a:t>
            </a:r>
            <a:r>
              <a:rPr lang="en-US" sz="2000" dirty="0" smtClean="0">
                <a:latin typeface="Arial Rounded MT Bold" pitchFamily="34" charset="0"/>
              </a:rPr>
              <a:t>while it </a:t>
            </a:r>
            <a:r>
              <a:rPr lang="en-US" sz="2000" b="1" u="sng" dirty="0" smtClean="0">
                <a:solidFill>
                  <a:srgbClr val="C00000"/>
                </a:solidFill>
                <a:latin typeface="Arial Rounded MT Bold" pitchFamily="34" charset="0"/>
              </a:rPr>
              <a:t>is in the phase of contraction </a:t>
            </a:r>
            <a:r>
              <a:rPr lang="en-US" sz="2000" dirty="0" smtClean="0">
                <a:latin typeface="Arial Rounded MT Bold" pitchFamily="34" charset="0"/>
              </a:rPr>
              <a:t>by a preceding stimulus. </a:t>
            </a:r>
            <a:endParaRPr lang="en-US" sz="2000" dirty="0">
              <a:latin typeface="Arial Rounded MT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600" y="152400"/>
            <a:ext cx="5588261" cy="707886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FF00"/>
                </a:solidFill>
                <a:latin typeface="Arial Rounded MT Bold" pitchFamily="34" charset="0"/>
              </a:rPr>
              <a:t>I. Excitability changes</a:t>
            </a:r>
            <a:endParaRPr lang="en-US" sz="40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52400"/>
            <a:ext cx="62484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Changes occurring in the muscle as a result of activity</a:t>
            </a:r>
            <a:endParaRPr lang="en-US" sz="28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graphicFrame>
        <p:nvGraphicFramePr>
          <p:cNvPr id="3" name="Diagram 2"/>
          <p:cNvGraphicFramePr/>
          <p:nvPr/>
        </p:nvGraphicFramePr>
        <p:xfrm>
          <a:off x="304800" y="1397000"/>
          <a:ext cx="8458200" cy="523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71600" y="2362200"/>
            <a:ext cx="6781800" cy="769441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FF00"/>
                </a:solidFill>
                <a:latin typeface="Arial Rounded MT Bold" pitchFamily="34" charset="0"/>
              </a:rPr>
              <a:t>III- Mechanical changes</a:t>
            </a:r>
            <a:endParaRPr lang="en-US" sz="44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304800"/>
            <a:ext cx="60198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III- Mechanical changes in skeletal muscle during activity</a:t>
            </a:r>
            <a:endParaRPr lang="en-US" sz="28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600200"/>
            <a:ext cx="84582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75000"/>
              <a:buFont typeface="Wingdings" pitchFamily="2" charset="2"/>
              <a:buChar char="q"/>
            </a:pPr>
            <a:r>
              <a:rPr lang="en-US" sz="2400" dirty="0" smtClean="0">
                <a:latin typeface="Arial Rounded MT Bold" pitchFamily="34" charset="0"/>
              </a:rPr>
              <a:t>The electrical response is followed by the mechanical response (muscle contraction). </a:t>
            </a:r>
          </a:p>
          <a:p>
            <a:pPr algn="just">
              <a:buSzPct val="75000"/>
            </a:pPr>
            <a:endParaRPr lang="en-US" sz="2400" dirty="0" smtClean="0">
              <a:latin typeface="Arial Rounded MT Bold" pitchFamily="34" charset="0"/>
            </a:endParaRPr>
          </a:p>
          <a:p>
            <a:pPr algn="just">
              <a:buSzPct val="75000"/>
              <a:buFont typeface="Wingdings" pitchFamily="2" charset="2"/>
              <a:buChar char="q"/>
            </a:pPr>
            <a:r>
              <a:rPr lang="en-US" sz="2400" dirty="0" smtClean="0">
                <a:latin typeface="Arial Rounded MT Bold" pitchFamily="34" charset="0"/>
              </a:rPr>
              <a:t> The mechanical response spreads along the fiber at the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same velocity as the spike. </a:t>
            </a:r>
          </a:p>
          <a:p>
            <a:pPr algn="just">
              <a:buSzPct val="75000"/>
            </a:pPr>
            <a:endParaRPr lang="en-US" sz="2400" dirty="0" smtClean="0">
              <a:latin typeface="Arial Rounded MT Bold" pitchFamily="34" charset="0"/>
            </a:endParaRPr>
          </a:p>
          <a:p>
            <a:pPr algn="just">
              <a:buSzPct val="75000"/>
              <a:buFont typeface="Wingdings" pitchFamily="2" charset="2"/>
              <a:buChar char="q"/>
            </a:pPr>
            <a:r>
              <a:rPr lang="en-US" sz="2400" dirty="0" smtClean="0">
                <a:latin typeface="Arial Rounded MT Bold" pitchFamily="34" charset="0"/>
              </a:rPr>
              <a:t> The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duration</a:t>
            </a:r>
            <a:r>
              <a:rPr lang="en-US" sz="2400" dirty="0" smtClean="0">
                <a:latin typeface="Arial Rounded MT Bold" pitchFamily="34" charset="0"/>
              </a:rPr>
              <a:t> of the mechanical response is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much longer</a:t>
            </a:r>
            <a:r>
              <a:rPr lang="en-US" sz="2400" dirty="0" smtClean="0">
                <a:latin typeface="Arial Rounded MT Bold" pitchFamily="34" charset="0"/>
              </a:rPr>
              <a:t> than that of the spike. </a:t>
            </a:r>
          </a:p>
          <a:p>
            <a:pPr algn="just">
              <a:buSzPct val="75000"/>
              <a:buFont typeface="Wingdings" pitchFamily="2" charset="2"/>
              <a:buChar char="q"/>
            </a:pPr>
            <a:endParaRPr lang="en-US" sz="2400" dirty="0" smtClean="0">
              <a:latin typeface="Arial Rounded MT Bold" pitchFamily="34" charset="0"/>
            </a:endParaRPr>
          </a:p>
          <a:p>
            <a:pPr algn="just">
              <a:buSzPct val="75000"/>
              <a:buFont typeface="Wingdings" pitchFamily="2" charset="2"/>
              <a:buChar char="q"/>
            </a:pPr>
            <a:endParaRPr lang="en-US" sz="2400" dirty="0" smtClean="0">
              <a:latin typeface="Arial Rounded MT Bold" pitchFamily="34" charset="0"/>
            </a:endParaRPr>
          </a:p>
          <a:p>
            <a:pPr algn="just"/>
            <a:endParaRPr lang="en-US" sz="2400" dirty="0" smtClean="0">
              <a:latin typeface="Arial Rounded MT Bold" pitchFamily="34" charset="0"/>
            </a:endParaRPr>
          </a:p>
          <a:p>
            <a:pPr algn="just"/>
            <a:endParaRPr lang="en-US" sz="2400" dirty="0" smtClean="0">
              <a:latin typeface="Arial Rounded MT Bold" pitchFamily="34" charset="0"/>
            </a:endParaRPr>
          </a:p>
          <a:p>
            <a:endParaRPr lang="en-US" sz="2400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igure_12_16_l"/>
          <p:cNvPicPr>
            <a:picLocks noChangeAspect="1" noChangeArrowheads="1"/>
          </p:cNvPicPr>
          <p:nvPr/>
        </p:nvPicPr>
        <p:blipFill>
          <a:blip r:embed="rId2"/>
          <a:srcRect b="7143"/>
          <a:stretch>
            <a:fillRect/>
          </a:stretch>
        </p:blipFill>
        <p:spPr>
          <a:xfrm>
            <a:off x="533400" y="1524000"/>
            <a:ext cx="8201025" cy="4038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76400" y="304800"/>
            <a:ext cx="60198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III- Mechanical changes in skeletal muscle during activity</a:t>
            </a:r>
            <a:endParaRPr lang="en-US" sz="28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133600" y="5791200"/>
            <a:ext cx="4191000" cy="1588"/>
          </a:xfrm>
          <a:prstGeom prst="straightConnector1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400800" y="5562600"/>
            <a:ext cx="1544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Arial Rounded MT Bold" pitchFamily="34" charset="0"/>
              </a:rPr>
              <a:t>3-5m/sec</a:t>
            </a:r>
            <a:endParaRPr lang="en-US" sz="2400" dirty="0">
              <a:latin typeface="Arial Rounded MT Bol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62600" y="5181600"/>
            <a:ext cx="980397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 Rounded MT Bold" pitchFamily="34" charset="0"/>
              </a:rPr>
              <a:t>Longer</a:t>
            </a:r>
            <a:endParaRPr lang="en-US" b="1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8888"/>
          <a:stretch>
            <a:fillRect/>
          </a:stretch>
        </p:blipFill>
        <p:spPr>
          <a:xfrm>
            <a:off x="0" y="609600"/>
            <a:ext cx="8839200" cy="62484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304800"/>
            <a:ext cx="60198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III- Molecular basis of muscle contraction</a:t>
            </a:r>
            <a:endParaRPr lang="en-US" sz="28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1905000"/>
            <a:ext cx="8382001" cy="193899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 Rounded MT Bold" pitchFamily="34" charset="0"/>
              </a:rPr>
              <a:t>Shortening or contraction of muscle occurs by </a:t>
            </a:r>
            <a:r>
              <a:rPr lang="en-US" sz="3200" b="1" u="sng" dirty="0" smtClean="0">
                <a:solidFill>
                  <a:srgbClr val="C00000"/>
                </a:solidFill>
                <a:latin typeface="Arial Rounded MT Bold" pitchFamily="34" charset="0"/>
              </a:rPr>
              <a:t>sliding of the thin filament of the myofibrils over the thick filament.            </a:t>
            </a:r>
          </a:p>
          <a:p>
            <a:pPr algn="just"/>
            <a:endParaRPr lang="en-US" sz="2800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Image:SlidingMyofibril.sv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685799"/>
            <a:ext cx="8858250" cy="60563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90600" y="152400"/>
            <a:ext cx="6858000" cy="461665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  <a:latin typeface="Arial Rounded MT Bold" pitchFamily="34" charset="0"/>
              </a:rPr>
              <a:t>III- Molecular basis of muscle contraction</a:t>
            </a:r>
            <a:endParaRPr lang="en-US" sz="24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62800" y="1524000"/>
            <a:ext cx="1500846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CA830-ED3C-4FB9-9AD2-0301864B557E}" type="slidenum">
              <a:rPr lang="en-US"/>
              <a:pPr/>
              <a:t>52</a:t>
            </a:fld>
            <a:endParaRPr lang="en-US" dirty="0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09600" y="2286000"/>
            <a:ext cx="647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Helvetica" charset="0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57200" y="14478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400"/>
          </a:p>
        </p:txBody>
      </p:sp>
      <p:pic>
        <p:nvPicPr>
          <p:cNvPr id="12301" name="Picture 13" descr="09_07a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6165" r="18750"/>
          <a:stretch>
            <a:fillRect/>
          </a:stretch>
        </p:blipFill>
        <p:spPr>
          <a:xfrm>
            <a:off x="1295400" y="2895600"/>
            <a:ext cx="6781800" cy="3733800"/>
          </a:xfrm>
          <a:noFill/>
          <a:ln/>
        </p:spPr>
      </p:pic>
      <p:sp>
        <p:nvSpPr>
          <p:cNvPr id="10" name="TextBox 9"/>
          <p:cNvSpPr txBox="1"/>
          <p:nvPr/>
        </p:nvSpPr>
        <p:spPr>
          <a:xfrm>
            <a:off x="1066800" y="228600"/>
            <a:ext cx="68580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III- Molecular basis of muscle contraction</a:t>
            </a:r>
            <a:endParaRPr lang="en-US" sz="28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1447800"/>
            <a:ext cx="579998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The skeletal muscles consist of:-</a:t>
            </a:r>
          </a:p>
          <a:p>
            <a:r>
              <a:rPr lang="en-US" sz="2800" dirty="0" smtClean="0">
                <a:latin typeface="Arial Rounded MT Bold" pitchFamily="34" charset="0"/>
              </a:rPr>
              <a:t>  Thick filaments</a:t>
            </a:r>
          </a:p>
          <a:p>
            <a:r>
              <a:rPr lang="en-US" sz="2800" dirty="0" smtClean="0">
                <a:latin typeface="Arial Rounded MT Bold" pitchFamily="34" charset="0"/>
              </a:rPr>
              <a:t>  Thin filaments</a:t>
            </a:r>
            <a:endParaRPr lang="en-US" sz="2800" dirty="0">
              <a:latin typeface="Arial Rounded MT Bold" pitchFamily="34" charset="0"/>
            </a:endParaRPr>
          </a:p>
        </p:txBody>
      </p:sp>
      <p:pic>
        <p:nvPicPr>
          <p:cNvPr id="9" name="Picture 3" descr="09_04"/>
          <p:cNvPicPr>
            <a:picLocks noChangeAspect="1" noChangeArrowheads="1"/>
          </p:cNvPicPr>
          <p:nvPr/>
        </p:nvPicPr>
        <p:blipFill>
          <a:blip r:embed="rId3"/>
          <a:srcRect l="10247" t="3161" r="15557" b="66278"/>
          <a:stretch>
            <a:fillRect/>
          </a:stretch>
        </p:blipFill>
        <p:spPr bwMode="auto">
          <a:xfrm>
            <a:off x="1143000" y="2895600"/>
            <a:ext cx="6934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609600" y="2286000"/>
            <a:ext cx="647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400">
              <a:latin typeface="Helvetica" charset="0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57200" y="1447800"/>
            <a:ext cx="822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2400"/>
          </a:p>
        </p:txBody>
      </p:sp>
      <p:sp>
        <p:nvSpPr>
          <p:cNvPr id="13" name="Rectangle 12"/>
          <p:cNvSpPr/>
          <p:nvPr/>
        </p:nvSpPr>
        <p:spPr>
          <a:xfrm>
            <a:off x="304800" y="1143000"/>
            <a:ext cx="88392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rial Rounded MT Bold" pitchFamily="34" charset="0"/>
              </a:rPr>
              <a:t>They</a:t>
            </a:r>
            <a:r>
              <a:rPr lang="en-US" sz="2800" b="1" dirty="0" smtClean="0">
                <a:latin typeface="Arial Rounded MT Bold" pitchFamily="34" charset="0"/>
              </a:rPr>
              <a:t> </a:t>
            </a:r>
            <a:r>
              <a:rPr lang="en-US" sz="2400" dirty="0" smtClean="0">
                <a:latin typeface="Arial Rounded MT Bold" pitchFamily="34" charset="0"/>
              </a:rPr>
              <a:t>consist of a complex  protein called </a:t>
            </a:r>
            <a:r>
              <a:rPr lang="en-US" sz="3600" b="1" u="sng" dirty="0" smtClean="0">
                <a:solidFill>
                  <a:srgbClr val="C00000"/>
                </a:solidFill>
                <a:latin typeface="Arial Rounded MT Bold" pitchFamily="34" charset="0"/>
              </a:rPr>
              <a:t>myosin</a:t>
            </a:r>
            <a:r>
              <a:rPr lang="en-US" sz="3200" b="1" u="sng" dirty="0" smtClean="0">
                <a:solidFill>
                  <a:srgbClr val="C00000"/>
                </a:solidFill>
                <a:latin typeface="Arial Rounded MT Bold" pitchFamily="34" charset="0"/>
              </a:rPr>
              <a:t> </a:t>
            </a:r>
            <a:endParaRPr lang="en-US" sz="2800" dirty="0" smtClean="0">
              <a:latin typeface="Arial Rounded MT Bold" pitchFamily="34" charset="0"/>
            </a:endParaRPr>
          </a:p>
          <a:p>
            <a:r>
              <a:rPr lang="en-US" sz="2400" dirty="0" smtClean="0">
                <a:latin typeface="Arial Rounded MT Bold" pitchFamily="34" charset="0"/>
              </a:rPr>
              <a:t>             </a:t>
            </a: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latin typeface="Arial Rounded MT Bold" pitchFamily="34" charset="0"/>
              </a:rPr>
              <a:t> </a:t>
            </a:r>
            <a:r>
              <a:rPr lang="en-US" sz="2400" b="1" u="sng" dirty="0" smtClean="0">
                <a:latin typeface="Arial Rounded MT Bold" pitchFamily="34" charset="0"/>
              </a:rPr>
              <a:t>Shape:</a:t>
            </a:r>
            <a:r>
              <a:rPr lang="en-US" sz="2400" dirty="0" smtClean="0">
                <a:latin typeface="Arial Rounded MT Bold" pitchFamily="34" charset="0"/>
              </a:rPr>
              <a:t>  </a:t>
            </a:r>
            <a:r>
              <a:rPr lang="en-US" sz="2200" b="1" u="sng" dirty="0" smtClean="0">
                <a:solidFill>
                  <a:srgbClr val="0000CC"/>
                </a:solidFill>
                <a:latin typeface="Arial Rounded MT Bold" pitchFamily="34" charset="0"/>
              </a:rPr>
              <a:t>Rod shaped</a:t>
            </a:r>
          </a:p>
          <a:p>
            <a:endParaRPr lang="en-US" sz="2400" dirty="0" smtClean="0">
              <a:latin typeface="Arial Rounded MT Bold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latin typeface="Arial Rounded MT Bold" pitchFamily="34" charset="0"/>
              </a:rPr>
              <a:t> </a:t>
            </a:r>
            <a:r>
              <a:rPr lang="en-US" sz="2400" b="1" u="sng" dirty="0" smtClean="0">
                <a:latin typeface="Arial Rounded MT Bold" pitchFamily="34" charset="0"/>
              </a:rPr>
              <a:t>Structure:</a:t>
            </a:r>
            <a:r>
              <a:rPr lang="en-US" sz="2400" dirty="0" smtClean="0">
                <a:latin typeface="Arial Rounded MT Bold" pitchFamily="34" charset="0"/>
              </a:rPr>
              <a:t> </a:t>
            </a:r>
            <a:r>
              <a:rPr lang="en-US" sz="2200" dirty="0" smtClean="0">
                <a:latin typeface="Arial Rounded MT Bold" pitchFamily="34" charset="0"/>
              </a:rPr>
              <a:t>Cross bridges or </a:t>
            </a:r>
            <a:r>
              <a:rPr lang="en-US" sz="2200" b="1" u="sng" dirty="0" smtClean="0">
                <a:solidFill>
                  <a:srgbClr val="0000CC"/>
                </a:solidFill>
                <a:latin typeface="Arial Rounded MT Bold" pitchFamily="34" charset="0"/>
              </a:rPr>
              <a:t>heads</a:t>
            </a:r>
            <a:r>
              <a:rPr lang="en-US" sz="2200" dirty="0" smtClean="0">
                <a:latin typeface="Arial Rounded MT Bold" pitchFamily="34" charset="0"/>
              </a:rPr>
              <a:t> protruded from surface</a:t>
            </a:r>
          </a:p>
          <a:p>
            <a:r>
              <a:rPr lang="en-US" sz="2400" dirty="0" smtClean="0">
                <a:latin typeface="Arial Rounded MT Bold" pitchFamily="34" charset="0"/>
              </a:rPr>
              <a:t>                        </a:t>
            </a:r>
            <a:r>
              <a:rPr lang="en-US" sz="2200" dirty="0" smtClean="0">
                <a:latin typeface="Arial Rounded MT Bold" pitchFamily="34" charset="0"/>
              </a:rPr>
              <a:t>Long </a:t>
            </a:r>
            <a:r>
              <a:rPr lang="en-US" sz="2200" b="1" u="sng" dirty="0" smtClean="0">
                <a:solidFill>
                  <a:srgbClr val="0000CC"/>
                </a:solidFill>
                <a:latin typeface="Arial Rounded MT Bold" pitchFamily="34" charset="0"/>
              </a:rPr>
              <a:t>tail</a:t>
            </a:r>
            <a:r>
              <a:rPr lang="en-US" sz="2200" dirty="0" smtClean="0">
                <a:latin typeface="Arial Rounded MT Bold" pitchFamily="34" charset="0"/>
              </a:rPr>
              <a:t>. </a:t>
            </a:r>
            <a:endParaRPr lang="en-US" sz="2200" dirty="0">
              <a:latin typeface="Arial Rounded MT Bold" pitchFamily="34" charset="0"/>
            </a:endParaRPr>
          </a:p>
        </p:txBody>
      </p:sp>
      <p:pic>
        <p:nvPicPr>
          <p:cNvPr id="14" name="Picture 4" descr="09-04Filaments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886200"/>
            <a:ext cx="8534400" cy="228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457200" y="381000"/>
            <a:ext cx="3937296" cy="584775"/>
          </a:xfrm>
          <a:prstGeom prst="rect">
            <a:avLst/>
          </a:prstGeom>
          <a:solidFill>
            <a:srgbClr val="00FF00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 Rounded MT Bold" pitchFamily="34" charset="0"/>
              </a:rPr>
              <a:t>The thick filaments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4600" y="4114800"/>
            <a:ext cx="2365006" cy="461665"/>
          </a:xfrm>
          <a:prstGeom prst="rect">
            <a:avLst/>
          </a:prstGeom>
          <a:solidFill>
            <a:srgbClr val="99FF33"/>
          </a:solidFill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 Rounded MT Bold" pitchFamily="34" charset="0"/>
              </a:rPr>
              <a:t>Myosin protein</a:t>
            </a:r>
            <a:endParaRPr lang="en-US" sz="2400" b="1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28600"/>
            <a:ext cx="68580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III- Molecular basis of muscle contraction</a:t>
            </a:r>
            <a:endParaRPr lang="en-US" sz="2800" dirty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1371600"/>
            <a:ext cx="3937296" cy="584775"/>
          </a:xfrm>
          <a:prstGeom prst="rect">
            <a:avLst/>
          </a:prstGeom>
          <a:solidFill>
            <a:srgbClr val="00FF00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 Rounded MT Bold" pitchFamily="34" charset="0"/>
              </a:rPr>
              <a:t>The thick filaments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1381" y="2209800"/>
            <a:ext cx="88626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SzPct val="75000"/>
              <a:buFont typeface="Wingdings" pitchFamily="2" charset="2"/>
              <a:buChar char="q"/>
            </a:pPr>
            <a:r>
              <a:rPr lang="en-US" sz="2400" dirty="0" smtClean="0">
                <a:latin typeface="Arial Rounded MT Bold" pitchFamily="34" charset="0"/>
              </a:rPr>
              <a:t> </a:t>
            </a:r>
            <a:r>
              <a:rPr lang="en-US" sz="2800" dirty="0" smtClean="0">
                <a:latin typeface="Arial Rounded MT Bold" pitchFamily="34" charset="0"/>
              </a:rPr>
              <a:t>Each thick filament has about </a:t>
            </a:r>
            <a:r>
              <a:rPr lang="en-US" sz="2800" b="1" u="sng" dirty="0" smtClean="0">
                <a:solidFill>
                  <a:srgbClr val="C00000"/>
                </a:solidFill>
                <a:latin typeface="Arial Rounded MT Bold" pitchFamily="34" charset="0"/>
              </a:rPr>
              <a:t>500 myosin heads</a:t>
            </a:r>
            <a:r>
              <a:rPr lang="en-US" sz="2800" dirty="0" smtClean="0">
                <a:latin typeface="Arial Rounded MT Bold" pitchFamily="34" charset="0"/>
              </a:rPr>
              <a:t>.</a:t>
            </a:r>
            <a:endParaRPr lang="en-US" sz="2800" dirty="0">
              <a:latin typeface="Arial Rounded MT Bold" pitchFamily="34" charset="0"/>
            </a:endParaRPr>
          </a:p>
        </p:txBody>
      </p:sp>
      <p:pic>
        <p:nvPicPr>
          <p:cNvPr id="7" name="Picture 6" descr="ha5lf0903b_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4800" y="2819400"/>
            <a:ext cx="8534400" cy="213360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28601" y="541020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75000"/>
              <a:buFont typeface="Wingdings" pitchFamily="2" charset="2"/>
              <a:buChar char="q"/>
            </a:pPr>
            <a:r>
              <a:rPr lang="en-US" sz="2400" dirty="0" smtClean="0">
                <a:latin typeface="Arial Rounded MT Bold" pitchFamily="34" charset="0"/>
              </a:rPr>
              <a:t> During muscular contraction, the cross bridges bind with certain binding sites on the surface of the thin filament.</a:t>
            </a:r>
            <a:endParaRPr lang="en-US" sz="2400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09_04b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124200"/>
            <a:ext cx="8610600" cy="32004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609600" y="1219200"/>
            <a:ext cx="7543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latin typeface="Arial Rounded MT Bold" pitchFamily="34" charset="0"/>
              </a:rPr>
              <a:t>The thin filament is formed of </a:t>
            </a:r>
            <a:r>
              <a:rPr lang="en-US" sz="2800" b="1" u="sng" dirty="0" smtClean="0">
                <a:solidFill>
                  <a:srgbClr val="C00000"/>
                </a:solidFill>
                <a:latin typeface="Arial Rounded MT Bold" pitchFamily="34" charset="0"/>
              </a:rPr>
              <a:t>3 proteins: </a:t>
            </a:r>
          </a:p>
          <a:p>
            <a:pPr>
              <a:spcBef>
                <a:spcPct val="50000"/>
              </a:spcBef>
            </a:pPr>
            <a:r>
              <a:rPr lang="en-US" sz="2400" b="1" dirty="0" smtClean="0">
                <a:latin typeface="Arial Rounded MT Bold" pitchFamily="34" charset="0"/>
              </a:rPr>
              <a:t>        </a:t>
            </a:r>
            <a:r>
              <a:rPr lang="en-US" sz="2800" b="1" dirty="0" smtClean="0">
                <a:latin typeface="Arial Rounded MT Bold" pitchFamily="34" charset="0"/>
              </a:rPr>
              <a:t>1- </a:t>
            </a:r>
            <a:r>
              <a:rPr lang="en-US" sz="2800" b="1" dirty="0" err="1" smtClean="0">
                <a:latin typeface="Arial Rounded MT Bold" pitchFamily="34" charset="0"/>
              </a:rPr>
              <a:t>Actin</a:t>
            </a:r>
            <a:r>
              <a:rPr lang="en-US" sz="2800" b="1" dirty="0" smtClean="0">
                <a:latin typeface="Arial Rounded MT Bold" pitchFamily="34" charset="0"/>
              </a:rPr>
              <a:t>                                2- </a:t>
            </a:r>
            <a:r>
              <a:rPr lang="en-US" sz="2800" b="1" dirty="0" err="1" smtClean="0">
                <a:latin typeface="Arial Rounded MT Bold" pitchFamily="34" charset="0"/>
              </a:rPr>
              <a:t>Troponin</a:t>
            </a:r>
            <a:endParaRPr lang="en-US" sz="2800" b="1" dirty="0" smtClean="0">
              <a:latin typeface="Arial Rounded MT Bold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2800" b="1" dirty="0" smtClean="0">
                <a:latin typeface="Arial Rounded MT Bold" pitchFamily="34" charset="0"/>
              </a:rPr>
              <a:t>       3- </a:t>
            </a:r>
            <a:r>
              <a:rPr lang="en-US" sz="2800" b="1" dirty="0" err="1" smtClean="0">
                <a:latin typeface="Arial Rounded MT Bold" pitchFamily="34" charset="0"/>
              </a:rPr>
              <a:t>Tropomyosin</a:t>
            </a:r>
            <a:r>
              <a:rPr lang="en-US" sz="2800" dirty="0" smtClean="0">
                <a:latin typeface="Arial Rounded MT Bold" pitchFamily="34" charset="0"/>
              </a:rPr>
              <a:t> </a:t>
            </a:r>
            <a:endParaRPr lang="de-DE" sz="2800" dirty="0"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457200"/>
            <a:ext cx="3722109" cy="584775"/>
          </a:xfrm>
          <a:prstGeom prst="rect">
            <a:avLst/>
          </a:prstGeom>
          <a:solidFill>
            <a:srgbClr val="00FF00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 Rounded MT Bold" pitchFamily="34" charset="0"/>
              </a:rPr>
              <a:t>The thin filaments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228600"/>
            <a:ext cx="3722109" cy="584775"/>
          </a:xfrm>
          <a:prstGeom prst="rect">
            <a:avLst/>
          </a:prstGeom>
          <a:solidFill>
            <a:srgbClr val="00FF00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 Rounded MT Bold" pitchFamily="34" charset="0"/>
              </a:rPr>
              <a:t>The thin filaments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400" y="914401"/>
            <a:ext cx="899160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latin typeface="Arial Rounded MT Bold" pitchFamily="34" charset="0"/>
              </a:rPr>
              <a:t>         </a:t>
            </a:r>
            <a:r>
              <a:rPr 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1-</a:t>
            </a:r>
            <a:r>
              <a:rPr lang="en-US" sz="36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 </a:t>
            </a:r>
            <a:r>
              <a:rPr lang="en-US" sz="3600" b="1" u="sng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Actin</a:t>
            </a:r>
            <a:r>
              <a:rPr lang="en-US" sz="36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: </a:t>
            </a:r>
          </a:p>
          <a:p>
            <a:pPr>
              <a:spcBef>
                <a:spcPct val="50000"/>
              </a:spcBef>
              <a:buSzPct val="75000"/>
              <a:buFont typeface="Wingdings" pitchFamily="2" charset="2"/>
              <a:buChar char="q"/>
            </a:pPr>
            <a:r>
              <a:rPr lang="en-US" sz="2800" dirty="0" smtClean="0">
                <a:latin typeface="Arial Rounded MT Bold" pitchFamily="34" charset="0"/>
              </a:rPr>
              <a:t> The main protein present in the thin filament.</a:t>
            </a:r>
          </a:p>
          <a:p>
            <a:pPr>
              <a:spcBef>
                <a:spcPct val="50000"/>
              </a:spcBef>
              <a:buSzPct val="75000"/>
              <a:buFont typeface="Wingdings" pitchFamily="2" charset="2"/>
              <a:buChar char="q"/>
            </a:pP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2800" b="1" u="sng" dirty="0" smtClean="0">
                <a:latin typeface="Arial Rounded MT Bold" pitchFamily="34" charset="0"/>
              </a:rPr>
              <a:t>Shape:</a:t>
            </a: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2800" b="1" u="sng" dirty="0" smtClean="0">
                <a:solidFill>
                  <a:srgbClr val="0000CC"/>
                </a:solidFill>
                <a:latin typeface="Arial Rounded MT Bold" pitchFamily="34" charset="0"/>
              </a:rPr>
              <a:t>globular</a:t>
            </a:r>
            <a:r>
              <a:rPr lang="en-US" sz="2800" dirty="0" smtClean="0">
                <a:latin typeface="Arial Rounded MT Bold" pitchFamily="34" charset="0"/>
              </a:rPr>
              <a:t> arranged in form of </a:t>
            </a:r>
            <a:r>
              <a:rPr lang="en-US" sz="2800" b="1" u="sng" dirty="0" smtClean="0">
                <a:solidFill>
                  <a:srgbClr val="0000CC"/>
                </a:solidFill>
                <a:latin typeface="Arial Rounded MT Bold" pitchFamily="34" charset="0"/>
              </a:rPr>
              <a:t>double helix</a:t>
            </a:r>
            <a:r>
              <a:rPr lang="en-US" sz="2800" dirty="0" smtClean="0">
                <a:latin typeface="Arial Rounded MT Bold" pitchFamily="34" charset="0"/>
              </a:rPr>
              <a:t>.</a:t>
            </a:r>
          </a:p>
          <a:p>
            <a:pPr algn="just">
              <a:spcBef>
                <a:spcPct val="50000"/>
              </a:spcBef>
              <a:buSzPct val="75000"/>
              <a:buFont typeface="Wingdings" pitchFamily="2" charset="2"/>
              <a:buChar char="q"/>
            </a:pP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2800" b="1" u="sng" dirty="0" smtClean="0">
                <a:latin typeface="Arial Rounded MT Bold" pitchFamily="34" charset="0"/>
              </a:rPr>
              <a:t>Structure:</a:t>
            </a:r>
            <a:r>
              <a:rPr lang="en-US" sz="2800" dirty="0" smtClean="0">
                <a:latin typeface="Arial Rounded MT Bold" pitchFamily="34" charset="0"/>
              </a:rPr>
              <a:t> along the </a:t>
            </a:r>
            <a:r>
              <a:rPr lang="en-US" sz="2800" dirty="0" err="1" smtClean="0">
                <a:latin typeface="Arial Rounded MT Bold" pitchFamily="34" charset="0"/>
              </a:rPr>
              <a:t>actin</a:t>
            </a:r>
            <a:r>
              <a:rPr lang="en-US" sz="2800" dirty="0" smtClean="0">
                <a:latin typeface="Arial Rounded MT Bold" pitchFamily="34" charset="0"/>
              </a:rPr>
              <a:t> filaments, many    </a:t>
            </a:r>
            <a:r>
              <a:rPr lang="en-US" sz="2800" b="1" u="sng" dirty="0" smtClean="0">
                <a:solidFill>
                  <a:srgbClr val="0000CC"/>
                </a:solidFill>
                <a:latin typeface="Arial Rounded MT Bold" pitchFamily="34" charset="0"/>
              </a:rPr>
              <a:t>binding sites for the myosin heads. </a:t>
            </a:r>
          </a:p>
        </p:txBody>
      </p:sp>
      <p:pic>
        <p:nvPicPr>
          <p:cNvPr id="6" name="Picture 4" descr="ShHP40806"/>
          <p:cNvPicPr>
            <a:picLocks noChangeAspect="1" noChangeArrowheads="1"/>
          </p:cNvPicPr>
          <p:nvPr/>
        </p:nvPicPr>
        <p:blipFill>
          <a:blip r:embed="rId2"/>
          <a:srcRect b="52222"/>
          <a:stretch>
            <a:fillRect/>
          </a:stretch>
        </p:blipFill>
        <p:spPr bwMode="auto">
          <a:xfrm>
            <a:off x="304800" y="4038600"/>
            <a:ext cx="8534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228600"/>
            <a:ext cx="3722109" cy="584775"/>
          </a:xfrm>
          <a:prstGeom prst="rect">
            <a:avLst/>
          </a:prstGeom>
          <a:solidFill>
            <a:srgbClr val="00FF00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 Rounded MT Bold" pitchFamily="34" charset="0"/>
              </a:rPr>
              <a:t>The thin filaments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400" y="1143000"/>
            <a:ext cx="8991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latin typeface="Arial Rounded MT Bold" pitchFamily="34" charset="0"/>
              </a:rPr>
              <a:t>         </a:t>
            </a:r>
            <a:r>
              <a:rPr 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2- </a:t>
            </a:r>
            <a:r>
              <a:rPr lang="en-US" sz="3600" b="1" u="sng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Tropomyosin</a:t>
            </a:r>
            <a:r>
              <a:rPr lang="en-US" sz="36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: </a:t>
            </a:r>
          </a:p>
          <a:p>
            <a:pPr>
              <a:spcBef>
                <a:spcPct val="50000"/>
              </a:spcBef>
              <a:buSzPct val="75000"/>
              <a:buFont typeface="Wingdings" pitchFamily="2" charset="2"/>
              <a:buChar char="q"/>
            </a:pPr>
            <a:r>
              <a:rPr lang="en-US" sz="2800" dirty="0" smtClean="0">
                <a:latin typeface="Arial Rounded MT Bold" pitchFamily="34" charset="0"/>
              </a:rPr>
              <a:t> It is a protein for </a:t>
            </a:r>
            <a:r>
              <a:rPr lang="en-US" sz="2800" b="1" u="sng" dirty="0" smtClean="0">
                <a:solidFill>
                  <a:srgbClr val="0000CC"/>
                </a:solidFill>
                <a:latin typeface="Arial Rounded MT Bold" pitchFamily="34" charset="0"/>
              </a:rPr>
              <a:t>muscle relaxation</a:t>
            </a:r>
            <a:r>
              <a:rPr lang="en-US" sz="2800" dirty="0" smtClean="0">
                <a:latin typeface="Arial Rounded MT Bold" pitchFamily="34" charset="0"/>
              </a:rPr>
              <a:t>. </a:t>
            </a:r>
          </a:p>
          <a:p>
            <a:pPr>
              <a:spcBef>
                <a:spcPct val="50000"/>
              </a:spcBef>
              <a:buSzPct val="75000"/>
              <a:buFont typeface="Wingdings" pitchFamily="2" charset="2"/>
              <a:buChar char="q"/>
            </a:pPr>
            <a:r>
              <a:rPr lang="en-US" sz="2800" b="1" u="sng" dirty="0" smtClean="0">
                <a:latin typeface="Arial Rounded MT Bold" pitchFamily="34" charset="0"/>
              </a:rPr>
              <a:t> Shape:</a:t>
            </a: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2800" b="1" u="sng" dirty="0" smtClean="0">
                <a:solidFill>
                  <a:srgbClr val="0000CC"/>
                </a:solidFill>
                <a:latin typeface="Arial Rounded MT Bold" pitchFamily="34" charset="0"/>
              </a:rPr>
              <a:t>Twisted filaments </a:t>
            </a:r>
            <a:r>
              <a:rPr lang="en-US" sz="2800" dirty="0" smtClean="0">
                <a:latin typeface="Arial Rounded MT Bold" pitchFamily="34" charset="0"/>
              </a:rPr>
              <a:t>around the </a:t>
            </a:r>
            <a:r>
              <a:rPr lang="en-US" sz="2800" dirty="0" err="1" smtClean="0">
                <a:latin typeface="Arial Rounded MT Bold" pitchFamily="34" charset="0"/>
              </a:rPr>
              <a:t>actin</a:t>
            </a:r>
            <a:r>
              <a:rPr lang="en-US" sz="2800" dirty="0" smtClean="0">
                <a:latin typeface="Arial Rounded MT Bold" pitchFamily="34" charset="0"/>
              </a:rPr>
              <a:t>. </a:t>
            </a:r>
          </a:p>
        </p:txBody>
      </p:sp>
      <p:pic>
        <p:nvPicPr>
          <p:cNvPr id="7" name="Picture 4" descr="ShHP40806"/>
          <p:cNvPicPr>
            <a:picLocks noChangeAspect="1" noChangeArrowheads="1"/>
          </p:cNvPicPr>
          <p:nvPr/>
        </p:nvPicPr>
        <p:blipFill>
          <a:blip r:embed="rId2"/>
          <a:srcRect t="52222" b="27778"/>
          <a:stretch>
            <a:fillRect/>
          </a:stretch>
        </p:blipFill>
        <p:spPr bwMode="auto">
          <a:xfrm>
            <a:off x="304800" y="3581400"/>
            <a:ext cx="8382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228600"/>
            <a:ext cx="3722109" cy="584775"/>
          </a:xfrm>
          <a:prstGeom prst="rect">
            <a:avLst/>
          </a:prstGeom>
          <a:solidFill>
            <a:srgbClr val="00FF00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 Rounded MT Bold" pitchFamily="34" charset="0"/>
              </a:rPr>
              <a:t>The thin filaments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400" y="914400"/>
            <a:ext cx="8991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latin typeface="Arial Rounded MT Bold" pitchFamily="34" charset="0"/>
              </a:rPr>
              <a:t>         </a:t>
            </a:r>
            <a:r>
              <a:rPr 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3- </a:t>
            </a:r>
            <a:r>
              <a:rPr lang="en-US" sz="3600" b="1" u="sng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Troponin</a:t>
            </a:r>
            <a:r>
              <a:rPr lang="en-US" sz="36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: </a:t>
            </a:r>
          </a:p>
          <a:p>
            <a:pPr>
              <a:spcBef>
                <a:spcPct val="50000"/>
              </a:spcBef>
              <a:buSzPct val="75000"/>
              <a:buFont typeface="Wingdings" pitchFamily="2" charset="2"/>
              <a:buChar char="q"/>
            </a:pPr>
            <a:r>
              <a:rPr lang="en-US" sz="2800" dirty="0" smtClean="0">
                <a:latin typeface="Arial Rounded MT Bold" pitchFamily="34" charset="0"/>
              </a:rPr>
              <a:t> It is a protein for </a:t>
            </a:r>
            <a:r>
              <a:rPr lang="en-US" sz="2800" b="1" u="sng" dirty="0" smtClean="0">
                <a:solidFill>
                  <a:srgbClr val="0000CC"/>
                </a:solidFill>
                <a:latin typeface="Arial Rounded MT Bold" pitchFamily="34" charset="0"/>
              </a:rPr>
              <a:t>muscle relaxation</a:t>
            </a:r>
            <a:r>
              <a:rPr lang="en-US" sz="2800" dirty="0" smtClean="0">
                <a:latin typeface="Arial Rounded MT Bold" pitchFamily="34" charset="0"/>
              </a:rPr>
              <a:t>. </a:t>
            </a:r>
          </a:p>
          <a:p>
            <a:pPr>
              <a:spcBef>
                <a:spcPct val="50000"/>
              </a:spcBef>
              <a:buSzPct val="75000"/>
              <a:buFont typeface="Wingdings" pitchFamily="2" charset="2"/>
              <a:buChar char="q"/>
            </a:pPr>
            <a:r>
              <a:rPr lang="en-US" sz="2800" b="1" u="sng" dirty="0" smtClean="0">
                <a:latin typeface="Arial Rounded MT Bold" pitchFamily="34" charset="0"/>
              </a:rPr>
              <a:t> Shape:</a:t>
            </a: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2800" b="1" u="sng" dirty="0" smtClean="0">
                <a:solidFill>
                  <a:srgbClr val="0000CC"/>
                </a:solidFill>
                <a:latin typeface="Arial Rounded MT Bold" pitchFamily="34" charset="0"/>
              </a:rPr>
              <a:t>globular</a:t>
            </a:r>
            <a:r>
              <a:rPr lang="en-US" sz="2800" dirty="0" smtClean="0">
                <a:latin typeface="Arial Rounded MT Bold" pitchFamily="34" charset="0"/>
              </a:rPr>
              <a:t> in shape, occupy certain sites on the </a:t>
            </a:r>
            <a:r>
              <a:rPr lang="en-US" sz="2800" dirty="0" err="1" smtClean="0">
                <a:latin typeface="Arial Rounded MT Bold" pitchFamily="34" charset="0"/>
              </a:rPr>
              <a:t>actin</a:t>
            </a:r>
            <a:r>
              <a:rPr lang="en-US" sz="2800" dirty="0" smtClean="0">
                <a:latin typeface="Arial Rounded MT Bold" pitchFamily="34" charset="0"/>
              </a:rPr>
              <a:t> filament. </a:t>
            </a:r>
          </a:p>
          <a:p>
            <a:pPr>
              <a:spcBef>
                <a:spcPct val="50000"/>
              </a:spcBef>
              <a:buSzPct val="75000"/>
              <a:buFont typeface="Wingdings" pitchFamily="2" charset="2"/>
              <a:buChar char="q"/>
            </a:pPr>
            <a:r>
              <a:rPr lang="en-US" sz="2800" dirty="0" smtClean="0">
                <a:latin typeface="Arial Rounded MT Bold" pitchFamily="34" charset="0"/>
              </a:rPr>
              <a:t> </a:t>
            </a:r>
            <a:r>
              <a:rPr lang="en-US" sz="2800" b="1" u="sng" dirty="0" smtClean="0">
                <a:latin typeface="Arial Rounded MT Bold" pitchFamily="34" charset="0"/>
              </a:rPr>
              <a:t>Structure:</a:t>
            </a:r>
            <a:r>
              <a:rPr lang="en-US" sz="2800" dirty="0" smtClean="0">
                <a:latin typeface="Arial Rounded MT Bold" pitchFamily="34" charset="0"/>
              </a:rPr>
              <a:t> 3 types of </a:t>
            </a:r>
            <a:r>
              <a:rPr lang="en-US" sz="2800" dirty="0" err="1" smtClean="0">
                <a:latin typeface="Arial Rounded MT Bold" pitchFamily="34" charset="0"/>
              </a:rPr>
              <a:t>troponins</a:t>
            </a:r>
            <a:endParaRPr lang="en-US" sz="2800" b="1" u="sng" dirty="0" smtClean="0">
              <a:solidFill>
                <a:srgbClr val="0000CC"/>
              </a:solidFill>
              <a:latin typeface="Arial Rounded MT Bold" pitchFamily="34" charset="0"/>
            </a:endParaRPr>
          </a:p>
          <a:p>
            <a:pPr>
              <a:spcBef>
                <a:spcPct val="50000"/>
              </a:spcBef>
              <a:buSzPct val="75000"/>
            </a:pPr>
            <a:r>
              <a:rPr lang="en-US" sz="2800" dirty="0" smtClean="0">
                <a:latin typeface="Arial Rounded MT Bold" pitchFamily="34" charset="0"/>
              </a:rPr>
              <a:t>       </a:t>
            </a:r>
            <a:r>
              <a:rPr lang="en-US" sz="2800" b="1" u="sng" dirty="0" err="1" smtClean="0">
                <a:solidFill>
                  <a:srgbClr val="0000CC"/>
                </a:solidFill>
                <a:latin typeface="Arial Rounded MT Bold" pitchFamily="34" charset="0"/>
              </a:rPr>
              <a:t>Troponin</a:t>
            </a:r>
            <a:r>
              <a:rPr lang="en-US" sz="2800" b="1" u="sng" dirty="0" smtClean="0">
                <a:solidFill>
                  <a:srgbClr val="0000CC"/>
                </a:solidFill>
                <a:latin typeface="Arial Rounded MT Bold" pitchFamily="34" charset="0"/>
              </a:rPr>
              <a:t> I</a:t>
            </a:r>
            <a:endParaRPr lang="en-US" sz="2800" dirty="0" smtClean="0">
              <a:latin typeface="Arial Rounded MT Bold" pitchFamily="34" charset="0"/>
            </a:endParaRPr>
          </a:p>
          <a:p>
            <a:pPr>
              <a:spcBef>
                <a:spcPct val="50000"/>
              </a:spcBef>
              <a:buSzPct val="75000"/>
            </a:pPr>
            <a:r>
              <a:rPr lang="en-US" sz="2800" dirty="0" smtClean="0">
                <a:latin typeface="Arial Rounded MT Bold" pitchFamily="34" charset="0"/>
              </a:rPr>
              <a:t>       </a:t>
            </a:r>
            <a:r>
              <a:rPr lang="en-US" sz="2800" b="1" u="sng" dirty="0" err="1" smtClean="0">
                <a:solidFill>
                  <a:srgbClr val="0000CC"/>
                </a:solidFill>
                <a:latin typeface="Arial Rounded MT Bold" pitchFamily="34" charset="0"/>
              </a:rPr>
              <a:t>Troponin</a:t>
            </a:r>
            <a:r>
              <a:rPr lang="en-US" sz="2800" b="1" u="sng" dirty="0" smtClean="0">
                <a:solidFill>
                  <a:srgbClr val="0000CC"/>
                </a:solidFill>
                <a:latin typeface="Arial Rounded MT Bold" pitchFamily="34" charset="0"/>
              </a:rPr>
              <a:t>-T</a:t>
            </a:r>
          </a:p>
          <a:p>
            <a:pPr>
              <a:spcBef>
                <a:spcPct val="50000"/>
              </a:spcBef>
              <a:buSzPct val="75000"/>
            </a:pPr>
            <a:r>
              <a:rPr lang="en-US" sz="2800" dirty="0" smtClean="0">
                <a:latin typeface="Arial Rounded MT Bold" pitchFamily="34" charset="0"/>
              </a:rPr>
              <a:t>       </a:t>
            </a:r>
            <a:r>
              <a:rPr lang="en-US" sz="2800" b="1" u="sng" dirty="0" err="1" smtClean="0">
                <a:solidFill>
                  <a:srgbClr val="0000CC"/>
                </a:solidFill>
                <a:latin typeface="Arial Rounded MT Bold" pitchFamily="34" charset="0"/>
              </a:rPr>
              <a:t>Troponin</a:t>
            </a:r>
            <a:r>
              <a:rPr lang="en-US" sz="2800" b="1" u="sng" dirty="0" smtClean="0">
                <a:solidFill>
                  <a:srgbClr val="0000CC"/>
                </a:solidFill>
                <a:latin typeface="Arial Rounded MT Bold" pitchFamily="34" charset="0"/>
              </a:rPr>
              <a:t> C</a:t>
            </a:r>
          </a:p>
          <a:p>
            <a:pPr>
              <a:spcBef>
                <a:spcPct val="50000"/>
              </a:spcBef>
              <a:buSzPct val="75000"/>
            </a:pPr>
            <a:r>
              <a:rPr lang="en-US" sz="2400" dirty="0" smtClean="0">
                <a:latin typeface="Arial Rounded MT Bold" pitchFamily="34" charset="0"/>
              </a:rPr>
              <a:t>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2" name="Picture 2" descr="C:\Users\user\Pictures\Abeer\troponin_Par_0001_Image_413.gif"/>
          <p:cNvPicPr>
            <a:picLocks noChangeAspect="1" noChangeArrowheads="1"/>
          </p:cNvPicPr>
          <p:nvPr/>
        </p:nvPicPr>
        <p:blipFill>
          <a:blip r:embed="rId2"/>
          <a:srcRect l="11622" r="10896" b="45136"/>
          <a:stretch>
            <a:fillRect/>
          </a:stretch>
        </p:blipFill>
        <p:spPr bwMode="auto">
          <a:xfrm>
            <a:off x="5257800" y="685800"/>
            <a:ext cx="3429000" cy="3581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57200" y="228600"/>
            <a:ext cx="3722109" cy="584775"/>
          </a:xfrm>
          <a:prstGeom prst="rect">
            <a:avLst/>
          </a:prstGeom>
          <a:solidFill>
            <a:srgbClr val="00FF00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 Rounded MT Bold" pitchFamily="34" charset="0"/>
              </a:rPr>
              <a:t>The thin filaments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400" y="914400"/>
            <a:ext cx="69342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latin typeface="Arial Rounded MT Bold" pitchFamily="34" charset="0"/>
              </a:rPr>
              <a:t>         </a:t>
            </a:r>
            <a:r>
              <a:rPr 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3- </a:t>
            </a:r>
            <a:r>
              <a:rPr lang="en-US" sz="3600" b="1" u="sng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Troponin</a:t>
            </a:r>
            <a:r>
              <a:rPr lang="en-US" sz="36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: </a:t>
            </a:r>
          </a:p>
          <a:p>
            <a:pPr>
              <a:spcBef>
                <a:spcPct val="50000"/>
              </a:spcBef>
              <a:buSzPct val="75000"/>
              <a:buFont typeface="Wingdings" pitchFamily="2" charset="2"/>
              <a:buChar char="q"/>
            </a:pPr>
            <a:r>
              <a:rPr lang="en-US" sz="2800" b="1" u="sng" dirty="0" smtClean="0">
                <a:solidFill>
                  <a:srgbClr val="0000CC"/>
                </a:solidFill>
                <a:latin typeface="Arial Rounded MT Bold" pitchFamily="34" charset="0"/>
              </a:rPr>
              <a:t> </a:t>
            </a:r>
            <a:r>
              <a:rPr lang="en-US" sz="2400" dirty="0" err="1" smtClean="0">
                <a:latin typeface="Arial Rounded MT Bold" pitchFamily="34" charset="0"/>
              </a:rPr>
              <a:t>Troponin</a:t>
            </a:r>
            <a:r>
              <a:rPr lang="en-US" sz="2400" dirty="0" smtClean="0">
                <a:latin typeface="Arial Rounded MT Bold" pitchFamily="34" charset="0"/>
              </a:rPr>
              <a:t> I                 </a:t>
            </a:r>
            <a:r>
              <a:rPr lang="en-US" sz="2400" dirty="0" err="1" smtClean="0">
                <a:latin typeface="Arial Rounded MT Bold" pitchFamily="34" charset="0"/>
              </a:rPr>
              <a:t>actin</a:t>
            </a:r>
            <a:r>
              <a:rPr lang="en-US" sz="2400" dirty="0" smtClean="0">
                <a:latin typeface="Arial Rounded MT Bold" pitchFamily="34" charset="0"/>
              </a:rPr>
              <a:t> </a:t>
            </a:r>
          </a:p>
          <a:p>
            <a:pPr>
              <a:spcBef>
                <a:spcPct val="50000"/>
              </a:spcBef>
              <a:buSzPct val="75000"/>
            </a:pPr>
            <a:r>
              <a:rPr lang="en-US" sz="2400" dirty="0" smtClean="0">
                <a:latin typeface="Arial Rounded MT Bold" pitchFamily="34" charset="0"/>
              </a:rPr>
              <a:t>    </a:t>
            </a:r>
            <a:r>
              <a:rPr lang="en-US" sz="2400" dirty="0" err="1" smtClean="0">
                <a:latin typeface="Arial Rounded MT Bold" pitchFamily="34" charset="0"/>
              </a:rPr>
              <a:t>Troponin</a:t>
            </a:r>
            <a:r>
              <a:rPr lang="en-US" sz="2400" dirty="0" smtClean="0">
                <a:latin typeface="Arial Rounded MT Bold" pitchFamily="34" charset="0"/>
              </a:rPr>
              <a:t>-T               </a:t>
            </a:r>
            <a:r>
              <a:rPr lang="en-US" sz="2400" dirty="0" err="1" smtClean="0">
                <a:latin typeface="Arial Rounded MT Bold" pitchFamily="34" charset="0"/>
              </a:rPr>
              <a:t>tropomyosín</a:t>
            </a:r>
            <a:r>
              <a:rPr lang="en-US" sz="2400" dirty="0" smtClean="0">
                <a:latin typeface="Arial Rounded MT Bold" pitchFamily="34" charset="0"/>
              </a:rPr>
              <a:t> </a:t>
            </a:r>
          </a:p>
          <a:p>
            <a:pPr>
              <a:spcBef>
                <a:spcPct val="50000"/>
              </a:spcBef>
              <a:buSzPct val="75000"/>
            </a:pPr>
            <a:r>
              <a:rPr lang="en-US" sz="2400" dirty="0" smtClean="0">
                <a:latin typeface="Arial Rounded MT Bold" pitchFamily="34" charset="0"/>
              </a:rPr>
              <a:t>    </a:t>
            </a:r>
            <a:r>
              <a:rPr lang="en-US" sz="2400" dirty="0" err="1" smtClean="0">
                <a:latin typeface="Arial Rounded MT Bold" pitchFamily="34" charset="0"/>
              </a:rPr>
              <a:t>Troponin</a:t>
            </a:r>
            <a:r>
              <a:rPr lang="en-US" sz="2400" dirty="0" smtClean="0">
                <a:latin typeface="Arial Rounded MT Bold" pitchFamily="34" charset="0"/>
              </a:rPr>
              <a:t> C               calcium ions</a:t>
            </a:r>
          </a:p>
        </p:txBody>
      </p:sp>
      <p:sp>
        <p:nvSpPr>
          <p:cNvPr id="5" name="Right Arrow 4"/>
          <p:cNvSpPr/>
          <p:nvPr/>
        </p:nvSpPr>
        <p:spPr>
          <a:xfrm>
            <a:off x="2209800" y="1905000"/>
            <a:ext cx="978408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2209800" y="2438400"/>
            <a:ext cx="978408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2209800" y="2971800"/>
            <a:ext cx="978408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6244" name="Picture 4" descr="C:\Users\user\Pictures\Abeer\AK45AOICAC5JP0DCA90J1SACAVRS8K5CAL4WQ3ECA4F9W27CAUZ86S1CA8Q11R8CAD9RE2PCALIY47ECAJCN7CQCAH1079TCAYSY2W5CA8P73XACA6EBGQ8CA873JYFCA3UTLFJCAL3GL2TCA57A44PCAHPG2X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4495800"/>
            <a:ext cx="4419600" cy="21336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5334000" y="4953000"/>
            <a:ext cx="3352800" cy="8309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Arial Rounded MT Bold" pitchFamily="34" charset="0"/>
              </a:rPr>
              <a:t>Troponin</a:t>
            </a:r>
            <a:r>
              <a:rPr lang="en-US" sz="2400" dirty="0" smtClean="0">
                <a:latin typeface="Arial Rounded MT Bold" pitchFamily="34" charset="0"/>
              </a:rPr>
              <a:t>-C binds up to </a:t>
            </a:r>
            <a:r>
              <a:rPr lang="en-US" sz="2400" b="1" u="sng" dirty="0" smtClean="0">
                <a:solidFill>
                  <a:srgbClr val="C00000"/>
                </a:solidFill>
                <a:latin typeface="Arial Rounded MT Bold" pitchFamily="34" charset="0"/>
              </a:rPr>
              <a:t>4 calcium ions</a:t>
            </a: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/>
          <a:srcRect t="40855" r="68671" b="3561"/>
          <a:stretch>
            <a:fillRect/>
          </a:stretch>
        </p:blipFill>
        <p:spPr bwMode="auto">
          <a:xfrm>
            <a:off x="5257800" y="609600"/>
            <a:ext cx="3657600" cy="3733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152400"/>
            <a:ext cx="57150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FF00"/>
                </a:solidFill>
                <a:latin typeface="Arial Rounded MT Bold" pitchFamily="34" charset="0"/>
              </a:rPr>
              <a:t>Neuro</a:t>
            </a:r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-muscular junction </a:t>
            </a:r>
          </a:p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(Motor end plate)</a:t>
            </a:r>
            <a:endParaRPr lang="en-US" sz="28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1295400"/>
            <a:ext cx="8458200" cy="9906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1000" y="1371600"/>
            <a:ext cx="8534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The site of junction between nerve and skeletal muscle fibers is     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Arial Rounded MT Bold" pitchFamily="34" charset="0"/>
                <a:ea typeface="Calibri" pitchFamily="34" charset="0"/>
                <a:cs typeface="Times New Roman" pitchFamily="18" charset="0"/>
              </a:rPr>
              <a:t>neuromuscular junction (motor end plate)</a:t>
            </a:r>
            <a:endParaRPr lang="en-US" sz="2800" dirty="0" smtClean="0">
              <a:latin typeface="Arial Rounded MT Bold" pitchFamily="34" charset="0"/>
              <a:cs typeface="Arial" pitchFamily="34" charset="0"/>
            </a:endParaRPr>
          </a:p>
          <a:p>
            <a:endParaRPr lang="en-US" dirty="0"/>
          </a:p>
        </p:txBody>
      </p:sp>
      <p:pic>
        <p:nvPicPr>
          <p:cNvPr id="5" name="Picture 4" descr="C:\My Documents\Saladin\images 11-13\jpeg\CH_12\0429L.JPG"/>
          <p:cNvPicPr>
            <a:picLocks noChangeAspect="1" noChangeArrowheads="1"/>
          </p:cNvPicPr>
          <p:nvPr/>
        </p:nvPicPr>
        <p:blipFill>
          <a:blip r:embed="rId2"/>
          <a:srcRect l="10643" t="8774" r="10623"/>
          <a:stretch>
            <a:fillRect/>
          </a:stretch>
        </p:blipFill>
        <p:spPr bwMode="auto">
          <a:xfrm>
            <a:off x="1371600" y="2590800"/>
            <a:ext cx="6400800" cy="4038600"/>
          </a:xfrm>
          <a:prstGeom prst="rect">
            <a:avLst/>
          </a:prstGeom>
          <a:noFill/>
          <a:effectLst/>
        </p:spPr>
      </p:pic>
      <p:sp>
        <p:nvSpPr>
          <p:cNvPr id="6" name="Oval 5"/>
          <p:cNvSpPr/>
          <p:nvPr/>
        </p:nvSpPr>
        <p:spPr>
          <a:xfrm>
            <a:off x="2286000" y="4267200"/>
            <a:ext cx="4495800" cy="167640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228600"/>
            <a:ext cx="3722109" cy="584775"/>
          </a:xfrm>
          <a:prstGeom prst="rect">
            <a:avLst/>
          </a:prstGeom>
          <a:solidFill>
            <a:srgbClr val="00FF00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 Rounded MT Bold" pitchFamily="34" charset="0"/>
              </a:rPr>
              <a:t>The thin filaments</a:t>
            </a:r>
          </a:p>
        </p:txBody>
      </p:sp>
      <p:sp>
        <p:nvSpPr>
          <p:cNvPr id="4" name="Rectangle 3"/>
          <p:cNvSpPr/>
          <p:nvPr/>
        </p:nvSpPr>
        <p:spPr>
          <a:xfrm>
            <a:off x="152400" y="914400"/>
            <a:ext cx="6934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latin typeface="Arial Rounded MT Bold" pitchFamily="34" charset="0"/>
              </a:rPr>
              <a:t>         </a:t>
            </a:r>
            <a:r>
              <a:rPr 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3- </a:t>
            </a:r>
            <a:r>
              <a:rPr lang="en-US" sz="3600" b="1" u="sng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Troponin</a:t>
            </a:r>
            <a:r>
              <a:rPr lang="en-US" sz="3600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: </a:t>
            </a:r>
          </a:p>
          <a:p>
            <a:pPr>
              <a:spcBef>
                <a:spcPct val="50000"/>
              </a:spcBef>
              <a:buSzPct val="75000"/>
            </a:pPr>
            <a:endParaRPr lang="en-US" sz="2400" dirty="0" smtClean="0">
              <a:latin typeface="Arial Rounded MT Bold" pitchFamily="34" charset="0"/>
            </a:endParaRPr>
          </a:p>
        </p:txBody>
      </p:sp>
      <p:pic>
        <p:nvPicPr>
          <p:cNvPr id="11" name="Picture 9" descr="09_09b"/>
          <p:cNvPicPr>
            <a:picLocks noChangeAspect="1" noChangeArrowheads="1"/>
          </p:cNvPicPr>
          <p:nvPr/>
        </p:nvPicPr>
        <p:blipFill>
          <a:blip r:embed="rId2"/>
          <a:srcRect t="17608"/>
          <a:stretch>
            <a:fillRect/>
          </a:stretch>
        </p:blipFill>
        <p:spPr>
          <a:xfrm>
            <a:off x="685800" y="2819400"/>
            <a:ext cx="7848600" cy="3352800"/>
          </a:xfrm>
          <a:prstGeom prst="rect">
            <a:avLst/>
          </a:prstGeom>
          <a:noFill/>
          <a:ln/>
        </p:spPr>
      </p:pic>
      <p:sp>
        <p:nvSpPr>
          <p:cNvPr id="12" name="Rectangle 11"/>
          <p:cNvSpPr/>
          <p:nvPr/>
        </p:nvSpPr>
        <p:spPr>
          <a:xfrm>
            <a:off x="457200" y="1828800"/>
            <a:ext cx="8153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Arial Rounded MT Bold" pitchFamily="34" charset="0"/>
              </a:rPr>
              <a:t>Then, </a:t>
            </a:r>
            <a:r>
              <a:rPr lang="en-US" sz="2400" dirty="0" err="1" smtClean="0">
                <a:latin typeface="Arial Rounded MT Bold" pitchFamily="34" charset="0"/>
              </a:rPr>
              <a:t>Troponin</a:t>
            </a:r>
            <a:r>
              <a:rPr lang="en-US" sz="2400" dirty="0" smtClean="0">
                <a:latin typeface="Arial Rounded MT Bold" pitchFamily="34" charset="0"/>
              </a:rPr>
              <a:t>-C moves </a:t>
            </a:r>
            <a:r>
              <a:rPr lang="en-US" sz="2400" dirty="0" err="1" smtClean="0">
                <a:latin typeface="Arial Rounded MT Bold" pitchFamily="34" charset="0"/>
              </a:rPr>
              <a:t>Tropomyosin</a:t>
            </a:r>
            <a:r>
              <a:rPr lang="en-US" sz="2400" dirty="0" smtClean="0">
                <a:latin typeface="Arial Rounded MT Bold" pitchFamily="34" charset="0"/>
              </a:rPr>
              <a:t> away from the Myosin-binding sites on </a:t>
            </a:r>
            <a:r>
              <a:rPr lang="en-US" sz="2400" dirty="0" err="1" smtClean="0">
                <a:latin typeface="Arial Rounded MT Bold" pitchFamily="34" charset="0"/>
              </a:rPr>
              <a:t>actin</a:t>
            </a:r>
            <a:r>
              <a:rPr lang="en-US" sz="2400" dirty="0" smtClean="0">
                <a:latin typeface="Arial Rounded MT Bold" pitchFamily="34" charset="0"/>
              </a:rPr>
              <a:t>.</a:t>
            </a:r>
            <a:endParaRPr lang="en-US" sz="2400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152400"/>
            <a:ext cx="57150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FF00"/>
                </a:solidFill>
                <a:latin typeface="Arial Rounded MT Bold" pitchFamily="34" charset="0"/>
              </a:rPr>
              <a:t>Neuro</a:t>
            </a:r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-muscular junction </a:t>
            </a:r>
          </a:p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(Motor end plate)</a:t>
            </a:r>
            <a:endParaRPr lang="en-US" sz="28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1295400"/>
            <a:ext cx="8458200" cy="9906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1371600"/>
            <a:ext cx="8458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atin typeface="Arial Rounded MT Bold" pitchFamily="34" charset="0"/>
              </a:rPr>
              <a:t>The motor end plate is mostly at the fibers mid point, so that the action potential travels in </a:t>
            </a:r>
            <a:r>
              <a:rPr lang="en-US" sz="2800" b="1" u="sng" dirty="0" smtClean="0">
                <a:solidFill>
                  <a:srgbClr val="C00000"/>
                </a:solidFill>
                <a:latin typeface="Arial Rounded MT Bold" pitchFamily="34" charset="0"/>
              </a:rPr>
              <a:t>both directions. </a:t>
            </a:r>
          </a:p>
          <a:p>
            <a:pPr lvl="0" indent="457200" algn="just" fontAlgn="base">
              <a:spcBef>
                <a:spcPct val="0"/>
              </a:spcBef>
              <a:spcAft>
                <a:spcPct val="0"/>
              </a:spcAft>
            </a:pPr>
            <a:endParaRPr lang="en-US" sz="2800" dirty="0" smtClean="0">
              <a:latin typeface="Arial Rounded MT Bold" pitchFamily="34" charset="0"/>
              <a:cs typeface="Arial" pitchFamily="34" charset="0"/>
            </a:endParaRPr>
          </a:p>
          <a:p>
            <a:endParaRPr lang="en-US" dirty="0"/>
          </a:p>
        </p:txBody>
      </p:sp>
      <p:pic>
        <p:nvPicPr>
          <p:cNvPr id="9" name="Picture 8" descr="06_05Figureb-L.jpg                                             004E44B5EHAP_for_kym                   C37AF81A:"/>
          <p:cNvPicPr>
            <a:picLocks noChangeAspect="1" noChangeArrowheads="1"/>
          </p:cNvPicPr>
          <p:nvPr/>
        </p:nvPicPr>
        <p:blipFill>
          <a:blip r:embed="rId2"/>
          <a:srcRect l="23765" t="24822" r="1003" b="13602"/>
          <a:stretch>
            <a:fillRect/>
          </a:stretch>
        </p:blipFill>
        <p:spPr bwMode="auto">
          <a:xfrm>
            <a:off x="1219200" y="2514600"/>
            <a:ext cx="7086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Arrow Connector 10"/>
          <p:cNvCxnSpPr/>
          <p:nvPr/>
        </p:nvCxnSpPr>
        <p:spPr>
          <a:xfrm>
            <a:off x="6400800" y="5562600"/>
            <a:ext cx="4572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1371600" y="5562600"/>
            <a:ext cx="38100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3" y="1252538"/>
            <a:ext cx="9058275" cy="560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914400" y="228600"/>
            <a:ext cx="7086600" cy="1077218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FF00"/>
                </a:solidFill>
                <a:latin typeface="Arial Rounded MT Bold" pitchFamily="34" charset="0"/>
              </a:rPr>
              <a:t>Neuro</a:t>
            </a:r>
            <a:r>
              <a:rPr lang="en-US" sz="3200" b="1" dirty="0" smtClean="0">
                <a:solidFill>
                  <a:srgbClr val="FFFF00"/>
                </a:solidFill>
                <a:latin typeface="Arial Rounded MT Bold" pitchFamily="34" charset="0"/>
              </a:rPr>
              <a:t>-muscular junction </a:t>
            </a:r>
          </a:p>
          <a:p>
            <a:pPr algn="ctr"/>
            <a:r>
              <a:rPr lang="en-US" sz="3200" b="1" dirty="0" smtClean="0">
                <a:solidFill>
                  <a:srgbClr val="FFFF00"/>
                </a:solidFill>
                <a:latin typeface="Arial Rounded MT Bold" pitchFamily="34" charset="0"/>
              </a:rPr>
              <a:t>(Motor end plate)</a:t>
            </a:r>
            <a:endParaRPr lang="en-US" sz="32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152400"/>
            <a:ext cx="5715000" cy="954107"/>
          </a:xfrm>
          <a:prstGeom prst="rect">
            <a:avLst/>
          </a:prstGeom>
          <a:solidFill>
            <a:srgbClr val="C00000"/>
          </a:solidFill>
          <a:ln>
            <a:solidFill>
              <a:schemeClr val="bg1">
                <a:lumMod val="50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relaxedInset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FF00"/>
                </a:solidFill>
                <a:latin typeface="Arial Rounded MT Bold" pitchFamily="34" charset="0"/>
              </a:rPr>
              <a:t>Neuro</a:t>
            </a:r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-muscular junction </a:t>
            </a:r>
          </a:p>
          <a:p>
            <a:pPr algn="ctr"/>
            <a:r>
              <a:rPr lang="en-US" sz="2800" b="1" dirty="0" smtClean="0">
                <a:solidFill>
                  <a:srgbClr val="FFFF00"/>
                </a:solidFill>
                <a:latin typeface="Arial Rounded MT Bold" pitchFamily="34" charset="0"/>
              </a:rPr>
              <a:t>(Motor end plate)</a:t>
            </a:r>
            <a:endParaRPr lang="en-US" sz="2800" dirty="0" smtClean="0">
              <a:solidFill>
                <a:srgbClr val="FFFF00"/>
              </a:solidFill>
              <a:latin typeface="Arial Rounded MT Bold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04800" y="1295400"/>
            <a:ext cx="8610600" cy="34290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1000" y="1371600"/>
            <a:ext cx="83820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75000"/>
              <a:buFont typeface="Wingdings" pitchFamily="2" charset="2"/>
              <a:buChar char="q"/>
            </a:pPr>
            <a:r>
              <a:rPr lang="en-US" sz="2400" dirty="0" smtClean="0">
                <a:latin typeface="Arial Rounded MT Bold" pitchFamily="34" charset="0"/>
              </a:rPr>
              <a:t> The nerve fiber branches at its end to form nerve terminals called the end plate. </a:t>
            </a:r>
          </a:p>
          <a:p>
            <a:endParaRPr lang="en-US" sz="2400" dirty="0" smtClean="0">
              <a:latin typeface="Arial Rounded MT Bold" pitchFamily="34" charset="0"/>
            </a:endParaRPr>
          </a:p>
          <a:p>
            <a:pPr algn="just">
              <a:buSzPct val="75000"/>
              <a:buFont typeface="Wingdings" pitchFamily="2" charset="2"/>
              <a:buChar char="q"/>
            </a:pPr>
            <a:r>
              <a:rPr lang="en-US" sz="2400" dirty="0" smtClean="0">
                <a:latin typeface="Arial Rounded MT Bold" pitchFamily="34" charset="0"/>
              </a:rPr>
              <a:t> The end plate </a:t>
            </a:r>
            <a:r>
              <a:rPr lang="en-US" sz="2400" dirty="0" err="1" smtClean="0">
                <a:latin typeface="Arial Rounded MT Bold" pitchFamily="34" charset="0"/>
              </a:rPr>
              <a:t>invaginates</a:t>
            </a:r>
            <a:r>
              <a:rPr lang="en-US" sz="2400" dirty="0" smtClean="0">
                <a:latin typeface="Arial Rounded MT Bold" pitchFamily="34" charset="0"/>
              </a:rPr>
              <a:t> into the muscle fiber, but it lies outside the cell membrane.</a:t>
            </a:r>
          </a:p>
          <a:p>
            <a:endParaRPr lang="en-US" sz="2400" dirty="0" smtClean="0">
              <a:latin typeface="Arial Rounded MT Bold" pitchFamily="34" charset="0"/>
            </a:endParaRPr>
          </a:p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Arial Rounded MT Bold" pitchFamily="34" charset="0"/>
              </a:rPr>
              <a:t>No </a:t>
            </a:r>
            <a:r>
              <a:rPr lang="en-US" sz="3200" b="1" dirty="0" err="1" smtClean="0">
                <a:solidFill>
                  <a:srgbClr val="C00000"/>
                </a:solidFill>
                <a:latin typeface="Arial Rounded MT Bold" pitchFamily="34" charset="0"/>
              </a:rPr>
              <a:t>cytoplasmic</a:t>
            </a:r>
            <a:r>
              <a:rPr lang="en-US" sz="3200" b="1" dirty="0" smtClean="0">
                <a:solidFill>
                  <a:srgbClr val="C00000"/>
                </a:solidFill>
                <a:latin typeface="Arial Rounded MT Bold" pitchFamily="34" charset="0"/>
              </a:rPr>
              <a:t> continuity between the nerve terminals and muscle fibers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1407</Words>
  <Application>Microsoft Office PowerPoint</Application>
  <PresentationFormat>On-screen Show (4:3)</PresentationFormat>
  <Paragraphs>269</Paragraphs>
  <Slides>60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Sequence Of Events At Neuromuscular Junction</vt:lpstr>
      <vt:lpstr>Sequence Of Events At Neuromuscular Junction</vt:lpstr>
      <vt:lpstr>Sequence Of Events At Neuromuscular Junction</vt:lpstr>
      <vt:lpstr>Sequence Of Events At Neuromuscular Junction</vt:lpstr>
      <vt:lpstr>Sequence Of Events At Neuromuscular Junction</vt:lpstr>
      <vt:lpstr>Slide 22</vt:lpstr>
      <vt:lpstr>End plate potential (EPP)</vt:lpstr>
      <vt:lpstr>End plate potential (EPP)</vt:lpstr>
      <vt:lpstr>Generation of end plate potential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The Action Potential</vt:lpstr>
      <vt:lpstr>Slide 40</vt:lpstr>
      <vt:lpstr>II. Excitability changes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</dc:creator>
  <cp:lastModifiedBy>dr</cp:lastModifiedBy>
  <cp:revision>8</cp:revision>
  <dcterms:created xsi:type="dcterms:W3CDTF">2013-04-01T03:38:05Z</dcterms:created>
  <dcterms:modified xsi:type="dcterms:W3CDTF">2013-04-01T11:46:28Z</dcterms:modified>
</cp:coreProperties>
</file>