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ar-SY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1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B1379-D3DF-4C02-B1FD-13C03C755086}" type="datetimeFigureOut">
              <a:rPr lang="ar-SY" smtClean="0"/>
              <a:t>27/10/1431</a:t>
            </a:fld>
            <a:endParaRPr lang="ar-SY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C96AC-8896-4959-8C76-ADDE5C7E9430}" type="slidenum">
              <a:rPr lang="ar-SY" smtClean="0"/>
              <a:t>‹#›</a:t>
            </a:fld>
            <a:endParaRPr lang="ar-SY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B1379-D3DF-4C02-B1FD-13C03C755086}" type="datetimeFigureOut">
              <a:rPr lang="ar-SY" smtClean="0"/>
              <a:t>27/10/1431</a:t>
            </a:fld>
            <a:endParaRPr lang="ar-SY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C96AC-8896-4959-8C76-ADDE5C7E9430}" type="slidenum">
              <a:rPr lang="ar-SY" smtClean="0"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B1379-D3DF-4C02-B1FD-13C03C755086}" type="datetimeFigureOut">
              <a:rPr lang="ar-SY" smtClean="0"/>
              <a:t>27/10/1431</a:t>
            </a:fld>
            <a:endParaRPr lang="ar-SY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C96AC-8896-4959-8C76-ADDE5C7E9430}" type="slidenum">
              <a:rPr lang="ar-SY" smtClean="0"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B1379-D3DF-4C02-B1FD-13C03C755086}" type="datetimeFigureOut">
              <a:rPr lang="ar-SY" smtClean="0"/>
              <a:t>27/10/1431</a:t>
            </a:fld>
            <a:endParaRPr lang="ar-SY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C96AC-8896-4959-8C76-ADDE5C7E9430}" type="slidenum">
              <a:rPr lang="ar-SY" smtClean="0"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B1379-D3DF-4C02-B1FD-13C03C755086}" type="datetimeFigureOut">
              <a:rPr lang="ar-SY" smtClean="0"/>
              <a:t>27/10/1431</a:t>
            </a:fld>
            <a:endParaRPr lang="ar-SY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C96AC-8896-4959-8C76-ADDE5C7E9430}" type="slidenum">
              <a:rPr lang="ar-SY" smtClean="0"/>
              <a:t>‹#›</a:t>
            </a:fld>
            <a:endParaRPr lang="ar-SY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B1379-D3DF-4C02-B1FD-13C03C755086}" type="datetimeFigureOut">
              <a:rPr lang="ar-SY" smtClean="0"/>
              <a:t>27/10/1431</a:t>
            </a:fld>
            <a:endParaRPr lang="ar-SY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C96AC-8896-4959-8C76-ADDE5C7E9430}" type="slidenum">
              <a:rPr lang="ar-SY" smtClean="0"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B1379-D3DF-4C02-B1FD-13C03C755086}" type="datetimeFigureOut">
              <a:rPr lang="ar-SY" smtClean="0"/>
              <a:t>27/10/1431</a:t>
            </a:fld>
            <a:endParaRPr lang="ar-SY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C96AC-8896-4959-8C76-ADDE5C7E9430}" type="slidenum">
              <a:rPr lang="ar-SY" smtClean="0"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B1379-D3DF-4C02-B1FD-13C03C755086}" type="datetimeFigureOut">
              <a:rPr lang="ar-SY" smtClean="0"/>
              <a:t>27/10/1431</a:t>
            </a:fld>
            <a:endParaRPr lang="ar-SY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C96AC-8896-4959-8C76-ADDE5C7E9430}" type="slidenum">
              <a:rPr lang="ar-SY" smtClean="0"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B1379-D3DF-4C02-B1FD-13C03C755086}" type="datetimeFigureOut">
              <a:rPr lang="ar-SY" smtClean="0"/>
              <a:t>27/10/1431</a:t>
            </a:fld>
            <a:endParaRPr lang="ar-SY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C96AC-8896-4959-8C76-ADDE5C7E9430}" type="slidenum">
              <a:rPr lang="ar-SY" smtClean="0"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B1379-D3DF-4C02-B1FD-13C03C755086}" type="datetimeFigureOut">
              <a:rPr lang="ar-SY" smtClean="0"/>
              <a:t>27/10/1431</a:t>
            </a:fld>
            <a:endParaRPr lang="ar-SY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C96AC-8896-4959-8C76-ADDE5C7E9430}" type="slidenum">
              <a:rPr lang="ar-SY" smtClean="0"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B1379-D3DF-4C02-B1FD-13C03C755086}" type="datetimeFigureOut">
              <a:rPr lang="ar-SY" smtClean="0"/>
              <a:t>27/10/1431</a:t>
            </a:fld>
            <a:endParaRPr lang="ar-SY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55C96AC-8896-4959-8C76-ADDE5C7E9430}" type="slidenum">
              <a:rPr lang="ar-SY" smtClean="0"/>
              <a:t>‹#›</a:t>
            </a:fld>
            <a:endParaRPr lang="ar-SY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07B1379-D3DF-4C02-B1FD-13C03C755086}" type="datetimeFigureOut">
              <a:rPr lang="ar-SY" smtClean="0"/>
              <a:t>27/10/1431</a:t>
            </a:fld>
            <a:endParaRPr lang="ar-SY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Y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55C96AC-8896-4959-8C76-ADDE5C7E9430}" type="slidenum">
              <a:rPr lang="ar-SY" smtClean="0"/>
              <a:t>‹#›</a:t>
            </a:fld>
            <a:endParaRPr lang="ar-SY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72400" cy="3184537"/>
          </a:xfrm>
        </p:spPr>
        <p:txBody>
          <a:bodyPr>
            <a:normAutofit fontScale="90000"/>
          </a:bodyPr>
          <a:lstStyle/>
          <a:p>
            <a:pPr rtl="1"/>
            <a:r>
              <a:rPr lang="ar-SY" sz="3600" b="1" dirty="0" smtClean="0">
                <a:solidFill>
                  <a:schemeClr val="tx1"/>
                </a:solidFill>
              </a:rPr>
              <a:t>جامعة </a:t>
            </a:r>
            <a:r>
              <a:rPr lang="ar-SY" sz="3600" b="1" dirty="0" err="1" smtClean="0">
                <a:solidFill>
                  <a:schemeClr val="tx1"/>
                </a:solidFill>
              </a:rPr>
              <a:t>ايبلا</a:t>
            </a:r>
            <a:r>
              <a:rPr lang="ar-SY" sz="3600" b="1" dirty="0" smtClean="0">
                <a:solidFill>
                  <a:schemeClr val="tx1"/>
                </a:solidFill>
              </a:rPr>
              <a:t> الخاصة</a:t>
            </a:r>
            <a:br>
              <a:rPr lang="ar-SY" sz="3600" b="1" dirty="0" smtClean="0">
                <a:solidFill>
                  <a:schemeClr val="tx1"/>
                </a:solidFill>
              </a:rPr>
            </a:br>
            <a:r>
              <a:rPr lang="ar-SY" sz="3600" b="1" dirty="0" smtClean="0">
                <a:solidFill>
                  <a:schemeClr val="tx1"/>
                </a:solidFill>
              </a:rPr>
              <a:t>    كلية الصيدلة</a:t>
            </a:r>
            <a:r>
              <a:rPr lang="ar-SY" b="1" dirty="0" smtClean="0"/>
              <a:t/>
            </a:r>
            <a:br>
              <a:rPr lang="ar-SY" b="1" dirty="0" smtClean="0"/>
            </a:br>
            <a:r>
              <a:rPr lang="ar-SY" b="1" dirty="0" smtClean="0"/>
              <a:t>            </a:t>
            </a:r>
            <a:br>
              <a:rPr lang="ar-SY" b="1" dirty="0" smtClean="0"/>
            </a:br>
            <a:r>
              <a:rPr lang="ar-SY" b="1" dirty="0" smtClean="0"/>
              <a:t>              </a:t>
            </a:r>
            <a:r>
              <a:rPr lang="ar-SY" b="1" dirty="0" smtClean="0">
                <a:solidFill>
                  <a:schemeClr val="tx1"/>
                </a:solidFill>
              </a:rPr>
              <a:t>معايرة </a:t>
            </a:r>
            <a:r>
              <a:rPr lang="ar-SY" b="1" dirty="0">
                <a:solidFill>
                  <a:schemeClr val="tx1"/>
                </a:solidFill>
              </a:rPr>
              <a:t>إنزيم </a:t>
            </a:r>
            <a:r>
              <a:rPr lang="ar-SY" b="1" dirty="0" err="1" smtClean="0">
                <a:solidFill>
                  <a:schemeClr val="tx1"/>
                </a:solidFill>
              </a:rPr>
              <a:t>الليباز</a:t>
            </a:r>
            <a:r>
              <a:rPr lang="ar-SY" b="1" dirty="0" smtClean="0">
                <a:solidFill>
                  <a:schemeClr val="tx1"/>
                </a:solidFill>
              </a:rPr>
              <a:t/>
            </a:r>
            <a:br>
              <a:rPr lang="ar-SY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Lipase Assay            </a:t>
            </a:r>
            <a:r>
              <a:rPr lang="en-US" sz="3600" b="1" dirty="0" smtClean="0">
                <a:solidFill>
                  <a:schemeClr val="tx1"/>
                </a:solidFill>
              </a:rPr>
              <a:t>   </a:t>
            </a:r>
            <a:endParaRPr lang="ar-SY" sz="3600" dirty="0">
              <a:solidFill>
                <a:schemeClr val="tx1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00034" y="3714752"/>
            <a:ext cx="7854696" cy="1752600"/>
          </a:xfrm>
        </p:spPr>
        <p:txBody>
          <a:bodyPr/>
          <a:lstStyle/>
          <a:p>
            <a:endParaRPr lang="ar-SY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4000504"/>
            <a:ext cx="428628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 </a:t>
            </a:r>
            <a:r>
              <a:rPr lang="ar-SA" dirty="0" smtClean="0">
                <a:solidFill>
                  <a:srgbClr val="FF0000"/>
                </a:solidFill>
                <a:cs typeface="Mudir MT" pitchFamily="2" charset="-78"/>
              </a:rPr>
              <a:t>مقدمة</a:t>
            </a:r>
            <a:endParaRPr lang="en-US" dirty="0" smtClean="0">
              <a:solidFill>
                <a:srgbClr val="FF0000"/>
              </a:solidFill>
              <a:cs typeface="Mudir MT" pitchFamily="2" charset="-78"/>
            </a:endParaRPr>
          </a:p>
          <a:p>
            <a:r>
              <a:rPr lang="ar-SA" b="1" dirty="0" smtClean="0"/>
              <a:t>الشحوم عبارة عن مركبات عضوية تشترك بخاصية انحلالها في المحلات العضوية </a:t>
            </a:r>
            <a:r>
              <a:rPr lang="ar-SA" b="1" dirty="0" err="1" smtClean="0"/>
              <a:t>و</a:t>
            </a:r>
            <a:r>
              <a:rPr lang="ar-SA" b="1" dirty="0" smtClean="0"/>
              <a:t> عدم انحلالها في الماء. </a:t>
            </a:r>
            <a:endParaRPr lang="en-US" b="1" dirty="0" smtClean="0"/>
          </a:p>
          <a:p>
            <a:r>
              <a:rPr lang="ar-SA" b="1" dirty="0" smtClean="0"/>
              <a:t>للشحوم الكلية في العضوية الحية مصدران هما الامتصاص المعوي للشحوم الغذائية </a:t>
            </a:r>
            <a:r>
              <a:rPr lang="ar-SA" b="1" dirty="0" err="1" smtClean="0"/>
              <a:t>و</a:t>
            </a:r>
            <a:r>
              <a:rPr lang="ar-SA" b="1" dirty="0" smtClean="0"/>
              <a:t> الاصطناع الكبدي للشحوم. </a:t>
            </a:r>
            <a:endParaRPr lang="en-US" b="1" dirty="0" smtClean="0"/>
          </a:p>
          <a:p>
            <a:r>
              <a:rPr lang="ar-SA" b="1" dirty="0" smtClean="0"/>
              <a:t>توجد الشحوم في البلازما الدموية بشكل معقدات مع البروتينات تدعى بالبروتينات </a:t>
            </a:r>
            <a:r>
              <a:rPr lang="ar-SA" b="1" dirty="0" err="1" smtClean="0"/>
              <a:t>الشحمية</a:t>
            </a:r>
            <a:r>
              <a:rPr lang="ar-SA" b="1" dirty="0" smtClean="0"/>
              <a:t> </a:t>
            </a:r>
            <a:r>
              <a:rPr lang="en-US" b="1" dirty="0" smtClean="0"/>
              <a:t>Lipoproteins</a:t>
            </a:r>
            <a:r>
              <a:rPr lang="ar-SA" b="1" dirty="0" smtClean="0"/>
              <a:t>.</a:t>
            </a:r>
            <a:endParaRPr lang="en-US" b="1" dirty="0" smtClean="0"/>
          </a:p>
          <a:p>
            <a:endParaRPr lang="ar-SY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cs typeface="Mudir MT" pitchFamily="2" charset="-78"/>
              </a:rPr>
              <a:t>أنواع </a:t>
            </a:r>
            <a:r>
              <a:rPr lang="ar-SA" b="1" dirty="0" smtClean="0">
                <a:solidFill>
                  <a:srgbClr val="FF0000"/>
                </a:solidFill>
                <a:cs typeface="Mudir MT" pitchFamily="2" charset="-78"/>
              </a:rPr>
              <a:t>الشحوم</a:t>
            </a:r>
            <a:endParaRPr lang="en-US" b="1" dirty="0" smtClean="0">
              <a:solidFill>
                <a:srgbClr val="FF0000"/>
              </a:solidFill>
              <a:cs typeface="Mudir MT" pitchFamily="2" charset="-78"/>
            </a:endParaRPr>
          </a:p>
          <a:p>
            <a:pPr lvl="0"/>
            <a:r>
              <a:rPr lang="ar-SA" b="1" dirty="0" err="1" smtClean="0"/>
              <a:t>الحموض</a:t>
            </a:r>
            <a:r>
              <a:rPr lang="ar-SA" b="1" dirty="0" smtClean="0"/>
              <a:t> الدسمة.</a:t>
            </a:r>
            <a:endParaRPr lang="en-US" b="1" dirty="0" smtClean="0"/>
          </a:p>
          <a:p>
            <a:pPr lvl="0"/>
            <a:r>
              <a:rPr lang="ar-SA" b="1" dirty="0" smtClean="0"/>
              <a:t>ثلاثي </a:t>
            </a:r>
            <a:r>
              <a:rPr lang="ar-SA" b="1" dirty="0" err="1" smtClean="0"/>
              <a:t>اسيل</a:t>
            </a:r>
            <a:r>
              <a:rPr lang="ar-SA" b="1" dirty="0" smtClean="0"/>
              <a:t> </a:t>
            </a:r>
            <a:r>
              <a:rPr lang="ar-SA" b="1" dirty="0" err="1" smtClean="0"/>
              <a:t>الغليسرول</a:t>
            </a:r>
            <a:r>
              <a:rPr lang="ar-SA" b="1" dirty="0" smtClean="0"/>
              <a:t> (</a:t>
            </a:r>
            <a:r>
              <a:rPr lang="ar-SA" b="1" dirty="0" err="1" smtClean="0"/>
              <a:t>الغليسريدات</a:t>
            </a:r>
            <a:r>
              <a:rPr lang="ar-SA" b="1" dirty="0" smtClean="0"/>
              <a:t> الثلاثية).</a:t>
            </a:r>
            <a:endParaRPr lang="en-US" b="1" dirty="0" smtClean="0"/>
          </a:p>
          <a:p>
            <a:pPr lvl="0"/>
            <a:r>
              <a:rPr lang="ar-SA" b="1" dirty="0" smtClean="0"/>
              <a:t>الشحوم </a:t>
            </a:r>
            <a:r>
              <a:rPr lang="ar-SA" b="1" dirty="0" err="1" smtClean="0"/>
              <a:t>الفوسفورية</a:t>
            </a:r>
            <a:r>
              <a:rPr lang="ar-SA" b="1" dirty="0" smtClean="0"/>
              <a:t>.</a:t>
            </a:r>
            <a:endParaRPr lang="en-US" b="1" dirty="0" smtClean="0"/>
          </a:p>
          <a:p>
            <a:pPr lvl="0"/>
            <a:r>
              <a:rPr lang="ar-SA" b="1" dirty="0" err="1" smtClean="0"/>
              <a:t>الستيروئيدات</a:t>
            </a:r>
            <a:r>
              <a:rPr lang="ar-SA" b="1" dirty="0" smtClean="0"/>
              <a:t>.</a:t>
            </a:r>
            <a:endParaRPr lang="en-US" b="1" dirty="0" smtClean="0"/>
          </a:p>
          <a:p>
            <a:endParaRPr lang="ar-SY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4389120"/>
          </a:xfrm>
        </p:spPr>
        <p:txBody>
          <a:bodyPr/>
          <a:lstStyle/>
          <a:p>
            <a:r>
              <a:rPr lang="ar-SA" b="1" dirty="0" smtClean="0"/>
              <a:t> </a:t>
            </a:r>
            <a:r>
              <a:rPr lang="ar-SA" b="1" dirty="0" smtClean="0">
                <a:solidFill>
                  <a:srgbClr val="FF0000"/>
                </a:solidFill>
                <a:cs typeface="Mudir MT" pitchFamily="2" charset="-78"/>
              </a:rPr>
              <a:t>هضم ثلاثي أسيل </a:t>
            </a:r>
            <a:r>
              <a:rPr lang="ar-SA" b="1" dirty="0" err="1" smtClean="0">
                <a:solidFill>
                  <a:srgbClr val="FF0000"/>
                </a:solidFill>
                <a:cs typeface="Mudir MT" pitchFamily="2" charset="-78"/>
              </a:rPr>
              <a:t>الغليسرول</a:t>
            </a:r>
            <a:endParaRPr lang="en-US" dirty="0" smtClean="0">
              <a:solidFill>
                <a:srgbClr val="FF0000"/>
              </a:solidFill>
              <a:cs typeface="Mudir MT" pitchFamily="2" charset="-78"/>
            </a:endParaRPr>
          </a:p>
          <a:p>
            <a:pPr algn="just"/>
            <a:r>
              <a:rPr lang="ar-SA" b="1" dirty="0" smtClean="0"/>
              <a:t>يخضع ثلاثي أسيل </a:t>
            </a:r>
            <a:r>
              <a:rPr lang="ar-SA" b="1" dirty="0" err="1" smtClean="0"/>
              <a:t>الغليسرول</a:t>
            </a:r>
            <a:r>
              <a:rPr lang="ar-SA" b="1" dirty="0" smtClean="0"/>
              <a:t> </a:t>
            </a:r>
            <a:r>
              <a:rPr lang="en-US" b="1" dirty="0" err="1" smtClean="0"/>
              <a:t>Triacylglycerol</a:t>
            </a:r>
            <a:r>
              <a:rPr lang="ar-SA" b="1" dirty="0" smtClean="0"/>
              <a:t> في الأمعاء إلى تأثير إنزيم </a:t>
            </a:r>
            <a:r>
              <a:rPr lang="ar-SA" b="1" dirty="0" err="1" smtClean="0"/>
              <a:t>الليباز</a:t>
            </a:r>
            <a:r>
              <a:rPr lang="ar-SA" b="1" dirty="0" smtClean="0"/>
              <a:t> </a:t>
            </a:r>
            <a:r>
              <a:rPr lang="ar-SA" b="1" dirty="0" err="1" smtClean="0"/>
              <a:t>المعثكلي</a:t>
            </a:r>
            <a:r>
              <a:rPr lang="ar-SA" b="1" dirty="0" smtClean="0"/>
              <a:t> الذي يحول ثلاثي أسيل </a:t>
            </a:r>
            <a:r>
              <a:rPr lang="ar-SA" b="1" dirty="0" err="1" smtClean="0"/>
              <a:t>الغليسرول</a:t>
            </a:r>
            <a:r>
              <a:rPr lang="ar-SA" b="1" dirty="0" smtClean="0"/>
              <a:t> </a:t>
            </a:r>
            <a:r>
              <a:rPr lang="ar-SA" b="1" dirty="0" err="1" smtClean="0"/>
              <a:t>الى</a:t>
            </a:r>
            <a:r>
              <a:rPr lang="ar-SA" b="1" dirty="0" smtClean="0"/>
              <a:t> </a:t>
            </a:r>
            <a:r>
              <a:rPr lang="en-US" b="1" dirty="0" smtClean="0"/>
              <a:t>2</a:t>
            </a:r>
            <a:r>
              <a:rPr lang="ar-SA" b="1" dirty="0" smtClean="0"/>
              <a:t>-أحادي أسيل </a:t>
            </a:r>
            <a:r>
              <a:rPr lang="ar-SA" b="1" dirty="0" err="1" smtClean="0"/>
              <a:t>الغليسرول</a:t>
            </a:r>
            <a:r>
              <a:rPr lang="ar-SA" b="1" dirty="0" smtClean="0"/>
              <a:t> </a:t>
            </a:r>
            <a:r>
              <a:rPr lang="en-US" b="1" dirty="0" err="1" smtClean="0"/>
              <a:t>Monoacylglycerol</a:t>
            </a:r>
            <a:r>
              <a:rPr lang="ar-SA" b="1" dirty="0" smtClean="0"/>
              <a:t> و </a:t>
            </a:r>
            <a:r>
              <a:rPr lang="ar-SA" b="1" dirty="0" err="1" smtClean="0"/>
              <a:t>حموض</a:t>
            </a:r>
            <a:r>
              <a:rPr lang="ar-SA" b="1" dirty="0" smtClean="0"/>
              <a:t> دسمة حرة </a:t>
            </a:r>
            <a:r>
              <a:rPr lang="en-US" b="1" dirty="0" smtClean="0"/>
              <a:t>Free fatty acids</a:t>
            </a:r>
            <a:r>
              <a:rPr lang="ar-SA" b="1" dirty="0" smtClean="0"/>
              <a:t>. </a:t>
            </a:r>
            <a:endParaRPr lang="ar-SA" b="1" dirty="0" smtClean="0"/>
          </a:p>
          <a:p>
            <a:pPr algn="just"/>
            <a:r>
              <a:rPr lang="ar-SA" b="1" dirty="0" smtClean="0"/>
              <a:t>بتأثير </a:t>
            </a:r>
            <a:r>
              <a:rPr lang="ar-SA" b="1" dirty="0" err="1" smtClean="0"/>
              <a:t>الليباز</a:t>
            </a:r>
            <a:r>
              <a:rPr lang="ar-SA" b="1" dirty="0" smtClean="0"/>
              <a:t> يتم تحرر </a:t>
            </a:r>
            <a:r>
              <a:rPr lang="ar-SA" b="1" dirty="0" err="1" smtClean="0"/>
              <a:t>الحموض</a:t>
            </a:r>
            <a:r>
              <a:rPr lang="ar-SA" b="1" dirty="0" smtClean="0"/>
              <a:t> الدسمة من المواقع </a:t>
            </a:r>
            <a:r>
              <a:rPr lang="en-US" b="1" dirty="0" smtClean="0"/>
              <a:t>1</a:t>
            </a:r>
            <a:r>
              <a:rPr lang="ar-SA" b="1" dirty="0" smtClean="0"/>
              <a:t> و </a:t>
            </a:r>
            <a:r>
              <a:rPr lang="en-US" b="1" dirty="0" smtClean="0"/>
              <a:t>3</a:t>
            </a:r>
            <a:r>
              <a:rPr lang="ar-SA" b="1" dirty="0" smtClean="0"/>
              <a:t> بشكل </a:t>
            </a:r>
            <a:r>
              <a:rPr lang="ar-SA" b="1" dirty="0" err="1" smtClean="0"/>
              <a:t>حموض</a:t>
            </a:r>
            <a:r>
              <a:rPr lang="ar-SA" b="1" dirty="0" smtClean="0"/>
              <a:t> دسمة حرة </a:t>
            </a:r>
            <a:r>
              <a:rPr lang="ar-SA" b="1" dirty="0" err="1" smtClean="0"/>
              <a:t>و</a:t>
            </a:r>
            <a:r>
              <a:rPr lang="ar-SA" b="1" dirty="0" smtClean="0"/>
              <a:t> يتشكل </a:t>
            </a:r>
            <a:r>
              <a:rPr lang="en-US" b="1" dirty="0" smtClean="0"/>
              <a:t>2</a:t>
            </a:r>
            <a:r>
              <a:rPr lang="ar-SA" b="1" dirty="0" smtClean="0"/>
              <a:t>-أحادي أسيل </a:t>
            </a:r>
            <a:r>
              <a:rPr lang="ar-SA" b="1" dirty="0" err="1" smtClean="0"/>
              <a:t>الغليسرول</a:t>
            </a:r>
            <a:r>
              <a:rPr lang="ar-SA" b="1" dirty="0" smtClean="0"/>
              <a:t>.</a:t>
            </a:r>
            <a:endParaRPr lang="en-US" b="1" dirty="0" smtClean="0"/>
          </a:p>
          <a:p>
            <a:endParaRPr lang="ar-SY" dirty="0"/>
          </a:p>
        </p:txBody>
      </p:sp>
      <p:pic>
        <p:nvPicPr>
          <p:cNvPr id="2050" name="Picture 2" descr="lipas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4071942"/>
            <a:ext cx="550072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6000792"/>
          </a:xfrm>
        </p:spPr>
        <p:txBody>
          <a:bodyPr>
            <a:normAutofit fontScale="92500" lnSpcReduction="20000"/>
          </a:bodyPr>
          <a:lstStyle/>
          <a:p>
            <a:r>
              <a:rPr lang="ar-SA" dirty="0" smtClean="0"/>
              <a:t> </a:t>
            </a:r>
            <a:r>
              <a:rPr lang="ar-SA" b="1" dirty="0" smtClean="0">
                <a:solidFill>
                  <a:srgbClr val="FF0000"/>
                </a:solidFill>
                <a:cs typeface="Mudir MT" pitchFamily="2" charset="-78"/>
              </a:rPr>
              <a:t>المبدأ</a:t>
            </a:r>
            <a:endParaRPr lang="en-US" dirty="0" smtClean="0">
              <a:solidFill>
                <a:srgbClr val="FF0000"/>
              </a:solidFill>
              <a:cs typeface="Mudir MT" pitchFamily="2" charset="-78"/>
            </a:endParaRPr>
          </a:p>
          <a:p>
            <a:pPr algn="just"/>
            <a:r>
              <a:rPr lang="ar-SA" b="1" dirty="0" smtClean="0"/>
              <a:t>يحفز </a:t>
            </a:r>
            <a:r>
              <a:rPr lang="ar-SA" sz="3000" b="1" u="sng" dirty="0" err="1" smtClean="0"/>
              <a:t>انزيم</a:t>
            </a:r>
            <a:r>
              <a:rPr lang="ar-SA" sz="3000" b="1" u="sng" dirty="0" smtClean="0"/>
              <a:t> </a:t>
            </a:r>
            <a:r>
              <a:rPr lang="ar-SA" sz="3000" b="1" u="sng" dirty="0" err="1" smtClean="0"/>
              <a:t>الليباز</a:t>
            </a:r>
            <a:r>
              <a:rPr lang="ar-SA" sz="3000" b="1" dirty="0" smtClean="0"/>
              <a:t> </a:t>
            </a:r>
            <a:r>
              <a:rPr lang="ar-SA" b="1" dirty="0" err="1" smtClean="0"/>
              <a:t>حلمهة</a:t>
            </a:r>
            <a:r>
              <a:rPr lang="ar-SA" b="1" dirty="0" smtClean="0"/>
              <a:t> </a:t>
            </a:r>
            <a:r>
              <a:rPr lang="ar-SA" b="1" dirty="0" err="1" smtClean="0"/>
              <a:t>الركازة</a:t>
            </a:r>
            <a:r>
              <a:rPr lang="ar-SA" b="1" dirty="0" smtClean="0"/>
              <a:t> المولدة للون </a:t>
            </a:r>
            <a:r>
              <a:rPr lang="en-US" b="1" dirty="0" smtClean="0"/>
              <a:t>  </a:t>
            </a:r>
            <a:r>
              <a:rPr lang="en-US" b="1" dirty="0" err="1" smtClean="0"/>
              <a:t>Chromogenic</a:t>
            </a:r>
            <a:r>
              <a:rPr lang="en-US" b="1" dirty="0" smtClean="0"/>
              <a:t> </a:t>
            </a:r>
            <a:r>
              <a:rPr lang="en-US" b="1" dirty="0" smtClean="0"/>
              <a:t>substrate</a:t>
            </a:r>
            <a:r>
              <a:rPr lang="ar-SA" b="1" dirty="0" smtClean="0"/>
              <a:t> و </a:t>
            </a:r>
            <a:r>
              <a:rPr lang="ar-SA" b="1" dirty="0" smtClean="0"/>
              <a:t>هي  </a:t>
            </a:r>
            <a:r>
              <a:rPr lang="en-US" b="1" dirty="0" smtClean="0"/>
              <a:t>,1,2-O-dialuryl-rac-glycerol-3-glutaric acid- (6-methylresorufin)-ester  </a:t>
            </a:r>
            <a:r>
              <a:rPr lang="ar-SA" b="1" dirty="0" smtClean="0"/>
              <a:t> </a:t>
            </a:r>
            <a:r>
              <a:rPr lang="ar-SA" b="1" dirty="0" err="1" smtClean="0"/>
              <a:t>الى</a:t>
            </a:r>
            <a:r>
              <a:rPr lang="ar-SA" b="1" dirty="0" smtClean="0"/>
              <a:t> </a:t>
            </a:r>
            <a:r>
              <a:rPr lang="en-US" b="1" dirty="0" smtClean="0"/>
              <a:t>1,2-O-dialuryl-rac-glycerol</a:t>
            </a:r>
            <a:r>
              <a:rPr lang="ar-SA" b="1" dirty="0" smtClean="0"/>
              <a:t> و </a:t>
            </a:r>
            <a:r>
              <a:rPr lang="ar-SA" b="1" dirty="0" err="1" smtClean="0"/>
              <a:t>الى</a:t>
            </a:r>
            <a:r>
              <a:rPr lang="ar-SA" b="1" dirty="0" smtClean="0"/>
              <a:t> المركب غير الثابت </a:t>
            </a:r>
            <a:r>
              <a:rPr lang="en-US" b="1" dirty="0" err="1" smtClean="0"/>
              <a:t>Glutaric</a:t>
            </a:r>
            <a:r>
              <a:rPr lang="en-US" b="1" dirty="0" smtClean="0"/>
              <a:t> acid-(6-methylresorufin)-ester</a:t>
            </a:r>
            <a:r>
              <a:rPr lang="ar-SA" b="1" dirty="0" smtClean="0"/>
              <a:t> الذي يتفكك تلقائياً في وسط قلوي ليشكل </a:t>
            </a:r>
            <a:r>
              <a:rPr lang="en-US" b="1" dirty="0" err="1" smtClean="0"/>
              <a:t>Glutaric</a:t>
            </a:r>
            <a:r>
              <a:rPr lang="en-US" b="1" dirty="0" smtClean="0"/>
              <a:t> acid</a:t>
            </a:r>
            <a:r>
              <a:rPr lang="ar-SA" b="1" dirty="0" smtClean="0"/>
              <a:t> و </a:t>
            </a:r>
            <a:r>
              <a:rPr lang="en-US" b="1" dirty="0" err="1" smtClean="0"/>
              <a:t>Methylresorufin</a:t>
            </a:r>
            <a:r>
              <a:rPr lang="ar-SA" b="1" dirty="0" smtClean="0"/>
              <a:t> . </a:t>
            </a:r>
            <a:endParaRPr lang="ar-SA" b="1" dirty="0" smtClean="0"/>
          </a:p>
          <a:p>
            <a:pPr algn="just"/>
            <a:r>
              <a:rPr lang="ar-SA" b="1" dirty="0" smtClean="0"/>
              <a:t>تتناسب </a:t>
            </a:r>
            <a:r>
              <a:rPr lang="ar-SA" b="1" dirty="0" smtClean="0"/>
              <a:t>الفعالية التحفيزية </a:t>
            </a:r>
            <a:r>
              <a:rPr lang="ar-SA" b="1" dirty="0" smtClean="0"/>
              <a:t>لإنزيم </a:t>
            </a:r>
            <a:r>
              <a:rPr lang="ar-SA" b="1" dirty="0" err="1" smtClean="0"/>
              <a:t>الليباز</a:t>
            </a:r>
            <a:r>
              <a:rPr lang="ar-SA" b="1" dirty="0" smtClean="0"/>
              <a:t> مع سرعة تشكل الصباغ </a:t>
            </a:r>
            <a:r>
              <a:rPr lang="ar-SA" b="1" dirty="0" err="1" smtClean="0"/>
              <a:t>الاحمر</a:t>
            </a:r>
            <a:r>
              <a:rPr lang="ar-SA" b="1" dirty="0" smtClean="0"/>
              <a:t> الذي يقاس بطول موجة </a:t>
            </a:r>
            <a:r>
              <a:rPr lang="en-US" b="1" dirty="0" smtClean="0"/>
              <a:t>580 nm</a:t>
            </a:r>
            <a:r>
              <a:rPr lang="ar-SA" b="1" dirty="0" smtClean="0"/>
              <a:t>.</a:t>
            </a:r>
            <a:endParaRPr lang="en-US" b="1" dirty="0" smtClean="0"/>
          </a:p>
          <a:p>
            <a:r>
              <a:rPr lang="ar-SA" dirty="0" smtClean="0"/>
              <a:t> </a:t>
            </a:r>
            <a:endParaRPr lang="en-US" dirty="0" smtClean="0"/>
          </a:p>
          <a:p>
            <a:pPr algn="ctr"/>
            <a:r>
              <a:rPr lang="en-US" b="1" dirty="0" smtClean="0"/>
              <a:t>1,2-O-dialuryl-rac-glycerol-3-glutaric acid- (6-methylresorufin)-ester</a:t>
            </a:r>
            <a:r>
              <a:rPr lang="en-US" b="1" dirty="0" smtClean="0">
                <a:sym typeface="Wingdings 3"/>
              </a:rPr>
              <a:t></a:t>
            </a:r>
            <a:r>
              <a:rPr lang="en-US" b="1" dirty="0" smtClean="0"/>
              <a:t>1,2-O-dialuryl-rac-glycerol + </a:t>
            </a:r>
            <a:r>
              <a:rPr lang="en-US" b="1" dirty="0" err="1" smtClean="0"/>
              <a:t>Glutaric</a:t>
            </a:r>
            <a:r>
              <a:rPr lang="en-US" b="1" dirty="0" smtClean="0"/>
              <a:t> acid-</a:t>
            </a:r>
            <a:r>
              <a:rPr lang="en-US" b="1" dirty="0" smtClean="0"/>
              <a:t>(6-methylresorufin)-ester</a:t>
            </a:r>
          </a:p>
          <a:p>
            <a:r>
              <a:rPr lang="ar-SA" dirty="0" smtClean="0"/>
              <a:t> </a:t>
            </a:r>
            <a:endParaRPr lang="en-US" dirty="0" smtClean="0"/>
          </a:p>
          <a:p>
            <a:pPr algn="ctr"/>
            <a:r>
              <a:rPr lang="en-US" b="1" dirty="0" err="1" smtClean="0"/>
              <a:t>Glutaric</a:t>
            </a:r>
            <a:r>
              <a:rPr lang="en-US" b="1" dirty="0" smtClean="0"/>
              <a:t> acid-</a:t>
            </a:r>
            <a:r>
              <a:rPr lang="en-US" b="1" dirty="0" smtClean="0"/>
              <a:t>(6-methylresorufin)-ester </a:t>
            </a:r>
            <a:r>
              <a:rPr lang="en-US" b="1" dirty="0" smtClean="0">
                <a:sym typeface="Wingdings 3"/>
              </a:rPr>
              <a:t></a:t>
            </a:r>
            <a:r>
              <a:rPr lang="en-US" b="1" dirty="0" smtClean="0"/>
              <a:t> </a:t>
            </a:r>
            <a:r>
              <a:rPr lang="en-US" b="1" dirty="0" err="1" smtClean="0"/>
              <a:t>Glutaric</a:t>
            </a:r>
            <a:r>
              <a:rPr lang="en-US" b="1" dirty="0" smtClean="0"/>
              <a:t> acid + </a:t>
            </a:r>
            <a:r>
              <a:rPr lang="en-US" b="1" dirty="0" err="1" smtClean="0"/>
              <a:t>Methylresorufin</a:t>
            </a:r>
            <a:endParaRPr lang="en-US" b="1" dirty="0" smtClean="0"/>
          </a:p>
          <a:p>
            <a:pPr algn="ctr"/>
            <a:r>
              <a:rPr lang="ar-SA" b="1" dirty="0" smtClean="0"/>
              <a:t> </a:t>
            </a:r>
            <a:endParaRPr lang="en-US" b="1" dirty="0" smtClean="0"/>
          </a:p>
          <a:p>
            <a:endParaRPr lang="ar-SY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389120"/>
          </a:xfrm>
        </p:spPr>
        <p:txBody>
          <a:bodyPr/>
          <a:lstStyle/>
          <a:p>
            <a:r>
              <a:rPr lang="ar-SA" dirty="0" smtClean="0"/>
              <a:t> </a:t>
            </a:r>
            <a:r>
              <a:rPr lang="ar-SA" dirty="0" smtClean="0">
                <a:solidFill>
                  <a:srgbClr val="FF0000"/>
                </a:solidFill>
                <a:cs typeface="Mudir MT" pitchFamily="2" charset="-78"/>
              </a:rPr>
              <a:t>القيمة الطبيعية </a:t>
            </a:r>
            <a:r>
              <a:rPr lang="ar-SA" dirty="0" err="1" smtClean="0">
                <a:solidFill>
                  <a:srgbClr val="FF0000"/>
                </a:solidFill>
                <a:cs typeface="Mudir MT" pitchFamily="2" charset="-78"/>
              </a:rPr>
              <a:t>لليباز</a:t>
            </a:r>
            <a:r>
              <a:rPr lang="ar-SA" dirty="0" smtClean="0">
                <a:solidFill>
                  <a:srgbClr val="FF0000"/>
                </a:solidFill>
                <a:cs typeface="Mudir MT" pitchFamily="2" charset="-78"/>
              </a:rPr>
              <a:t> المصل</a:t>
            </a:r>
            <a:endParaRPr lang="en-US" dirty="0" smtClean="0">
              <a:solidFill>
                <a:srgbClr val="FF0000"/>
              </a:solidFill>
              <a:cs typeface="Mudir MT" pitchFamily="2" charset="-78"/>
            </a:endParaRPr>
          </a:p>
          <a:p>
            <a:r>
              <a:rPr lang="ar-SA" dirty="0" smtClean="0"/>
              <a:t>أقل أو يساوي </a:t>
            </a:r>
            <a:r>
              <a:rPr lang="en-US" dirty="0" smtClean="0"/>
              <a:t>38 U/L</a:t>
            </a:r>
          </a:p>
          <a:p>
            <a:r>
              <a:rPr lang="ar-SA" dirty="0" smtClean="0"/>
              <a:t> </a:t>
            </a:r>
            <a:r>
              <a:rPr lang="ar-SA" b="1" dirty="0" smtClean="0">
                <a:solidFill>
                  <a:srgbClr val="FF0000"/>
                </a:solidFill>
                <a:cs typeface="Mudir MT" pitchFamily="2" charset="-78"/>
              </a:rPr>
              <a:t>التغيرات المرضية </a:t>
            </a:r>
            <a:r>
              <a:rPr lang="ar-SA" b="1" dirty="0" err="1" smtClean="0">
                <a:solidFill>
                  <a:srgbClr val="FF0000"/>
                </a:solidFill>
                <a:cs typeface="Mudir MT" pitchFamily="2" charset="-78"/>
              </a:rPr>
              <a:t>لليباز</a:t>
            </a:r>
            <a:r>
              <a:rPr lang="ar-SA" b="1" dirty="0" smtClean="0">
                <a:solidFill>
                  <a:srgbClr val="FF0000"/>
                </a:solidFill>
                <a:cs typeface="Mudir MT" pitchFamily="2" charset="-78"/>
              </a:rPr>
              <a:t> المصل </a:t>
            </a:r>
            <a:endParaRPr lang="en-US" dirty="0" smtClean="0">
              <a:solidFill>
                <a:srgbClr val="FF0000"/>
              </a:solidFill>
              <a:cs typeface="Mudir MT" pitchFamily="2" charset="-78"/>
            </a:endParaRPr>
          </a:p>
          <a:p>
            <a:r>
              <a:rPr lang="ar-SA" sz="2800" b="1" dirty="0" smtClean="0"/>
              <a:t>يزداد تركيز </a:t>
            </a:r>
            <a:r>
              <a:rPr lang="ar-SA" sz="2800" b="1" dirty="0" err="1" smtClean="0"/>
              <a:t>الليباز</a:t>
            </a:r>
            <a:r>
              <a:rPr lang="ar-SA" sz="2800" b="1" dirty="0" smtClean="0"/>
              <a:t> في:</a:t>
            </a:r>
            <a:endParaRPr lang="en-US" sz="2800" b="1" dirty="0" smtClean="0"/>
          </a:p>
          <a:p>
            <a:pPr lvl="0"/>
            <a:r>
              <a:rPr lang="ar-SA" b="1" dirty="0" smtClean="0"/>
              <a:t>التهابات البنكرياس الحادة.</a:t>
            </a:r>
            <a:endParaRPr lang="en-US" dirty="0" smtClean="0"/>
          </a:p>
          <a:p>
            <a:pPr lvl="0"/>
            <a:r>
              <a:rPr lang="ar-SA" b="1" dirty="0" smtClean="0"/>
              <a:t>انسداد القناة </a:t>
            </a:r>
            <a:r>
              <a:rPr lang="ar-SA" b="1" dirty="0" err="1" smtClean="0"/>
              <a:t>المعثكلية</a:t>
            </a:r>
            <a:r>
              <a:rPr lang="ar-SA" b="1" dirty="0" smtClean="0"/>
              <a:t>. </a:t>
            </a:r>
            <a:endParaRPr lang="en-US" dirty="0" smtClean="0"/>
          </a:p>
          <a:p>
            <a:pPr lvl="0"/>
            <a:r>
              <a:rPr lang="ar-SA" b="1" dirty="0" smtClean="0"/>
              <a:t>في السرطانات </a:t>
            </a:r>
            <a:r>
              <a:rPr lang="ar-SA" b="1" dirty="0" err="1" smtClean="0"/>
              <a:t>المعثكلية</a:t>
            </a:r>
            <a:r>
              <a:rPr lang="ar-SA" b="1" dirty="0" smtClean="0"/>
              <a:t>.</a:t>
            </a:r>
            <a:endParaRPr lang="en-US" dirty="0" smtClean="0"/>
          </a:p>
          <a:p>
            <a:pPr lvl="0"/>
            <a:r>
              <a:rPr lang="ar-SA" b="1" dirty="0" smtClean="0"/>
              <a:t>في القرحة المعدية </a:t>
            </a:r>
            <a:r>
              <a:rPr lang="ar-SA" b="1" dirty="0" err="1" smtClean="0"/>
              <a:t>المنثقبة</a:t>
            </a:r>
            <a:r>
              <a:rPr lang="ar-SA" b="1" dirty="0" smtClean="0"/>
              <a:t> و خصوصاً إذا أثرت على </a:t>
            </a:r>
            <a:r>
              <a:rPr lang="ar-SA" b="1" dirty="0" err="1" smtClean="0"/>
              <a:t>المعثكلة</a:t>
            </a:r>
            <a:r>
              <a:rPr lang="ar-SA" b="1" dirty="0" smtClean="0"/>
              <a:t>. </a:t>
            </a:r>
            <a:endParaRPr lang="en-US" dirty="0" smtClean="0"/>
          </a:p>
          <a:p>
            <a:endParaRPr lang="ar-SY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44</TotalTime>
  <Words>232</Words>
  <Application>Microsoft Office PowerPoint</Application>
  <PresentationFormat>عرض على الشاشة (3:4)‏</PresentationFormat>
  <Paragraphs>29</Paragraphs>
  <Slides>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تدفق</vt:lpstr>
      <vt:lpstr>جامعة ايبلا الخاصة     كلية الصيدلة                            معايرة إنزيم الليباز Lipase Assay               </vt:lpstr>
      <vt:lpstr>الشريحة 2</vt:lpstr>
      <vt:lpstr>الشريحة 3</vt:lpstr>
      <vt:lpstr>الشريحة 4</vt:lpstr>
      <vt:lpstr>الشريحة 5</vt:lpstr>
      <vt:lpstr>الشريحة 6</vt:lpstr>
    </vt:vector>
  </TitlesOfParts>
  <Company>مركز زاهر للاليكترونيات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جامعة ايبلا الخاصة     كلية الصيدلة                            معايرة إنزيم الليباز Lipase Assay               </dc:title>
  <dc:creator>PH.Maher</dc:creator>
  <cp:lastModifiedBy>PH.Maher</cp:lastModifiedBy>
  <cp:revision>7</cp:revision>
  <dcterms:created xsi:type="dcterms:W3CDTF">2010-10-04T23:56:43Z</dcterms:created>
  <dcterms:modified xsi:type="dcterms:W3CDTF">2010-10-05T00:41:33Z</dcterms:modified>
</cp:coreProperties>
</file>