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96" y="-22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711E40E3-C370-4D5D-8B55-9FF650D67943}" type="datetimeFigureOut">
              <a:rPr lang="en-US" smtClean="0"/>
              <a:t>11/5/2010</a:t>
            </a:fld>
            <a:endParaRPr lang="en-U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98166B9-D271-4C25-B056-509BC3072A70}" type="slidenum">
              <a:rPr lang="en-US" smtClean="0"/>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11E40E3-C370-4D5D-8B55-9FF650D67943}" type="datetimeFigureOut">
              <a:rPr lang="en-US" smtClean="0"/>
              <a:t>11/5/2010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98166B9-D271-4C25-B056-509BC3072A70}" type="slidenum">
              <a:rPr lang="en-US" smtClean="0"/>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11E40E3-C370-4D5D-8B55-9FF650D67943}" type="datetimeFigureOut">
              <a:rPr lang="en-US" smtClean="0"/>
              <a:t>11/5/2010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798166B9-D271-4C25-B056-509BC3072A70}" type="slidenum">
              <a:rPr lang="en-US" smtClean="0"/>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711E40E3-C370-4D5D-8B55-9FF650D67943}" type="datetimeFigureOut">
              <a:rPr lang="en-US" smtClean="0"/>
              <a:t>11/5/2010</a:t>
            </a:fld>
            <a:endParaRPr lang="en-US"/>
          </a:p>
        </p:txBody>
      </p:sp>
      <p:sp>
        <p:nvSpPr>
          <p:cNvPr id="5" name="4 Marcador de pie de página"/>
          <p:cNvSpPr>
            <a:spLocks noGrp="1"/>
          </p:cNvSpPr>
          <p:nvPr>
            <p:ph type="ftr" sz="quarter" idx="11"/>
          </p:nvPr>
        </p:nvSpPr>
        <p:spPr>
          <a:xfrm>
            <a:off x="457200" y="6480969"/>
            <a:ext cx="4260056" cy="300831"/>
          </a:xfrm>
        </p:spPr>
        <p:txBody>
          <a:bodyPr/>
          <a:lstStyle/>
          <a:p>
            <a:endParaRPr lang="en-US"/>
          </a:p>
        </p:txBody>
      </p:sp>
      <p:sp>
        <p:nvSpPr>
          <p:cNvPr id="6" name="5 Marcador de número de diapositiva"/>
          <p:cNvSpPr>
            <a:spLocks noGrp="1"/>
          </p:cNvSpPr>
          <p:nvPr>
            <p:ph type="sldNum" sz="quarter" idx="12"/>
          </p:nvPr>
        </p:nvSpPr>
        <p:spPr/>
        <p:txBody>
          <a:bodyPr/>
          <a:lstStyle/>
          <a:p>
            <a:fld id="{798166B9-D271-4C25-B056-509BC3072A70}"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711E40E3-C370-4D5D-8B55-9FF650D67943}" type="datetimeFigureOut">
              <a:rPr lang="en-US" smtClean="0"/>
              <a:t>11/5/2010</a:t>
            </a:fld>
            <a:endParaRPr lang="en-US"/>
          </a:p>
        </p:txBody>
      </p:sp>
      <p:sp>
        <p:nvSpPr>
          <p:cNvPr id="5" name="4 Marcador de pie de página"/>
          <p:cNvSpPr>
            <a:spLocks noGrp="1"/>
          </p:cNvSpPr>
          <p:nvPr>
            <p:ph type="ftr" sz="quarter" idx="11"/>
          </p:nvPr>
        </p:nvSpPr>
        <p:spPr>
          <a:xfrm>
            <a:off x="2619376" y="6480969"/>
            <a:ext cx="4260056" cy="300831"/>
          </a:xfrm>
        </p:spPr>
        <p:txBody>
          <a:bodyPr/>
          <a:lstStyle/>
          <a:p>
            <a:endParaRPr lang="en-US"/>
          </a:p>
        </p:txBody>
      </p:sp>
      <p:sp>
        <p:nvSpPr>
          <p:cNvPr id="6" name="5 Marcador de número de diapositiva"/>
          <p:cNvSpPr>
            <a:spLocks noGrp="1"/>
          </p:cNvSpPr>
          <p:nvPr>
            <p:ph type="sldNum" sz="quarter" idx="12"/>
          </p:nvPr>
        </p:nvSpPr>
        <p:spPr>
          <a:xfrm>
            <a:off x="8451056" y="809624"/>
            <a:ext cx="502920" cy="300831"/>
          </a:xfrm>
        </p:spPr>
        <p:txBody>
          <a:bodyPr/>
          <a:lstStyle/>
          <a:p>
            <a:fld id="{798166B9-D271-4C25-B056-509BC3072A70}" type="slidenum">
              <a:rPr lang="en-US" smtClean="0"/>
              <a:t>‹Nº›</a:t>
            </a:fld>
            <a:endParaRPr lang="en-U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711E40E3-C370-4D5D-8B55-9FF650D67943}" type="datetimeFigureOut">
              <a:rPr lang="en-US" smtClean="0"/>
              <a:t>11/5/2010</a:t>
            </a:fld>
            <a:endParaRPr lang="en-US"/>
          </a:p>
        </p:txBody>
      </p:sp>
      <p:sp>
        <p:nvSpPr>
          <p:cNvPr id="6" name="5 Marcador de pie de página"/>
          <p:cNvSpPr>
            <a:spLocks noGrp="1"/>
          </p:cNvSpPr>
          <p:nvPr>
            <p:ph type="ftr" sz="quarter" idx="11"/>
          </p:nvPr>
        </p:nvSpPr>
        <p:spPr>
          <a:xfrm>
            <a:off x="457200" y="6480969"/>
            <a:ext cx="4260056" cy="301752"/>
          </a:xfrm>
        </p:spPr>
        <p:txBody>
          <a:bodyPr/>
          <a:lstStyle/>
          <a:p>
            <a:endParaRPr lang="en-US"/>
          </a:p>
        </p:txBody>
      </p:sp>
      <p:sp>
        <p:nvSpPr>
          <p:cNvPr id="7" name="6 Marcador de número de diapositiva"/>
          <p:cNvSpPr>
            <a:spLocks noGrp="1"/>
          </p:cNvSpPr>
          <p:nvPr>
            <p:ph type="sldNum" sz="quarter" idx="12"/>
          </p:nvPr>
        </p:nvSpPr>
        <p:spPr>
          <a:xfrm>
            <a:off x="7589520" y="6480969"/>
            <a:ext cx="502920" cy="301752"/>
          </a:xfrm>
        </p:spPr>
        <p:txBody>
          <a:bodyPr/>
          <a:lstStyle/>
          <a:p>
            <a:fld id="{798166B9-D271-4C25-B056-509BC3072A70}" type="slidenum">
              <a:rPr lang="en-US" smtClean="0"/>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711E40E3-C370-4D5D-8B55-9FF650D67943}" type="datetimeFigureOut">
              <a:rPr lang="en-US" smtClean="0"/>
              <a:t>11/5/2010</a:t>
            </a:fld>
            <a:endParaRPr lang="en-US"/>
          </a:p>
        </p:txBody>
      </p:sp>
      <p:sp>
        <p:nvSpPr>
          <p:cNvPr id="8" name="7 Marcador de pie de página"/>
          <p:cNvSpPr>
            <a:spLocks noGrp="1"/>
          </p:cNvSpPr>
          <p:nvPr>
            <p:ph type="ftr" sz="quarter" idx="11"/>
          </p:nvPr>
        </p:nvSpPr>
        <p:spPr>
          <a:xfrm>
            <a:off x="457200" y="6480969"/>
            <a:ext cx="4261104" cy="301752"/>
          </a:xfrm>
        </p:spPr>
        <p:txBody>
          <a:bodyPr/>
          <a:lstStyle/>
          <a:p>
            <a:endParaRPr lang="en-U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798166B9-D271-4C25-B056-509BC3072A70}" type="slidenum">
              <a:rPr lang="en-US" smtClean="0"/>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11E40E3-C370-4D5D-8B55-9FF650D67943}" type="datetimeFigureOut">
              <a:rPr lang="en-US" smtClean="0"/>
              <a:t>11/5/2010</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798166B9-D271-4C25-B056-509BC3072A70}"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711E40E3-C370-4D5D-8B55-9FF650D67943}" type="datetimeFigureOut">
              <a:rPr lang="en-US" smtClean="0"/>
              <a:t>11/5/2010</a:t>
            </a:fld>
            <a:endParaRPr lang="en-US"/>
          </a:p>
        </p:txBody>
      </p:sp>
      <p:sp>
        <p:nvSpPr>
          <p:cNvPr id="3" name="2 Marcador de pie de página"/>
          <p:cNvSpPr>
            <a:spLocks noGrp="1"/>
          </p:cNvSpPr>
          <p:nvPr>
            <p:ph type="ftr" sz="quarter" idx="11"/>
          </p:nvPr>
        </p:nvSpPr>
        <p:spPr>
          <a:xfrm>
            <a:off x="457200" y="6481890"/>
            <a:ext cx="4260056" cy="300831"/>
          </a:xfrm>
        </p:spPr>
        <p:txBody>
          <a:bodyPr/>
          <a:lstStyle/>
          <a:p>
            <a:endParaRPr lang="en-US"/>
          </a:p>
        </p:txBody>
      </p:sp>
      <p:sp>
        <p:nvSpPr>
          <p:cNvPr id="4" name="3 Marcador de número de diapositiva"/>
          <p:cNvSpPr>
            <a:spLocks noGrp="1"/>
          </p:cNvSpPr>
          <p:nvPr>
            <p:ph type="sldNum" sz="quarter" idx="12"/>
          </p:nvPr>
        </p:nvSpPr>
        <p:spPr>
          <a:xfrm>
            <a:off x="7589520" y="6480969"/>
            <a:ext cx="502920" cy="301752"/>
          </a:xfrm>
        </p:spPr>
        <p:txBody>
          <a:bodyPr/>
          <a:lstStyle/>
          <a:p>
            <a:fld id="{798166B9-D271-4C25-B056-509BC3072A70}"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711E40E3-C370-4D5D-8B55-9FF650D67943}" type="datetimeFigureOut">
              <a:rPr lang="en-US" smtClean="0"/>
              <a:t>11/5/2010</a:t>
            </a:fld>
            <a:endParaRPr lang="en-U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798166B9-D271-4C25-B056-509BC3072A70}" type="slidenum">
              <a:rPr lang="en-US" smtClean="0"/>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711E40E3-C370-4D5D-8B55-9FF650D67943}" type="datetimeFigureOut">
              <a:rPr lang="en-US" smtClean="0"/>
              <a:t>11/5/2010</a:t>
            </a:fld>
            <a:endParaRPr lang="en-U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798166B9-D271-4C25-B056-509BC3072A70}" type="slidenum">
              <a:rPr lang="en-US" smtClean="0"/>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11E40E3-C370-4D5D-8B55-9FF650D67943}" type="datetimeFigureOut">
              <a:rPr lang="en-US" smtClean="0"/>
              <a:t>11/5/2010</a:t>
            </a:fld>
            <a:endParaRPr lang="en-U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98166B9-D271-4C25-B056-509BC3072A70}" type="slidenum">
              <a:rPr lang="en-US" smtClean="0"/>
              <a:t>‹Nº›</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legox.com/wp-content/uploads/2009/01/robot-con-contacto-suave.jpg"/>
          <p:cNvPicPr>
            <a:picLocks noChangeAspect="1" noChangeArrowheads="1"/>
          </p:cNvPicPr>
          <p:nvPr/>
        </p:nvPicPr>
        <p:blipFill>
          <a:blip r:embed="rId2" cstate="print"/>
          <a:srcRect/>
          <a:stretch>
            <a:fillRect/>
          </a:stretch>
        </p:blipFill>
        <p:spPr bwMode="auto">
          <a:xfrm>
            <a:off x="7452320" y="188640"/>
            <a:ext cx="1386402" cy="2016224"/>
          </a:xfrm>
          <a:prstGeom prst="rect">
            <a:avLst/>
          </a:prstGeom>
          <a:noFill/>
        </p:spPr>
      </p:pic>
      <p:sp>
        <p:nvSpPr>
          <p:cNvPr id="7" name="6 Título"/>
          <p:cNvSpPr>
            <a:spLocks noGrp="1"/>
          </p:cNvSpPr>
          <p:nvPr>
            <p:ph type="ctrTitle" idx="4294967295"/>
          </p:nvPr>
        </p:nvSpPr>
        <p:spPr>
          <a:xfrm>
            <a:off x="0" y="776288"/>
            <a:ext cx="8061325" cy="1470025"/>
          </a:xfrm>
        </p:spPr>
        <p:txBody>
          <a:bodyPr/>
          <a:lstStyle/>
          <a:p>
            <a:r>
              <a:rPr lang="es-MX" dirty="0" smtClean="0"/>
              <a:t>GENERACIONES DE ROBOTS</a:t>
            </a:r>
            <a:endParaRPr lang="en-US" dirty="0"/>
          </a:p>
        </p:txBody>
      </p:sp>
      <p:sp>
        <p:nvSpPr>
          <p:cNvPr id="8" name="7 Subtítulo"/>
          <p:cNvSpPr>
            <a:spLocks noGrp="1"/>
          </p:cNvSpPr>
          <p:nvPr>
            <p:ph type="subTitle" idx="4294967295"/>
          </p:nvPr>
        </p:nvSpPr>
        <p:spPr>
          <a:xfrm>
            <a:off x="0" y="2249488"/>
            <a:ext cx="8061325" cy="1752600"/>
          </a:xfrm>
        </p:spPr>
        <p:txBody>
          <a:bodyPr>
            <a:noAutofit/>
          </a:bodyPr>
          <a:lstStyle/>
          <a:p>
            <a:r>
              <a:rPr lang="es-ES" sz="1400" b="1" dirty="0" smtClean="0">
                <a:solidFill>
                  <a:schemeClr val="tx1"/>
                </a:solidFill>
                <a:latin typeface="+mj-lt"/>
                <a:cs typeface="Arial" pitchFamily="34" charset="0"/>
              </a:rPr>
              <a:t>Por siglos, el ser humano ha construido máquinas que imitan partes del cuerpo humano. Los antiguos egipcios unieron brazos mecánicos a las estatuas de sus dioses; los griegos construyeron estatuas que operaban con sistemas hidráulicos, los cuales eran utilizados para fascinar a los adoradores de los templos.</a:t>
            </a:r>
            <a:br>
              <a:rPr lang="es-ES" sz="1400" b="1" dirty="0" smtClean="0">
                <a:solidFill>
                  <a:schemeClr val="tx1"/>
                </a:solidFill>
                <a:latin typeface="+mj-lt"/>
                <a:cs typeface="Arial" pitchFamily="34" charset="0"/>
              </a:rPr>
            </a:br>
            <a:r>
              <a:rPr lang="es-ES" sz="1400" b="1" dirty="0" smtClean="0">
                <a:solidFill>
                  <a:schemeClr val="tx1"/>
                </a:solidFill>
                <a:latin typeface="+mj-lt"/>
                <a:cs typeface="Arial" pitchFamily="34" charset="0"/>
              </a:rPr>
              <a:t>El inicio de la robótica actual puede fijarse en la industria textil del siglo XVIII, cuando Joseph Jacquard inventa en 1801 una máquina textil programable mediante tarjetas perforadas. Luego, la Revolución Industrial impulsó el desarrollo de estos agentes mecánicos. Además de esto, durante los siglos XVII y XVIII en Europa fueron construidos muñecos mecánicos muy ingeniosos que tenían algunas características de robots. Jacques de </a:t>
            </a:r>
            <a:r>
              <a:rPr lang="es-ES" sz="1400" b="1" dirty="0" err="1" smtClean="0">
                <a:solidFill>
                  <a:schemeClr val="tx1"/>
                </a:solidFill>
                <a:latin typeface="+mj-lt"/>
                <a:cs typeface="Arial" pitchFamily="34" charset="0"/>
              </a:rPr>
              <a:t>Vauncansos</a:t>
            </a:r>
            <a:r>
              <a:rPr lang="es-ES" sz="1400" b="1" dirty="0" smtClean="0">
                <a:solidFill>
                  <a:schemeClr val="tx1"/>
                </a:solidFill>
                <a:latin typeface="+mj-lt"/>
                <a:cs typeface="Arial" pitchFamily="34" charset="0"/>
              </a:rPr>
              <a:t> construyó varios músicos de tamaño humano a mediados del siglo </a:t>
            </a:r>
            <a:r>
              <a:rPr lang="es-ES" sz="1400" b="1" dirty="0" err="1" smtClean="0">
                <a:solidFill>
                  <a:schemeClr val="tx1"/>
                </a:solidFill>
                <a:latin typeface="+mj-lt"/>
                <a:cs typeface="Arial" pitchFamily="34" charset="0"/>
              </a:rPr>
              <a:t>XVIII.En</a:t>
            </a:r>
            <a:r>
              <a:rPr lang="es-ES" sz="1400" b="1" dirty="0" smtClean="0">
                <a:solidFill>
                  <a:schemeClr val="tx1"/>
                </a:solidFill>
                <a:latin typeface="+mj-lt"/>
                <a:cs typeface="Arial" pitchFamily="34" charset="0"/>
              </a:rPr>
              <a:t> 1805, Henri </a:t>
            </a:r>
            <a:r>
              <a:rPr lang="es-ES" sz="1400" b="1" dirty="0" err="1" smtClean="0">
                <a:solidFill>
                  <a:schemeClr val="tx1"/>
                </a:solidFill>
                <a:latin typeface="+mj-lt"/>
                <a:cs typeface="Arial" pitchFamily="34" charset="0"/>
              </a:rPr>
              <a:t>Maillardert</a:t>
            </a:r>
            <a:r>
              <a:rPr lang="es-ES" sz="1400" b="1" dirty="0" smtClean="0">
                <a:solidFill>
                  <a:schemeClr val="tx1"/>
                </a:solidFill>
                <a:latin typeface="+mj-lt"/>
                <a:cs typeface="Arial" pitchFamily="34" charset="0"/>
              </a:rPr>
              <a:t> construyó una muñeca mecánica que era capaz de hacer dibujos.</a:t>
            </a:r>
            <a:br>
              <a:rPr lang="es-ES" sz="1400" b="1" dirty="0" smtClean="0">
                <a:solidFill>
                  <a:schemeClr val="tx1"/>
                </a:solidFill>
                <a:latin typeface="+mj-lt"/>
                <a:cs typeface="Arial" pitchFamily="34" charset="0"/>
              </a:rPr>
            </a:br>
            <a:r>
              <a:rPr lang="es-ES" sz="1400" b="1" dirty="0" smtClean="0">
                <a:solidFill>
                  <a:schemeClr val="tx1"/>
                </a:solidFill>
                <a:latin typeface="+mj-lt"/>
                <a:cs typeface="Arial" pitchFamily="34" charset="0"/>
              </a:rPr>
              <a:t>La palabra robot se utilizó por primera vez en 1920 en una obra llamada "Los Robots Universales de </a:t>
            </a:r>
            <a:r>
              <a:rPr lang="es-ES" sz="1400" b="1" dirty="0" err="1" smtClean="0">
                <a:solidFill>
                  <a:schemeClr val="tx1"/>
                </a:solidFill>
                <a:latin typeface="+mj-lt"/>
                <a:cs typeface="Arial" pitchFamily="34" charset="0"/>
              </a:rPr>
              <a:t>Rossum</a:t>
            </a:r>
            <a:r>
              <a:rPr lang="es-ES" sz="1400" b="1" dirty="0" smtClean="0">
                <a:solidFill>
                  <a:schemeClr val="tx1"/>
                </a:solidFill>
                <a:latin typeface="+mj-lt"/>
                <a:cs typeface="Arial" pitchFamily="34" charset="0"/>
              </a:rPr>
              <a:t>", escrita por el dramaturgo checo </a:t>
            </a:r>
            <a:r>
              <a:rPr lang="es-ES" sz="1400" b="1" dirty="0" err="1" smtClean="0">
                <a:solidFill>
                  <a:schemeClr val="tx1"/>
                </a:solidFill>
                <a:latin typeface="+mj-lt"/>
                <a:cs typeface="Arial" pitchFamily="34" charset="0"/>
              </a:rPr>
              <a:t>Karel</a:t>
            </a:r>
            <a:r>
              <a:rPr lang="es-ES" sz="1400" b="1" dirty="0" smtClean="0">
                <a:solidFill>
                  <a:schemeClr val="tx1"/>
                </a:solidFill>
                <a:latin typeface="+mj-lt"/>
                <a:cs typeface="Arial" pitchFamily="34" charset="0"/>
              </a:rPr>
              <a:t> </a:t>
            </a:r>
            <a:r>
              <a:rPr lang="es-ES" sz="1400" b="1" dirty="0" err="1" smtClean="0">
                <a:solidFill>
                  <a:schemeClr val="tx1"/>
                </a:solidFill>
                <a:latin typeface="+mj-lt"/>
                <a:cs typeface="Arial" pitchFamily="34" charset="0"/>
              </a:rPr>
              <a:t>Capek</a:t>
            </a:r>
            <a:r>
              <a:rPr lang="es-ES" sz="1400" b="1" dirty="0" smtClean="0">
                <a:solidFill>
                  <a:schemeClr val="tx1"/>
                </a:solidFill>
                <a:latin typeface="+mj-lt"/>
                <a:cs typeface="Arial" pitchFamily="34" charset="0"/>
              </a:rPr>
              <a:t>. Su trama trataba sobre un hombre que fabricó un robot y luego este último mata al hombre. La palabra checa '</a:t>
            </a:r>
            <a:r>
              <a:rPr lang="es-ES" sz="1400" b="1" dirty="0" err="1" smtClean="0">
                <a:solidFill>
                  <a:schemeClr val="tx1"/>
                </a:solidFill>
                <a:latin typeface="+mj-lt"/>
                <a:cs typeface="Arial" pitchFamily="34" charset="0"/>
              </a:rPr>
              <a:t>Robota</a:t>
            </a:r>
            <a:r>
              <a:rPr lang="es-ES" sz="1400" b="1" dirty="0" smtClean="0">
                <a:solidFill>
                  <a:schemeClr val="tx1"/>
                </a:solidFill>
                <a:latin typeface="+mj-lt"/>
                <a:cs typeface="Arial" pitchFamily="34" charset="0"/>
              </a:rPr>
              <a:t>' significa servidumbre o trabajado forzado, y cuando se tradujo al ingles se convirtió en el término robot.</a:t>
            </a:r>
            <a:br>
              <a:rPr lang="es-ES" sz="1400" b="1" dirty="0" smtClean="0">
                <a:solidFill>
                  <a:schemeClr val="tx1"/>
                </a:solidFill>
                <a:latin typeface="+mj-lt"/>
                <a:cs typeface="Arial" pitchFamily="34" charset="0"/>
              </a:rPr>
            </a:br>
            <a:r>
              <a:rPr lang="es-ES" sz="1400" b="1" dirty="0" smtClean="0">
                <a:solidFill>
                  <a:schemeClr val="tx1"/>
                </a:solidFill>
                <a:latin typeface="+mj-lt"/>
                <a:cs typeface="Arial" pitchFamily="34" charset="0"/>
              </a:rPr>
              <a:t>Luego, Isaac </a:t>
            </a:r>
            <a:r>
              <a:rPr lang="es-ES" sz="1400" b="1" dirty="0" err="1" smtClean="0">
                <a:solidFill>
                  <a:schemeClr val="tx1"/>
                </a:solidFill>
                <a:latin typeface="+mj-lt"/>
                <a:cs typeface="Arial" pitchFamily="34" charset="0"/>
              </a:rPr>
              <a:t>Asimov</a:t>
            </a:r>
            <a:r>
              <a:rPr lang="es-ES" sz="1400" b="1" dirty="0" smtClean="0">
                <a:solidFill>
                  <a:schemeClr val="tx1"/>
                </a:solidFill>
                <a:latin typeface="+mj-lt"/>
                <a:cs typeface="Arial" pitchFamily="34" charset="0"/>
              </a:rPr>
              <a:t> comenzó en 1939 a contribuir con varias relaciones referidas a robots y a él se le atribuye el </a:t>
            </a:r>
            <a:r>
              <a:rPr lang="es-ES" sz="1400" b="1" dirty="0" err="1" smtClean="0">
                <a:solidFill>
                  <a:schemeClr val="tx1"/>
                </a:solidFill>
                <a:latin typeface="+mj-lt"/>
                <a:cs typeface="Arial" pitchFamily="34" charset="0"/>
              </a:rPr>
              <a:t>acuñamiento</a:t>
            </a:r>
            <a:r>
              <a:rPr lang="es-ES" sz="1400" b="1" dirty="0" smtClean="0">
                <a:solidFill>
                  <a:schemeClr val="tx1"/>
                </a:solidFill>
                <a:latin typeface="+mj-lt"/>
                <a:cs typeface="Arial" pitchFamily="34" charset="0"/>
              </a:rPr>
              <a:t> del término Robótica y con el surgen las </a:t>
            </a:r>
            <a:r>
              <a:rPr lang="es-ES" sz="1400" b="1" dirty="0" err="1" smtClean="0">
                <a:solidFill>
                  <a:schemeClr val="tx1"/>
                </a:solidFill>
                <a:latin typeface="+mj-lt"/>
                <a:cs typeface="Arial" pitchFamily="34" charset="0"/>
              </a:rPr>
              <a:t>denomidas</a:t>
            </a:r>
            <a:r>
              <a:rPr lang="es-ES" sz="1400" b="1" dirty="0" smtClean="0">
                <a:solidFill>
                  <a:schemeClr val="tx1"/>
                </a:solidFill>
                <a:latin typeface="+mj-lt"/>
                <a:cs typeface="Arial" pitchFamily="34" charset="0"/>
              </a:rPr>
              <a:t> "Tres Leyes de Robótica" </a:t>
            </a:r>
            <a:endParaRPr lang="en-US" sz="1400" b="1" dirty="0">
              <a:solidFill>
                <a:schemeClr val="tx1"/>
              </a:solidFill>
              <a:latin typeface="+mj-lt"/>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nodeType="clickEffect">
                                  <p:stCondLst>
                                    <p:cond delay="0"/>
                                  </p:stCondLst>
                                  <p:iterate type="lt">
                                    <p:tmPct val="10000"/>
                                  </p:iterate>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1000"/>
                                        <p:tgtEl>
                                          <p:spTgt spid="8">
                                            <p:txEl>
                                              <p:pRg st="0" end="0"/>
                                            </p:txEl>
                                          </p:spTgt>
                                        </p:tgtEl>
                                      </p:cBhvr>
                                    </p:animEffect>
                                    <p:anim calcmode="lin" valueType="num">
                                      <p:cBhvr>
                                        <p:cTn id="13" dur="1000" fill="hold"/>
                                        <p:tgtEl>
                                          <p:spTgt spid="8">
                                            <p:txEl>
                                              <p:pRg st="0" end="0"/>
                                            </p:txEl>
                                          </p:spTgt>
                                        </p:tgtEl>
                                        <p:attrNameLst>
                                          <p:attrName>ppt_x</p:attrName>
                                        </p:attrNameLst>
                                      </p:cBhvr>
                                      <p:tavLst>
                                        <p:tav tm="0">
                                          <p:val>
                                            <p:strVal val="#ppt_x-.1"/>
                                          </p:val>
                                        </p:tav>
                                        <p:tav tm="100000">
                                          <p:val>
                                            <p:strVal val="#ppt_x"/>
                                          </p:val>
                                        </p:tav>
                                      </p:tavLst>
                                    </p:anim>
                                    <p:anim calcmode="lin" valueType="num">
                                      <p:cBhvr>
                                        <p:cTn id="14" dur="10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nodeType="clickEffect">
                                  <p:stCondLst>
                                    <p:cond delay="0"/>
                                  </p:stCondLst>
                                  <p:childTnLst>
                                    <p:set>
                                      <p:cBhvr>
                                        <p:cTn id="18" dur="1" fill="hold">
                                          <p:stCondLst>
                                            <p:cond delay="0"/>
                                          </p:stCondLst>
                                        </p:cTn>
                                        <p:tgtEl>
                                          <p:spTgt spid="15362"/>
                                        </p:tgtEl>
                                        <p:attrNameLst>
                                          <p:attrName>style.visibility</p:attrName>
                                        </p:attrNameLst>
                                      </p:cBhvr>
                                      <p:to>
                                        <p:strVal val="visible"/>
                                      </p:to>
                                    </p:set>
                                    <p:animEffect transition="in" filter="fade">
                                      <p:cBhvr>
                                        <p:cTn id="19" dur="800" decel="100000"/>
                                        <p:tgtEl>
                                          <p:spTgt spid="15362"/>
                                        </p:tgtEl>
                                      </p:cBhvr>
                                    </p:animEffect>
                                    <p:anim calcmode="lin" valueType="num">
                                      <p:cBhvr>
                                        <p:cTn id="20" dur="800" decel="100000" fill="hold"/>
                                        <p:tgtEl>
                                          <p:spTgt spid="15362"/>
                                        </p:tgtEl>
                                        <p:attrNameLst>
                                          <p:attrName>style.rotation</p:attrName>
                                        </p:attrNameLst>
                                      </p:cBhvr>
                                      <p:tavLst>
                                        <p:tav tm="0">
                                          <p:val>
                                            <p:fltVal val="-90"/>
                                          </p:val>
                                        </p:tav>
                                        <p:tav tm="100000">
                                          <p:val>
                                            <p:fltVal val="0"/>
                                          </p:val>
                                        </p:tav>
                                      </p:tavLst>
                                    </p:anim>
                                    <p:anim calcmode="lin" valueType="num">
                                      <p:cBhvr>
                                        <p:cTn id="21" dur="800" decel="100000" fill="hold"/>
                                        <p:tgtEl>
                                          <p:spTgt spid="15362"/>
                                        </p:tgtEl>
                                        <p:attrNameLst>
                                          <p:attrName>ppt_x</p:attrName>
                                        </p:attrNameLst>
                                      </p:cBhvr>
                                      <p:tavLst>
                                        <p:tav tm="0">
                                          <p:val>
                                            <p:strVal val="#ppt_x+0.4"/>
                                          </p:val>
                                        </p:tav>
                                        <p:tav tm="100000">
                                          <p:val>
                                            <p:strVal val="#ppt_x-0.05"/>
                                          </p:val>
                                        </p:tav>
                                      </p:tavLst>
                                    </p:anim>
                                    <p:anim calcmode="lin" valueType="num">
                                      <p:cBhvr>
                                        <p:cTn id="22" dur="800" decel="100000" fill="hold"/>
                                        <p:tgtEl>
                                          <p:spTgt spid="15362"/>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15362"/>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1536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TotalTime>
  <Words>55</Words>
  <Application>Microsoft Office PowerPoint</Application>
  <PresentationFormat>Presentación en pantalla (4:3)</PresentationFormat>
  <Paragraphs>2</Paragraphs>
  <Slides>1</Slides>
  <Notes>0</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Brío</vt:lpstr>
      <vt:lpstr>GENERACIONES DE ROBOTS</vt:lpstr>
    </vt:vector>
  </TitlesOfParts>
  <Company>LDS Church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GENERACIONES DE ROBOTS</dc:title>
  <dc:creator>Sistemas</dc:creator>
  <cp:lastModifiedBy>Sistemas</cp:lastModifiedBy>
  <cp:revision>2</cp:revision>
  <dcterms:created xsi:type="dcterms:W3CDTF">2010-11-05T16:26:34Z</dcterms:created>
  <dcterms:modified xsi:type="dcterms:W3CDTF">2010-11-05T16:44:19Z</dcterms:modified>
</cp:coreProperties>
</file>