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62"/>
  </p:notesMasterIdLst>
  <p:sldIdLst>
    <p:sldId id="258" r:id="rId2"/>
    <p:sldId id="257" r:id="rId3"/>
    <p:sldId id="259" r:id="rId4"/>
    <p:sldId id="260" r:id="rId5"/>
    <p:sldId id="261" r:id="rId6"/>
    <p:sldId id="262" r:id="rId7"/>
    <p:sldId id="263" r:id="rId8"/>
    <p:sldId id="264" r:id="rId9"/>
    <p:sldId id="265" r:id="rId10"/>
    <p:sldId id="266" r:id="rId11"/>
    <p:sldId id="267" r:id="rId12"/>
    <p:sldId id="268" r:id="rId13"/>
    <p:sldId id="271" r:id="rId14"/>
    <p:sldId id="269" r:id="rId15"/>
    <p:sldId id="270" r:id="rId16"/>
    <p:sldId id="272" r:id="rId17"/>
    <p:sldId id="274" r:id="rId18"/>
    <p:sldId id="273" r:id="rId19"/>
    <p:sldId id="280" r:id="rId20"/>
    <p:sldId id="275" r:id="rId21"/>
    <p:sldId id="276" r:id="rId22"/>
    <p:sldId id="277" r:id="rId23"/>
    <p:sldId id="285" r:id="rId24"/>
    <p:sldId id="286" r:id="rId25"/>
    <p:sldId id="287" r:id="rId26"/>
    <p:sldId id="288" r:id="rId27"/>
    <p:sldId id="289" r:id="rId28"/>
    <p:sldId id="290" r:id="rId29"/>
    <p:sldId id="291" r:id="rId30"/>
    <p:sldId id="292" r:id="rId31"/>
    <p:sldId id="278" r:id="rId32"/>
    <p:sldId id="279" r:id="rId33"/>
    <p:sldId id="281" r:id="rId34"/>
    <p:sldId id="282" r:id="rId35"/>
    <p:sldId id="283" r:id="rId36"/>
    <p:sldId id="284"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31" autoAdjust="0"/>
    <p:restoredTop sz="94723" autoAdjust="0"/>
  </p:normalViewPr>
  <p:slideViewPr>
    <p:cSldViewPr>
      <p:cViewPr varScale="1">
        <p:scale>
          <a:sx n="70" d="100"/>
          <a:sy n="70" d="100"/>
        </p:scale>
        <p:origin x="-5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1.xml.rels><?xml version="1.0" encoding="UTF-8" standalone="yes"?>
<Relationships xmlns="http://schemas.openxmlformats.org/package/2006/relationships"><Relationship Id="rId1" Type="http://schemas.openxmlformats.org/officeDocument/2006/relationships/image" Target="../media/image5.jpg"/></Relationships>
</file>

<file path=ppt/diagrams/_rels/drawing1.xml.rels><?xml version="1.0" encoding="UTF-8" standalone="yes"?>
<Relationships xmlns="http://schemas.openxmlformats.org/package/2006/relationships"><Relationship Id="rId1"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0B4855-4048-47DB-B560-91164FDA24FC}" type="doc">
      <dgm:prSet loTypeId="urn:microsoft.com/office/officeart/2005/8/layout/pList1" loCatId="list" qsTypeId="urn:microsoft.com/office/officeart/2005/8/quickstyle/simple1" qsCatId="simple" csTypeId="urn:microsoft.com/office/officeart/2005/8/colors/accent1_2" csCatId="accent1" phldr="1"/>
      <dgm:spPr/>
    </dgm:pt>
    <dgm:pt modelId="{212BD9DF-7193-4F86-BE97-744A0A39A8FF}">
      <dgm:prSet phldrT="[نص]"/>
      <dgm:spPr/>
      <dgm:t>
        <a:bodyPr/>
        <a:lstStyle/>
        <a:p>
          <a:pPr rtl="1"/>
          <a:endParaRPr lang="ar-SA" dirty="0"/>
        </a:p>
      </dgm:t>
    </dgm:pt>
    <dgm:pt modelId="{09F4349D-A719-4E9E-B794-6DE4EB5E19B2}" type="parTrans" cxnId="{6DA79FB8-ED57-4B44-B395-707E5C39CA35}">
      <dgm:prSet/>
      <dgm:spPr/>
      <dgm:t>
        <a:bodyPr/>
        <a:lstStyle/>
        <a:p>
          <a:pPr rtl="1"/>
          <a:endParaRPr lang="ar-SA"/>
        </a:p>
      </dgm:t>
    </dgm:pt>
    <dgm:pt modelId="{737EFFC5-8DBD-436C-84E0-30EE5453B567}" type="sibTrans" cxnId="{6DA79FB8-ED57-4B44-B395-707E5C39CA35}">
      <dgm:prSet/>
      <dgm:spPr/>
      <dgm:t>
        <a:bodyPr/>
        <a:lstStyle/>
        <a:p>
          <a:pPr rtl="1"/>
          <a:endParaRPr lang="ar-SA"/>
        </a:p>
      </dgm:t>
    </dgm:pt>
    <dgm:pt modelId="{83490218-3807-4F2D-A816-0CB9EC9D8701}" type="pres">
      <dgm:prSet presAssocID="{720B4855-4048-47DB-B560-91164FDA24FC}" presName="Name0" presStyleCnt="0">
        <dgm:presLayoutVars>
          <dgm:dir/>
          <dgm:resizeHandles val="exact"/>
        </dgm:presLayoutVars>
      </dgm:prSet>
      <dgm:spPr/>
    </dgm:pt>
    <dgm:pt modelId="{9DD7CDAB-9256-4D4B-BD66-ED50A5E93318}" type="pres">
      <dgm:prSet presAssocID="{212BD9DF-7193-4F86-BE97-744A0A39A8FF}" presName="compNode" presStyleCnt="0"/>
      <dgm:spPr/>
    </dgm:pt>
    <dgm:pt modelId="{DF75DFFB-8E9F-45A4-BF66-FEFE98FA95F9}" type="pres">
      <dgm:prSet presAssocID="{212BD9DF-7193-4F86-BE97-744A0A39A8FF}" presName="pictRect" presStyleLbl="nod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dgm:spPr>
    </dgm:pt>
    <dgm:pt modelId="{2BD5393E-3448-4325-B932-23AE84D3996A}" type="pres">
      <dgm:prSet presAssocID="{212BD9DF-7193-4F86-BE97-744A0A39A8FF}" presName="textRect" presStyleLbl="revTx" presStyleIdx="0" presStyleCnt="1">
        <dgm:presLayoutVars>
          <dgm:bulletEnabled val="1"/>
        </dgm:presLayoutVars>
      </dgm:prSet>
      <dgm:spPr/>
      <dgm:t>
        <a:bodyPr/>
        <a:lstStyle/>
        <a:p>
          <a:pPr rtl="1"/>
          <a:endParaRPr lang="ar-SA"/>
        </a:p>
      </dgm:t>
    </dgm:pt>
  </dgm:ptLst>
  <dgm:cxnLst>
    <dgm:cxn modelId="{6DA79FB8-ED57-4B44-B395-707E5C39CA35}" srcId="{720B4855-4048-47DB-B560-91164FDA24FC}" destId="{212BD9DF-7193-4F86-BE97-744A0A39A8FF}" srcOrd="0" destOrd="0" parTransId="{09F4349D-A719-4E9E-B794-6DE4EB5E19B2}" sibTransId="{737EFFC5-8DBD-436C-84E0-30EE5453B567}"/>
    <dgm:cxn modelId="{66F5BEF8-5260-45FE-97D7-378593B23A1C}" type="presOf" srcId="{720B4855-4048-47DB-B560-91164FDA24FC}" destId="{83490218-3807-4F2D-A816-0CB9EC9D8701}" srcOrd="0" destOrd="0" presId="urn:microsoft.com/office/officeart/2005/8/layout/pList1"/>
    <dgm:cxn modelId="{DA991B7B-F4CF-426A-9E3E-9383B7D9E4EE}" type="presOf" srcId="{212BD9DF-7193-4F86-BE97-744A0A39A8FF}" destId="{2BD5393E-3448-4325-B932-23AE84D3996A}" srcOrd="0" destOrd="0" presId="urn:microsoft.com/office/officeart/2005/8/layout/pList1"/>
    <dgm:cxn modelId="{A9D6493A-3AA9-4578-851F-811794767FE3}" type="presParOf" srcId="{83490218-3807-4F2D-A816-0CB9EC9D8701}" destId="{9DD7CDAB-9256-4D4B-BD66-ED50A5E93318}" srcOrd="0" destOrd="0" presId="urn:microsoft.com/office/officeart/2005/8/layout/pList1"/>
    <dgm:cxn modelId="{5DF30908-A968-4AFC-8976-6E57532165D4}" type="presParOf" srcId="{9DD7CDAB-9256-4D4B-BD66-ED50A5E93318}" destId="{DF75DFFB-8E9F-45A4-BF66-FEFE98FA95F9}" srcOrd="0" destOrd="0" presId="urn:microsoft.com/office/officeart/2005/8/layout/pList1"/>
    <dgm:cxn modelId="{F3C2C7BD-AAAD-4453-A49E-563F9D0B01DD}" type="presParOf" srcId="{9DD7CDAB-9256-4D4B-BD66-ED50A5E93318}" destId="{2BD5393E-3448-4325-B932-23AE84D3996A}"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5DFFB-8E9F-45A4-BF66-FEFE98FA95F9}">
      <dsp:nvSpPr>
        <dsp:cNvPr id="0" name=""/>
        <dsp:cNvSpPr/>
      </dsp:nvSpPr>
      <dsp:spPr>
        <a:xfrm>
          <a:off x="365542" y="125"/>
          <a:ext cx="4348914" cy="2996402"/>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D5393E-3448-4325-B932-23AE84D3996A}">
      <dsp:nvSpPr>
        <dsp:cNvPr id="0" name=""/>
        <dsp:cNvSpPr/>
      </dsp:nvSpPr>
      <dsp:spPr>
        <a:xfrm>
          <a:off x="365542" y="2996527"/>
          <a:ext cx="4348914" cy="1613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462280" rIns="462280" bIns="0" numCol="1" spcCol="1270" anchor="t" anchorCtr="0">
          <a:noAutofit/>
        </a:bodyPr>
        <a:lstStyle/>
        <a:p>
          <a:pPr lvl="0" algn="ctr" defTabSz="2889250" rtl="1">
            <a:lnSpc>
              <a:spcPct val="90000"/>
            </a:lnSpc>
            <a:spcBef>
              <a:spcPct val="0"/>
            </a:spcBef>
            <a:spcAft>
              <a:spcPct val="35000"/>
            </a:spcAft>
          </a:pPr>
          <a:endParaRPr lang="ar-SA" sz="6500" kern="1200" dirty="0"/>
        </a:p>
      </dsp:txBody>
      <dsp:txXfrm>
        <a:off x="365542" y="2996527"/>
        <a:ext cx="4348914" cy="1613447"/>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3CC9DE0-30A6-4689-9DAA-256B13FF53C0}" type="datetimeFigureOut">
              <a:rPr lang="ar-SA" smtClean="0"/>
              <a:t>12/11/32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311D365-1DD7-4254-8AE0-A1FF3AC503FD}" type="slidenum">
              <a:rPr lang="ar-SA" smtClean="0"/>
              <a:t>‹#›</a:t>
            </a:fld>
            <a:endParaRPr lang="ar-SA"/>
          </a:p>
        </p:txBody>
      </p:sp>
    </p:spTree>
    <p:extLst>
      <p:ext uri="{BB962C8B-B14F-4D97-AF65-F5344CB8AC3E}">
        <p14:creationId xmlns:p14="http://schemas.microsoft.com/office/powerpoint/2010/main" val="41581988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311D365-1DD7-4254-8AE0-A1FF3AC503FD}" type="slidenum">
              <a:rPr lang="ar-SA" smtClean="0"/>
              <a:t>22</a:t>
            </a:fld>
            <a:endParaRPr lang="ar-SA"/>
          </a:p>
        </p:txBody>
      </p:sp>
    </p:spTree>
    <p:extLst>
      <p:ext uri="{BB962C8B-B14F-4D97-AF65-F5344CB8AC3E}">
        <p14:creationId xmlns:p14="http://schemas.microsoft.com/office/powerpoint/2010/main" val="1677538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pPr lvl="0"/>
            <a:r>
              <a:rPr lang="ar-SA" noProof="0" smtClean="0"/>
              <a:t>انقر لتحرير نمط العنوان الرئيسي</a:t>
            </a:r>
            <a:endParaRPr lang="en-US" noProof="0" smtClean="0"/>
          </a:p>
        </p:txBody>
      </p:sp>
      <p:sp>
        <p:nvSpPr>
          <p:cNvPr id="77827"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pPr lvl="0"/>
            <a:r>
              <a:rPr lang="ar-SA" noProof="0" smtClean="0"/>
              <a:t>انقر لتحرير نمط العنوان الثانوي الرئيسي</a:t>
            </a:r>
            <a:endParaRPr lang="en-US" noProof="0" smtClean="0"/>
          </a:p>
        </p:txBody>
      </p:sp>
      <p:sp>
        <p:nvSpPr>
          <p:cNvPr id="77828" name="Rectangle 4"/>
          <p:cNvSpPr>
            <a:spLocks noGrp="1" noChangeArrowheads="1"/>
          </p:cNvSpPr>
          <p:nvPr>
            <p:ph type="dt" sz="half" idx="2"/>
          </p:nvPr>
        </p:nvSpPr>
        <p:spPr/>
        <p:txBody>
          <a:bodyPr/>
          <a:lstStyle>
            <a:lvl1pPr>
              <a:buClrTx/>
              <a:defRPr/>
            </a:lvl1pPr>
          </a:lstStyle>
          <a:p>
            <a:endParaRPr lang="en-US" dirty="0"/>
          </a:p>
        </p:txBody>
      </p:sp>
      <p:sp>
        <p:nvSpPr>
          <p:cNvPr id="77829" name="Rectangle 5"/>
          <p:cNvSpPr>
            <a:spLocks noGrp="1" noChangeArrowheads="1"/>
          </p:cNvSpPr>
          <p:nvPr>
            <p:ph type="ftr" sz="quarter" idx="3"/>
          </p:nvPr>
        </p:nvSpPr>
        <p:spPr/>
        <p:txBody>
          <a:bodyPr/>
          <a:lstStyle>
            <a:lvl1pPr>
              <a:buClrTx/>
              <a:defRPr/>
            </a:lvl1pPr>
          </a:lstStyle>
          <a:p>
            <a:endParaRPr lang="en-US" dirty="0"/>
          </a:p>
        </p:txBody>
      </p:sp>
      <p:sp>
        <p:nvSpPr>
          <p:cNvPr id="77830" name="Rectangle 6"/>
          <p:cNvSpPr>
            <a:spLocks noGrp="1" noChangeArrowheads="1"/>
          </p:cNvSpPr>
          <p:nvPr>
            <p:ph type="sldNum" sz="quarter" idx="4"/>
          </p:nvPr>
        </p:nvSpPr>
        <p:spPr/>
        <p:txBody>
          <a:bodyPr/>
          <a:lstStyle>
            <a:lvl1pPr>
              <a:buClrTx/>
              <a:defRPr/>
            </a:lvl1pPr>
          </a:lstStyle>
          <a:p>
            <a:fld id="{87AD3C2E-415A-4454-B5D5-E8DA0AECC371}" type="slidenum">
              <a:rPr lang="en-US"/>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EDC60720-25C8-41AC-A315-8B423A447F12}" type="slidenum">
              <a:rPr lang="en-US"/>
              <a:pPr/>
              <a:t>‹#›</a:t>
            </a:fld>
            <a:endParaRPr lang="en-US" dirty="0"/>
          </a:p>
        </p:txBody>
      </p:sp>
    </p:spTree>
    <p:extLst>
      <p:ext uri="{BB962C8B-B14F-4D97-AF65-F5344CB8AC3E}">
        <p14:creationId xmlns:p14="http://schemas.microsoft.com/office/powerpoint/2010/main" val="34840112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7439025" y="274638"/>
            <a:ext cx="158115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2693988" y="274638"/>
            <a:ext cx="4592637"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B6F51716-0B70-48AC-BAAE-96ED832EC6BB}" type="slidenum">
              <a:rPr lang="en-US"/>
              <a:pPr/>
              <a:t>‹#›</a:t>
            </a:fld>
            <a:endParaRPr lang="en-US" dirty="0"/>
          </a:p>
        </p:txBody>
      </p:sp>
    </p:spTree>
    <p:extLst>
      <p:ext uri="{BB962C8B-B14F-4D97-AF65-F5344CB8AC3E}">
        <p14:creationId xmlns:p14="http://schemas.microsoft.com/office/powerpoint/2010/main" val="151751905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9E09A6CE-144C-4C15-8EA9-7F45A4C2CD18}" type="slidenum">
              <a:rPr lang="en-US"/>
              <a:pPr/>
              <a:t>‹#›</a:t>
            </a:fld>
            <a:endParaRPr lang="en-US" dirty="0"/>
          </a:p>
        </p:txBody>
      </p:sp>
    </p:spTree>
    <p:extLst>
      <p:ext uri="{BB962C8B-B14F-4D97-AF65-F5344CB8AC3E}">
        <p14:creationId xmlns:p14="http://schemas.microsoft.com/office/powerpoint/2010/main" val="84223819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dirty="0"/>
          </a:p>
        </p:txBody>
      </p:sp>
      <p:sp>
        <p:nvSpPr>
          <p:cNvPr id="5" name="عنصر نائب للتذييل 4"/>
          <p:cNvSpPr>
            <a:spLocks noGrp="1"/>
          </p:cNvSpPr>
          <p:nvPr>
            <p:ph type="ftr" sz="quarter" idx="11"/>
          </p:nvPr>
        </p:nvSpPr>
        <p:spPr/>
        <p:txBody>
          <a:bodyPr/>
          <a:lstStyle>
            <a:lvl1pPr>
              <a:defRPr/>
            </a:lvl1pPr>
          </a:lstStyle>
          <a:p>
            <a:endParaRPr lang="en-US" dirty="0"/>
          </a:p>
        </p:txBody>
      </p:sp>
      <p:sp>
        <p:nvSpPr>
          <p:cNvPr id="6" name="عنصر نائب لرقم الشريحة 5"/>
          <p:cNvSpPr>
            <a:spLocks noGrp="1"/>
          </p:cNvSpPr>
          <p:nvPr>
            <p:ph type="sldNum" sz="quarter" idx="12"/>
          </p:nvPr>
        </p:nvSpPr>
        <p:spPr/>
        <p:txBody>
          <a:bodyPr/>
          <a:lstStyle>
            <a:lvl1pPr>
              <a:defRPr/>
            </a:lvl1pPr>
          </a:lstStyle>
          <a:p>
            <a:fld id="{D83F0B7C-BCD0-4AB7-A0F3-2D6563043251}" type="slidenum">
              <a:rPr lang="en-US"/>
              <a:pPr/>
              <a:t>‹#›</a:t>
            </a:fld>
            <a:endParaRPr lang="en-US" dirty="0"/>
          </a:p>
        </p:txBody>
      </p:sp>
    </p:spTree>
    <p:extLst>
      <p:ext uri="{BB962C8B-B14F-4D97-AF65-F5344CB8AC3E}">
        <p14:creationId xmlns:p14="http://schemas.microsoft.com/office/powerpoint/2010/main" val="359503499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977FA224-21C1-46FA-BF89-C46D8D69468A}" type="slidenum">
              <a:rPr lang="en-US"/>
              <a:pPr/>
              <a:t>‹#›</a:t>
            </a:fld>
            <a:endParaRPr lang="en-US" dirty="0"/>
          </a:p>
        </p:txBody>
      </p:sp>
    </p:spTree>
    <p:extLst>
      <p:ext uri="{BB962C8B-B14F-4D97-AF65-F5344CB8AC3E}">
        <p14:creationId xmlns:p14="http://schemas.microsoft.com/office/powerpoint/2010/main" val="240483232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dirty="0"/>
          </a:p>
        </p:txBody>
      </p:sp>
      <p:sp>
        <p:nvSpPr>
          <p:cNvPr id="8" name="عنصر نائب للتذييل 7"/>
          <p:cNvSpPr>
            <a:spLocks noGrp="1"/>
          </p:cNvSpPr>
          <p:nvPr>
            <p:ph type="ftr" sz="quarter" idx="11"/>
          </p:nvPr>
        </p:nvSpPr>
        <p:spPr/>
        <p:txBody>
          <a:bodyPr/>
          <a:lstStyle>
            <a:lvl1pPr>
              <a:defRPr/>
            </a:lvl1pPr>
          </a:lstStyle>
          <a:p>
            <a:endParaRPr lang="en-US" dirty="0"/>
          </a:p>
        </p:txBody>
      </p:sp>
      <p:sp>
        <p:nvSpPr>
          <p:cNvPr id="9" name="عنصر نائب لرقم الشريحة 8"/>
          <p:cNvSpPr>
            <a:spLocks noGrp="1"/>
          </p:cNvSpPr>
          <p:nvPr>
            <p:ph type="sldNum" sz="quarter" idx="12"/>
          </p:nvPr>
        </p:nvSpPr>
        <p:spPr/>
        <p:txBody>
          <a:bodyPr/>
          <a:lstStyle>
            <a:lvl1pPr>
              <a:defRPr/>
            </a:lvl1pPr>
          </a:lstStyle>
          <a:p>
            <a:fld id="{02DECB2B-8675-4758-BE52-16138AB600EB}" type="slidenum">
              <a:rPr lang="en-US"/>
              <a:pPr/>
              <a:t>‹#›</a:t>
            </a:fld>
            <a:endParaRPr lang="en-US" dirty="0"/>
          </a:p>
        </p:txBody>
      </p:sp>
    </p:spTree>
    <p:extLst>
      <p:ext uri="{BB962C8B-B14F-4D97-AF65-F5344CB8AC3E}">
        <p14:creationId xmlns:p14="http://schemas.microsoft.com/office/powerpoint/2010/main" val="130804065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dirty="0"/>
          </a:p>
        </p:txBody>
      </p:sp>
      <p:sp>
        <p:nvSpPr>
          <p:cNvPr id="4" name="عنصر نائب للتذييل 3"/>
          <p:cNvSpPr>
            <a:spLocks noGrp="1"/>
          </p:cNvSpPr>
          <p:nvPr>
            <p:ph type="ftr" sz="quarter" idx="11"/>
          </p:nvPr>
        </p:nvSpPr>
        <p:spPr/>
        <p:txBody>
          <a:bodyPr/>
          <a:lstStyle>
            <a:lvl1pPr>
              <a:defRPr/>
            </a:lvl1pPr>
          </a:lstStyle>
          <a:p>
            <a:endParaRPr lang="en-US" dirty="0"/>
          </a:p>
        </p:txBody>
      </p:sp>
      <p:sp>
        <p:nvSpPr>
          <p:cNvPr id="5" name="عنصر نائب لرقم الشريحة 4"/>
          <p:cNvSpPr>
            <a:spLocks noGrp="1"/>
          </p:cNvSpPr>
          <p:nvPr>
            <p:ph type="sldNum" sz="quarter" idx="12"/>
          </p:nvPr>
        </p:nvSpPr>
        <p:spPr/>
        <p:txBody>
          <a:bodyPr/>
          <a:lstStyle>
            <a:lvl1pPr>
              <a:defRPr/>
            </a:lvl1pPr>
          </a:lstStyle>
          <a:p>
            <a:fld id="{BAA356F6-0625-4BBC-BA4B-B49DCBAEB7B9}" type="slidenum">
              <a:rPr lang="en-US"/>
              <a:pPr/>
              <a:t>‹#›</a:t>
            </a:fld>
            <a:endParaRPr lang="en-US" dirty="0"/>
          </a:p>
        </p:txBody>
      </p:sp>
    </p:spTree>
    <p:extLst>
      <p:ext uri="{BB962C8B-B14F-4D97-AF65-F5344CB8AC3E}">
        <p14:creationId xmlns:p14="http://schemas.microsoft.com/office/powerpoint/2010/main" val="115074907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dirty="0"/>
          </a:p>
        </p:txBody>
      </p:sp>
      <p:sp>
        <p:nvSpPr>
          <p:cNvPr id="3" name="عنصر نائب للتذييل 2"/>
          <p:cNvSpPr>
            <a:spLocks noGrp="1"/>
          </p:cNvSpPr>
          <p:nvPr>
            <p:ph type="ftr" sz="quarter" idx="11"/>
          </p:nvPr>
        </p:nvSpPr>
        <p:spPr/>
        <p:txBody>
          <a:bodyPr/>
          <a:lstStyle>
            <a:lvl1pPr>
              <a:defRPr/>
            </a:lvl1pPr>
          </a:lstStyle>
          <a:p>
            <a:endParaRPr lang="en-US" dirty="0"/>
          </a:p>
        </p:txBody>
      </p:sp>
      <p:sp>
        <p:nvSpPr>
          <p:cNvPr id="4" name="عنصر نائب لرقم الشريحة 3"/>
          <p:cNvSpPr>
            <a:spLocks noGrp="1"/>
          </p:cNvSpPr>
          <p:nvPr>
            <p:ph type="sldNum" sz="quarter" idx="12"/>
          </p:nvPr>
        </p:nvSpPr>
        <p:spPr/>
        <p:txBody>
          <a:bodyPr/>
          <a:lstStyle>
            <a:lvl1pPr>
              <a:defRPr/>
            </a:lvl1pPr>
          </a:lstStyle>
          <a:p>
            <a:fld id="{D91A57E2-27E0-4719-860A-B66CC6D7A274}" type="slidenum">
              <a:rPr lang="en-US"/>
              <a:pPr/>
              <a:t>‹#›</a:t>
            </a:fld>
            <a:endParaRPr lang="en-US" dirty="0"/>
          </a:p>
        </p:txBody>
      </p:sp>
    </p:spTree>
    <p:extLst>
      <p:ext uri="{BB962C8B-B14F-4D97-AF65-F5344CB8AC3E}">
        <p14:creationId xmlns:p14="http://schemas.microsoft.com/office/powerpoint/2010/main" val="335998678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801DCC98-F633-489E-868B-36CCC2C08039}" type="slidenum">
              <a:rPr lang="en-US"/>
              <a:pPr/>
              <a:t>‹#›</a:t>
            </a:fld>
            <a:endParaRPr lang="en-US" dirty="0"/>
          </a:p>
        </p:txBody>
      </p:sp>
    </p:spTree>
    <p:extLst>
      <p:ext uri="{BB962C8B-B14F-4D97-AF65-F5344CB8AC3E}">
        <p14:creationId xmlns:p14="http://schemas.microsoft.com/office/powerpoint/2010/main" val="380780219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dirty="0"/>
          </a:p>
        </p:txBody>
      </p:sp>
      <p:sp>
        <p:nvSpPr>
          <p:cNvPr id="6" name="عنصر نائب للتذييل 5"/>
          <p:cNvSpPr>
            <a:spLocks noGrp="1"/>
          </p:cNvSpPr>
          <p:nvPr>
            <p:ph type="ftr" sz="quarter" idx="11"/>
          </p:nvPr>
        </p:nvSpPr>
        <p:spPr/>
        <p:txBody>
          <a:bodyPr/>
          <a:lstStyle>
            <a:lvl1pPr>
              <a:defRPr/>
            </a:lvl1pPr>
          </a:lstStyle>
          <a:p>
            <a:endParaRPr lang="en-US" dirty="0"/>
          </a:p>
        </p:txBody>
      </p:sp>
      <p:sp>
        <p:nvSpPr>
          <p:cNvPr id="7" name="عنصر نائب لرقم الشريحة 6"/>
          <p:cNvSpPr>
            <a:spLocks noGrp="1"/>
          </p:cNvSpPr>
          <p:nvPr>
            <p:ph type="sldNum" sz="quarter" idx="12"/>
          </p:nvPr>
        </p:nvSpPr>
        <p:spPr/>
        <p:txBody>
          <a:bodyPr/>
          <a:lstStyle>
            <a:lvl1pPr>
              <a:defRPr/>
            </a:lvl1pPr>
          </a:lstStyle>
          <a:p>
            <a:fld id="{1314A0D1-F4A4-427C-968C-20F154B6B3D4}" type="slidenum">
              <a:rPr lang="en-US"/>
              <a:pPr/>
              <a:t>‹#›</a:t>
            </a:fld>
            <a:endParaRPr lang="en-US" dirty="0"/>
          </a:p>
        </p:txBody>
      </p:sp>
    </p:spTree>
    <p:extLst>
      <p:ext uri="{BB962C8B-B14F-4D97-AF65-F5344CB8AC3E}">
        <p14:creationId xmlns:p14="http://schemas.microsoft.com/office/powerpoint/2010/main" val="153068806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title"/>
            <p:custDataLst>
              <p:tags r:id="rId13"/>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ar-SA" smtClean="0"/>
              <a:t>انقر لتحرير نمط العنوان الرئيسي</a:t>
            </a:r>
            <a:endParaRPr lang="en-US" smtClean="0"/>
          </a:p>
        </p:txBody>
      </p:sp>
      <p:sp>
        <p:nvSpPr>
          <p:cNvPr id="76803" name="Rectangle 3"/>
          <p:cNvSpPr>
            <a:spLocks noGrp="1" noChangeArrowheads="1"/>
          </p:cNvSpPr>
          <p:nvPr>
            <p:ph type="body" idx="1"/>
            <p:custDataLst>
              <p:tags r:id="rId14"/>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768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chemeClr val="tx1"/>
              </a:buClr>
              <a:defRPr sz="1400">
                <a:cs typeface="+mn-cs"/>
              </a:defRPr>
            </a:lvl1pPr>
          </a:lstStyle>
          <a:p>
            <a:endParaRPr lang="en-US" dirty="0"/>
          </a:p>
        </p:txBody>
      </p:sp>
      <p:sp>
        <p:nvSpPr>
          <p:cNvPr id="768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buClr>
                <a:schemeClr val="tx1"/>
              </a:buClr>
              <a:defRPr sz="1400">
                <a:cs typeface="+mn-cs"/>
              </a:defRPr>
            </a:lvl1pPr>
          </a:lstStyle>
          <a:p>
            <a:endParaRPr lang="en-US" dirty="0"/>
          </a:p>
        </p:txBody>
      </p:sp>
      <p:sp>
        <p:nvSpPr>
          <p:cNvPr id="768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Clr>
                <a:schemeClr val="tx1"/>
              </a:buClr>
              <a:defRPr sz="1400">
                <a:cs typeface="+mn-cs"/>
              </a:defRPr>
            </a:lvl1pPr>
          </a:lstStyle>
          <a:p>
            <a:fld id="{90D861D2-2631-4CF9-8B96-4F3771796118}"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xStyles>
    <p:titleStyle>
      <a:lvl1pPr algn="l" rtl="1" eaLnBrk="1" fontAlgn="base" hangingPunct="1">
        <a:spcBef>
          <a:spcPct val="0"/>
        </a:spcBef>
        <a:spcAft>
          <a:spcPct val="0"/>
        </a:spcAft>
        <a:buClr>
          <a:schemeClr val="tx1"/>
        </a:buClr>
        <a:defRPr sz="3200">
          <a:solidFill>
            <a:schemeClr val="tx1"/>
          </a:solidFill>
          <a:latin typeface="+mj-lt"/>
          <a:ea typeface="+mj-ea"/>
          <a:cs typeface="+mj-cs"/>
        </a:defRPr>
      </a:lvl1pPr>
      <a:lvl2pPr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2pPr>
      <a:lvl3pPr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3pPr>
      <a:lvl4pPr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4pPr>
      <a:lvl5pPr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5pPr>
      <a:lvl6pPr marL="457200"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6pPr>
      <a:lvl7pPr marL="914400"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7pPr>
      <a:lvl8pPr marL="1371600"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8pPr>
      <a:lvl9pPr marL="1828800" algn="l" rtl="1" eaLnBrk="1" fontAlgn="base" hangingPunct="1">
        <a:spcBef>
          <a:spcPct val="0"/>
        </a:spcBef>
        <a:spcAft>
          <a:spcPct val="0"/>
        </a:spcAft>
        <a:buClr>
          <a:schemeClr val="tx1"/>
        </a:buClr>
        <a:defRPr sz="3200">
          <a:solidFill>
            <a:schemeClr val="tx1"/>
          </a:solidFill>
          <a:latin typeface="Arial" pitchFamily="34" charset="0"/>
          <a:cs typeface="Arial" pitchFamily="34" charset="0"/>
        </a:defRPr>
      </a:lvl9pPr>
    </p:titleStyle>
    <p:bodyStyle>
      <a:lvl1pPr marL="342900" indent="-342900" algn="r" rtl="1"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r" rtl="1"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r" rtl="1"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r" rtl="1"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r" rtl="1"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r" rtl="1"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r" rtl="1"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r" rtl="1"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r" rtl="1"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مستطيل 1"/>
          <p:cNvSpPr/>
          <p:nvPr/>
        </p:nvSpPr>
        <p:spPr>
          <a:xfrm>
            <a:off x="0" y="1916832"/>
            <a:ext cx="9144000" cy="2123658"/>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6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bg1">
                      <a:alpha val="40000"/>
                    </a:schemeClr>
                  </a:glow>
                  <a:reflection blurRad="12700" stA="50000" endPos="50000" dist="5000" dir="5400000" sy="-100000" rotWithShape="0"/>
                </a:effectLst>
                <a:latin typeface="Traditional Arabic" pitchFamily="18" charset="-78"/>
                <a:cs typeface="Traditional Arabic" pitchFamily="18" charset="-78"/>
              </a:rPr>
              <a:t>قال الله تعالى</a:t>
            </a:r>
          </a:p>
          <a:p>
            <a:pPr algn="ctr"/>
            <a:r>
              <a:rPr lang="ar-SA" sz="6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bg1">
                      <a:alpha val="40000"/>
                    </a:schemeClr>
                  </a:glow>
                  <a:reflection blurRad="12700" stA="50000" endPos="50000" dist="5000" dir="5400000" sy="-100000" rotWithShape="0"/>
                </a:effectLst>
                <a:latin typeface="Traditional Arabic" pitchFamily="18" charset="-78"/>
                <a:cs typeface="Traditional Arabic" pitchFamily="18" charset="-78"/>
              </a:rPr>
              <a:t> (وَمَا أُوتِيتُمْ مِنْ الْعِلْمِ إِلاَّ قَلِيلاً)</a:t>
            </a:r>
            <a:endParaRPr lang="ar-SA"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bg1">
                    <a:alpha val="40000"/>
                  </a:schemeClr>
                </a:glow>
                <a:reflection blurRad="12700" stA="50000" endPos="50000" dist="5000" dir="5400000" sy="-100000" rotWithShape="0"/>
              </a:effectLst>
              <a:latin typeface="Traditional Arabic" pitchFamily="18" charset="-78"/>
              <a:cs typeface="Traditional Arabic" pitchFamily="18" charset="-78"/>
            </a:endParaRPr>
          </a:p>
        </p:txBody>
      </p:sp>
    </p:spTree>
    <p:extLst>
      <p:ext uri="{BB962C8B-B14F-4D97-AF65-F5344CB8AC3E}">
        <p14:creationId xmlns:p14="http://schemas.microsoft.com/office/powerpoint/2010/main" val="372588506"/>
      </p:ext>
    </p:extLst>
  </p:cSld>
  <p:clrMapOvr>
    <a:masterClrMapping/>
  </p:clrMapOvr>
  <mc:AlternateContent xmlns:mc="http://schemas.openxmlformats.org/markup-compatibility/2006">
    <mc:Choice xmlns:p14="http://schemas.microsoft.com/office/powerpoint/2010/main" Requires="p14">
      <p:transition spd="slow" p14:dur="1500" advClick="0" advTm="5000">
        <p:split orient="vert"/>
      </p:transition>
    </mc:Choice>
    <mc:Fallback>
      <p:transition spd="slow" advClick="0" advTm="5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76672"/>
            <a:ext cx="9144000" cy="769441"/>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               </a:t>
            </a:r>
            <a:r>
              <a:rPr lang="en-US" sz="4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endPar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412776"/>
            <a:ext cx="5904656" cy="5184576"/>
          </a:xfrm>
          <a:prstGeom prst="rect">
            <a:avLst/>
          </a:prstGeom>
          <a:ln w="9525">
            <a:solidFill>
              <a:schemeClr val="accent1">
                <a:lumMod val="75000"/>
              </a:schemeClr>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6257471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500" fill="hold"/>
                                        <p:tgtEl>
                                          <p:spTgt spid="2050"/>
                                        </p:tgtEl>
                                        <p:attrNameLst>
                                          <p:attrName>ppt_w</p:attrName>
                                        </p:attrNameLst>
                                      </p:cBhvr>
                                      <p:tavLst>
                                        <p:tav tm="0">
                                          <p:val>
                                            <p:fltVal val="0"/>
                                          </p:val>
                                        </p:tav>
                                        <p:tav tm="100000">
                                          <p:val>
                                            <p:strVal val="#ppt_w"/>
                                          </p:val>
                                        </p:tav>
                                      </p:tavLst>
                                    </p:anim>
                                    <p:anim calcmode="lin" valueType="num">
                                      <p:cBhvr>
                                        <p:cTn id="13" dur="500" fill="hold"/>
                                        <p:tgtEl>
                                          <p:spTgt spid="2050"/>
                                        </p:tgtEl>
                                        <p:attrNameLst>
                                          <p:attrName>ppt_h</p:attrName>
                                        </p:attrNameLst>
                                      </p:cBhvr>
                                      <p:tavLst>
                                        <p:tav tm="0">
                                          <p:val>
                                            <p:fltVal val="0"/>
                                          </p:val>
                                        </p:tav>
                                        <p:tav tm="100000">
                                          <p:val>
                                            <p:strVal val="#ppt_h"/>
                                          </p:val>
                                        </p:tav>
                                      </p:tavLst>
                                    </p:anim>
                                    <p:animEffect transition="in" filter="fade">
                                      <p:cBhvr>
                                        <p:cTn id="14"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3999" cy="4678204"/>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 </a:t>
            </a:r>
            <a:r>
              <a:rPr lang="en-US" sz="2400" dirty="0" smtClean="0">
                <a:ln w="18415" cmpd="sng">
                  <a:solidFill>
                    <a:schemeClr val="tx1"/>
                  </a:solidFill>
                  <a:prstDash val="solid"/>
                </a:ln>
                <a:effectLst>
                  <a:outerShdw blurRad="63500" dir="3600000" algn="tl" rotWithShape="0">
                    <a:srgbClr val="000000">
                      <a:alpha val="70000"/>
                    </a:srgbClr>
                  </a:outerShdw>
                </a:effectLst>
              </a:rPr>
              <a:t>is DNA – Histone material.</a:t>
            </a:r>
            <a:endParaRPr lang="en-US" sz="2400" dirty="0">
              <a:ln w="18415" cmpd="sng">
                <a:solidFill>
                  <a:schemeClr val="tx1"/>
                </a:solidFill>
                <a:prstDash val="solid"/>
              </a:ln>
              <a:effectLst>
                <a:outerShdw blurRad="63500" dir="3600000" algn="tl" rotWithShape="0">
                  <a:srgbClr val="000000">
                    <a:alpha val="70000"/>
                  </a:srgbClr>
                </a:outerShdw>
              </a:effectLst>
            </a:endParaRPr>
          </a:p>
          <a:p>
            <a:endParaRPr lang="en-US" dirty="0"/>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r>
              <a:rPr lang="en-US" sz="280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t>
            </a:r>
            <a:r>
              <a:rPr lang="en-US" sz="2400" dirty="0" smtClean="0">
                <a:ln w="18415" cmpd="sng">
                  <a:solidFill>
                    <a:schemeClr val="tx1"/>
                  </a:solidFill>
                  <a:prstDash val="solid"/>
                </a:ln>
                <a:effectLst>
                  <a:outerShdw blurRad="63500" dir="3600000" algn="tl" rotWithShape="0">
                    <a:srgbClr val="000000">
                      <a:alpha val="70000"/>
                    </a:srgbClr>
                  </a:outerShdw>
                </a:effectLst>
              </a:rPr>
              <a:t>is mass </a:t>
            </a:r>
            <a:r>
              <a:rPr lang="en-US" sz="2400" dirty="0">
                <a:ln w="18415" cmpd="sng">
                  <a:solidFill>
                    <a:schemeClr val="tx1"/>
                  </a:solidFill>
                  <a:prstDash val="solid"/>
                </a:ln>
                <a:effectLst>
                  <a:outerShdw blurRad="63500" dir="3600000" algn="tl" rotWithShape="0">
                    <a:srgbClr val="000000">
                      <a:alpha val="70000"/>
                    </a:srgbClr>
                  </a:outerShdw>
                </a:effectLst>
              </a:rPr>
              <a:t>of genetic material composed of DNA and proteins that condense to form chromosomes during eukaryotic cell </a:t>
            </a:r>
            <a:r>
              <a:rPr lang="en-US" sz="2400" dirty="0" smtClean="0">
                <a:ln w="18415" cmpd="sng">
                  <a:solidFill>
                    <a:schemeClr val="tx1"/>
                  </a:solidFill>
                  <a:prstDash val="solid"/>
                </a:ln>
                <a:effectLst>
                  <a:outerShdw blurRad="63500" dir="3600000" algn="tl" rotWithShape="0">
                    <a:srgbClr val="000000">
                      <a:alpha val="70000"/>
                    </a:srgbClr>
                  </a:outerShdw>
                </a:effectLst>
              </a:rPr>
              <a:t>division.</a:t>
            </a:r>
          </a:p>
          <a:p>
            <a:endParaRPr lang="en-US" sz="2400" dirty="0">
              <a:ln w="18415" cmpd="sng">
                <a:solidFill>
                  <a:schemeClr val="tx1"/>
                </a:solidFill>
                <a:prstDash val="solid"/>
              </a:ln>
              <a:effectLst>
                <a:outerShdw blurRad="63500" dir="3600000" algn="tl" rotWithShape="0">
                  <a:srgbClr val="000000">
                    <a:alpha val="70000"/>
                  </a:srgbClr>
                </a:outerShdw>
              </a:effectLst>
            </a:endParaRPr>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r>
              <a:rPr lang="en-US" sz="280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t>
            </a:r>
            <a:r>
              <a:rPr lang="en-US" sz="2400" dirty="0">
                <a:ln w="18415" cmpd="sng">
                  <a:solidFill>
                    <a:schemeClr val="tx1"/>
                  </a:solidFill>
                  <a:prstDash val="solid"/>
                </a:ln>
                <a:effectLst>
                  <a:outerShdw blurRad="63500" dir="3600000" algn="tl" rotWithShape="0">
                    <a:srgbClr val="000000">
                      <a:alpha val="70000"/>
                    </a:srgbClr>
                  </a:outerShdw>
                </a:effectLst>
              </a:rPr>
              <a:t>is located in the nucleus of a </a:t>
            </a:r>
            <a:r>
              <a:rPr lang="en-US" sz="2400" dirty="0" smtClean="0">
                <a:ln w="18415" cmpd="sng">
                  <a:solidFill>
                    <a:schemeClr val="tx1"/>
                  </a:solidFill>
                  <a:prstDash val="solid"/>
                </a:ln>
                <a:effectLst>
                  <a:outerShdw blurRad="63500" dir="3600000" algn="tl" rotWithShape="0">
                    <a:srgbClr val="000000">
                      <a:alpha val="70000"/>
                    </a:srgbClr>
                  </a:outerShdw>
                </a:effectLst>
              </a:rPr>
              <a:t>cell</a:t>
            </a:r>
            <a:r>
              <a:rPr lang="en-US" b="1" dirty="0" smtClean="0"/>
              <a:t>.</a:t>
            </a:r>
          </a:p>
          <a:p>
            <a:endParaRPr lang="en-US" b="1" dirty="0"/>
          </a:p>
          <a:p>
            <a:endParaRPr lang="en-US" b="1" dirty="0" smtClean="0"/>
          </a:p>
          <a:p>
            <a:endParaRPr lang="en-US" dirty="0"/>
          </a:p>
          <a:p>
            <a:endParaRPr lang="ar-SA" dirty="0"/>
          </a:p>
        </p:txBody>
      </p:sp>
    </p:spTree>
    <p:extLst>
      <p:ext uri="{BB962C8B-B14F-4D97-AF65-F5344CB8AC3E}">
        <p14:creationId xmlns:p14="http://schemas.microsoft.com/office/powerpoint/2010/main" val="407736875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47990"/>
            <a:ext cx="9143999" cy="584775"/>
          </a:xfrm>
          <a:prstGeom prst="rect">
            <a:avLst/>
          </a:prstGeom>
          <a:noFill/>
        </p:spPr>
        <p:txBody>
          <a:bodyPr wrap="square" rtlCol="1">
            <a:spAutoFit/>
          </a:bodyPr>
          <a:lstStyle/>
          <a:p>
            <a:pPr algn="ctr"/>
            <a:r>
              <a:rPr lang="en-US" sz="32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Functions of chromatin</a:t>
            </a:r>
            <a:endParaRPr lang="ar-SA" sz="32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
        <p:nvSpPr>
          <p:cNvPr id="3" name="مربع نص 2"/>
          <p:cNvSpPr txBox="1"/>
          <p:nvPr/>
        </p:nvSpPr>
        <p:spPr>
          <a:xfrm>
            <a:off x="0" y="836712"/>
            <a:ext cx="9144000" cy="2862322"/>
          </a:xfrm>
          <a:prstGeom prst="rect">
            <a:avLst/>
          </a:prstGeom>
          <a:noFill/>
        </p:spPr>
        <p:txBody>
          <a:bodyPr wrap="square" rtlCol="1">
            <a:spAutoFit/>
          </a:bodyPr>
          <a:lstStyle/>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1-</a:t>
            </a:r>
            <a:r>
              <a:rPr lang="en-US" sz="2000" dirty="0" smtClean="0">
                <a:ln w="18415" cmpd="sng">
                  <a:solidFill>
                    <a:schemeClr val="tx1"/>
                  </a:solidFill>
                  <a:prstDash val="solid"/>
                </a:ln>
                <a:effectLst>
                  <a:outerShdw blurRad="63500" dir="3600000" algn="tl" rotWithShape="0">
                    <a:srgbClr val="000000">
                      <a:alpha val="70000"/>
                    </a:srgbClr>
                  </a:outerShdw>
                </a:effectLst>
              </a:rPr>
              <a:t> According </a:t>
            </a:r>
            <a:r>
              <a:rPr lang="en-US" sz="2000" dirty="0">
                <a:ln w="18415" cmpd="sng">
                  <a:solidFill>
                    <a:schemeClr val="tx1"/>
                  </a:solidFill>
                  <a:prstDash val="solid"/>
                </a:ln>
                <a:effectLst>
                  <a:outerShdw blurRad="63500" dir="3600000" algn="tl" rotWithShape="0">
                    <a:srgbClr val="000000">
                      <a:alpha val="70000"/>
                    </a:srgbClr>
                  </a:outerShdw>
                </a:effectLst>
              </a:rPr>
              <a:t>to the size of cell Chromatin package DNA into smaller volumes so that these can fit inside the cell. DNA is packaged into chromatin hence it decreases the size of the molecule.</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2-</a:t>
            </a:r>
            <a:r>
              <a:rPr lang="en-US" sz="2000" dirty="0" smtClean="0">
                <a:ln w="18415" cmpd="sng">
                  <a:solidFill>
                    <a:schemeClr val="tx1"/>
                  </a:solidFill>
                  <a:prstDash val="solid"/>
                </a:ln>
                <a:effectLst>
                  <a:outerShdw blurRad="63500" dir="3600000" algn="tl" rotWithShape="0">
                    <a:srgbClr val="000000">
                      <a:alpha val="70000"/>
                    </a:srgbClr>
                  </a:outerShdw>
                </a:effectLst>
              </a:rPr>
              <a:t> One </a:t>
            </a:r>
            <a:r>
              <a:rPr lang="en-US" sz="2000" dirty="0">
                <a:ln w="18415" cmpd="sng">
                  <a:solidFill>
                    <a:schemeClr val="tx1"/>
                  </a:solidFill>
                  <a:prstDash val="solid"/>
                </a:ln>
                <a:effectLst>
                  <a:outerShdw blurRad="63500" dir="3600000" algn="tl" rotWithShape="0">
                    <a:srgbClr val="000000">
                      <a:alpha val="70000"/>
                    </a:srgbClr>
                  </a:outerShdw>
                </a:effectLst>
              </a:rPr>
              <a:t>of the main functions of chromatin is to strengthen DNA so that it can allow the processes of meiosis and mitosis.</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3-</a:t>
            </a:r>
            <a:r>
              <a:rPr lang="en-US" sz="2000" dirty="0" smtClean="0">
                <a:ln w="18415" cmpd="sng">
                  <a:solidFill>
                    <a:schemeClr val="tx1"/>
                  </a:solidFill>
                  <a:prstDash val="solid"/>
                </a:ln>
                <a:effectLst>
                  <a:outerShdw blurRad="63500" dir="3600000" algn="tl" rotWithShape="0">
                    <a:srgbClr val="000000">
                      <a:alpha val="70000"/>
                    </a:srgbClr>
                  </a:outerShdw>
                </a:effectLst>
              </a:rPr>
              <a:t> The </a:t>
            </a:r>
            <a:r>
              <a:rPr lang="en-US" sz="2000" dirty="0">
                <a:ln w="18415" cmpd="sng">
                  <a:solidFill>
                    <a:schemeClr val="tx1"/>
                  </a:solidFill>
                  <a:prstDash val="solid"/>
                </a:ln>
                <a:effectLst>
                  <a:outerShdw blurRad="63500" dir="3600000" algn="tl" rotWithShape="0">
                    <a:srgbClr val="000000">
                      <a:alpha val="70000"/>
                    </a:srgbClr>
                  </a:outerShdw>
                </a:effectLst>
              </a:rPr>
              <a:t>function of Chromatin is to as a mechanism to control the expression and the replication of DNA.</a:t>
            </a:r>
            <a:endParaRPr lang="ar-SA" sz="2000" dirty="0">
              <a:ln w="18415" cmpd="sng">
                <a:solidFill>
                  <a:schemeClr val="tx1"/>
                </a:solidFill>
                <a:prstDash val="solid"/>
              </a:ln>
              <a:effectLst>
                <a:outerShdw blurRad="63500" dir="3600000" algn="tl" rotWithShape="0">
                  <a:srgbClr val="000000">
                    <a:alpha val="70000"/>
                  </a:srgbClr>
                </a:outerShdw>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0358" y="3717032"/>
            <a:ext cx="4087906" cy="2952328"/>
          </a:xfrm>
          <a:prstGeom prst="rect">
            <a:avLst/>
          </a:prstGeom>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37029513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074"/>
                                        </p:tgtEl>
                                        <p:attrNameLst>
                                          <p:attrName>style.visibility</p:attrName>
                                        </p:attrNameLst>
                                      </p:cBhvr>
                                      <p:to>
                                        <p:strVal val="visible"/>
                                      </p:to>
                                    </p:set>
                                    <p:anim calcmode="lin" valueType="num">
                                      <p:cBhvr>
                                        <p:cTn id="31" dur="1000" fill="hold"/>
                                        <p:tgtEl>
                                          <p:spTgt spid="3074"/>
                                        </p:tgtEl>
                                        <p:attrNameLst>
                                          <p:attrName>ppt_w</p:attrName>
                                        </p:attrNameLst>
                                      </p:cBhvr>
                                      <p:tavLst>
                                        <p:tav tm="0">
                                          <p:val>
                                            <p:fltVal val="0"/>
                                          </p:val>
                                        </p:tav>
                                        <p:tav tm="100000">
                                          <p:val>
                                            <p:strVal val="#ppt_w"/>
                                          </p:val>
                                        </p:tav>
                                      </p:tavLst>
                                    </p:anim>
                                    <p:anim calcmode="lin" valueType="num">
                                      <p:cBhvr>
                                        <p:cTn id="32" dur="1000" fill="hold"/>
                                        <p:tgtEl>
                                          <p:spTgt spid="3074"/>
                                        </p:tgtEl>
                                        <p:attrNameLst>
                                          <p:attrName>ppt_h</p:attrName>
                                        </p:attrNameLst>
                                      </p:cBhvr>
                                      <p:tavLst>
                                        <p:tav tm="0">
                                          <p:val>
                                            <p:fltVal val="0"/>
                                          </p:val>
                                        </p:tav>
                                        <p:tav tm="100000">
                                          <p:val>
                                            <p:strVal val="#ppt_h"/>
                                          </p:val>
                                        </p:tav>
                                      </p:tavLst>
                                    </p:anim>
                                    <p:anim calcmode="lin" valueType="num">
                                      <p:cBhvr>
                                        <p:cTn id="33" dur="1000" fill="hold"/>
                                        <p:tgtEl>
                                          <p:spTgt spid="3074"/>
                                        </p:tgtEl>
                                        <p:attrNameLst>
                                          <p:attrName>style.rotation</p:attrName>
                                        </p:attrNameLst>
                                      </p:cBhvr>
                                      <p:tavLst>
                                        <p:tav tm="0">
                                          <p:val>
                                            <p:fltVal val="90"/>
                                          </p:val>
                                        </p:tav>
                                        <p:tav tm="100000">
                                          <p:val>
                                            <p:fltVal val="0"/>
                                          </p:val>
                                        </p:tav>
                                      </p:tavLst>
                                    </p:anim>
                                    <p:animEffect transition="in" filter="fade">
                                      <p:cBhvr>
                                        <p:cTn id="34"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2677656"/>
          </a:xfrm>
          <a:prstGeom prst="rect">
            <a:avLst/>
          </a:prstGeom>
          <a:noFill/>
        </p:spPr>
        <p:txBody>
          <a:bodyPr wrap="square" rtlCol="1">
            <a:spAutoFit/>
          </a:bodyPr>
          <a:lstStyle/>
          <a:p>
            <a:pPr algn="ctr"/>
            <a:endParaRPr lang="en-US" sz="2800" dirty="0" smtClean="0">
              <a:ln w="18415" cmpd="sng">
                <a:solidFill>
                  <a:schemeClr val="tx1"/>
                </a:solidFill>
                <a:prstDash val="solid"/>
              </a:ln>
              <a:effectLst>
                <a:outerShdw blurRad="63500" dir="3600000" algn="tl" rotWithShape="0">
                  <a:srgbClr val="000000">
                    <a:alpha val="70000"/>
                  </a:srgbClr>
                </a:outerShdw>
              </a:effectLst>
            </a:endParaRPr>
          </a:p>
          <a:p>
            <a:pPr algn="ctr"/>
            <a:endParaRPr lang="en-US" sz="2800" dirty="0">
              <a:ln w="18415" cmpd="sng">
                <a:solidFill>
                  <a:schemeClr val="tx1"/>
                </a:solidFill>
                <a:prstDash val="solid"/>
              </a:ln>
              <a:effectLst>
                <a:outerShdw blurRad="63500" dir="3600000" algn="tl" rotWithShape="0">
                  <a:srgbClr val="000000">
                    <a:alpha val="70000"/>
                  </a:srgbClr>
                </a:outerShdw>
              </a:effectLst>
            </a:endParaRPr>
          </a:p>
          <a:p>
            <a:pPr algn="ctr"/>
            <a:endParaRPr lang="en-US" sz="2800" dirty="0" smtClean="0">
              <a:ln w="18415" cmpd="sng">
                <a:solidFill>
                  <a:schemeClr val="tx1"/>
                </a:solidFill>
                <a:prstDash val="solid"/>
              </a:ln>
              <a:effectLst>
                <a:outerShdw blurRad="63500" dir="3600000" algn="tl" rotWithShape="0">
                  <a:srgbClr val="000000">
                    <a:alpha val="70000"/>
                  </a:srgbClr>
                </a:outerShdw>
              </a:effectLst>
            </a:endParaRPr>
          </a:p>
          <a:p>
            <a:pPr algn="ctr"/>
            <a:r>
              <a:rPr lang="en-US" sz="2800" dirty="0" smtClean="0">
                <a:ln w="18415" cmpd="sng">
                  <a:solidFill>
                    <a:schemeClr val="tx1"/>
                  </a:solidFill>
                  <a:prstDash val="solid"/>
                </a:ln>
                <a:effectLst>
                  <a:outerShdw blurRad="63500" dir="3600000" algn="tl" rotWithShape="0">
                    <a:srgbClr val="000000">
                      <a:alpha val="70000"/>
                    </a:srgbClr>
                  </a:outerShdw>
                </a:effectLst>
              </a:rPr>
              <a:t>Each </a:t>
            </a:r>
            <a:r>
              <a:rPr lang="en-US" sz="2800" dirty="0">
                <a:ln w="18415" cmpd="sng">
                  <a:solidFill>
                    <a:schemeClr val="tx1"/>
                  </a:solidFill>
                  <a:prstDash val="solid"/>
                </a:ln>
                <a:effectLst>
                  <a:outerShdw blurRad="63500" dir="3600000" algn="tl" rotWithShape="0">
                    <a:srgbClr val="000000">
                      <a:alpha val="70000"/>
                    </a:srgbClr>
                  </a:outerShdw>
                </a:effectLst>
              </a:rPr>
              <a:t>DNA strand wraps around groups of small protein molecules called histones, forming a series of bead-like structures, </a:t>
            </a:r>
            <a:r>
              <a:rPr lang="en-US" sz="2800" dirty="0" smtClean="0">
                <a:ln w="18415" cmpd="sng">
                  <a:solidFill>
                    <a:schemeClr val="tx1"/>
                  </a:solidFill>
                  <a:prstDash val="solid"/>
                </a:ln>
                <a:effectLst>
                  <a:outerShdw blurRad="63500" dir="3600000" algn="tl" rotWithShape="0">
                    <a:srgbClr val="000000">
                      <a:alpha val="70000"/>
                    </a:srgbClr>
                  </a:outerShdw>
                </a:effectLst>
              </a:rPr>
              <a:t>called</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4463" y="2855913"/>
            <a:ext cx="37734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14018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p:cTn id="14" dur="1000" fill="hold"/>
                                        <p:tgtEl>
                                          <p:spTgt spid="5122"/>
                                        </p:tgtEl>
                                        <p:attrNameLst>
                                          <p:attrName>ppt_w</p:attrName>
                                        </p:attrNameLst>
                                      </p:cBhvr>
                                      <p:tavLst>
                                        <p:tav tm="0">
                                          <p:val>
                                            <p:fltVal val="0"/>
                                          </p:val>
                                        </p:tav>
                                        <p:tav tm="100000">
                                          <p:val>
                                            <p:strVal val="#ppt_w"/>
                                          </p:val>
                                        </p:tav>
                                      </p:tavLst>
                                    </p:anim>
                                    <p:anim calcmode="lin" valueType="num">
                                      <p:cBhvr>
                                        <p:cTn id="15" dur="1000" fill="hold"/>
                                        <p:tgtEl>
                                          <p:spTgt spid="5122"/>
                                        </p:tgtEl>
                                        <p:attrNameLst>
                                          <p:attrName>ppt_h</p:attrName>
                                        </p:attrNameLst>
                                      </p:cBhvr>
                                      <p:tavLst>
                                        <p:tav tm="0">
                                          <p:val>
                                            <p:fltVal val="0"/>
                                          </p:val>
                                        </p:tav>
                                        <p:tav tm="100000">
                                          <p:val>
                                            <p:strVal val="#ppt_h"/>
                                          </p:val>
                                        </p:tav>
                                      </p:tavLst>
                                    </p:anim>
                                    <p:anim calcmode="lin" valueType="num">
                                      <p:cBhvr>
                                        <p:cTn id="16" dur="1000" fill="hold"/>
                                        <p:tgtEl>
                                          <p:spTgt spid="5122"/>
                                        </p:tgtEl>
                                        <p:attrNameLst>
                                          <p:attrName>style.rotation</p:attrName>
                                        </p:attrNameLst>
                                      </p:cBhvr>
                                      <p:tavLst>
                                        <p:tav tm="0">
                                          <p:val>
                                            <p:fltVal val="90"/>
                                          </p:val>
                                        </p:tav>
                                        <p:tav tm="100000">
                                          <p:val>
                                            <p:fltVal val="0"/>
                                          </p:val>
                                        </p:tav>
                                      </p:tavLst>
                                    </p:anim>
                                    <p:animEffect transition="in" filter="fade">
                                      <p:cBhvr>
                                        <p:cTn id="17"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96517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830997"/>
          </a:xfrm>
          <a:prstGeom prst="rect">
            <a:avLst/>
          </a:prstGeom>
          <a:noFill/>
        </p:spPr>
        <p:txBody>
          <a:bodyPr wrap="square" rtlCol="1">
            <a:spAutoFit/>
          </a:bodyPr>
          <a:lstStyle/>
          <a:p>
            <a:pPr algn="ctr"/>
            <a:r>
              <a:rPr lang="en-US" sz="4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Genes</a:t>
            </a:r>
            <a:endParaRPr lang="ar-SA" dirty="0">
              <a:ln w="18415" cmpd="sng">
                <a:solidFill>
                  <a:srgbClr val="FF0000"/>
                </a:solidFill>
                <a:prstDash val="solid"/>
              </a:ln>
              <a:solidFill>
                <a:srgbClr val="FF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5685" y="661230"/>
            <a:ext cx="5752629" cy="3816424"/>
          </a:xfrm>
          <a:prstGeom prst="rect">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173838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heel(1)">
                                      <p:cBhvr>
                                        <p:cTn id="12"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04664"/>
            <a:ext cx="9144000" cy="3908762"/>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 </a:t>
            </a:r>
            <a:r>
              <a:rPr lang="en-US" sz="32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Gene</a:t>
            </a:r>
            <a:r>
              <a:rPr lang="en-US" sz="320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t>
            </a:r>
            <a:r>
              <a:rPr lang="en-US" sz="2400" dirty="0">
                <a:ln w="18415" cmpd="sng">
                  <a:solidFill>
                    <a:schemeClr val="tx1"/>
                  </a:solidFill>
                  <a:prstDash val="solid"/>
                </a:ln>
                <a:effectLst>
                  <a:outerShdw blurRad="63500" dir="3600000" algn="tl" rotWithShape="0">
                    <a:srgbClr val="000000">
                      <a:alpha val="70000"/>
                    </a:srgbClr>
                  </a:outerShdw>
                </a:effectLst>
              </a:rPr>
              <a:t>is a unit of heredity in a living organism. It normally resides on a stretch of DNA that codes for a type of protein or for an RNA chain that has a function in the organism. All living things depend on genes, as they specify all proteins and functional RNA chains.</a:t>
            </a:r>
          </a:p>
          <a:p>
            <a:endParaRPr lang="en-US" sz="2400" dirty="0">
              <a:ln w="18415" cmpd="sng">
                <a:solidFill>
                  <a:schemeClr val="tx1"/>
                </a:solidFill>
                <a:prstDash val="solid"/>
              </a:ln>
              <a:effectLst>
                <a:outerShdw blurRad="63500" dir="3600000" algn="tl" rotWithShape="0">
                  <a:srgbClr val="000000">
                    <a:alpha val="70000"/>
                  </a:srgbClr>
                </a:outerShdw>
              </a:effectLst>
            </a:endParaRPr>
          </a:p>
          <a:p>
            <a:r>
              <a:rPr lang="en-US" sz="2400" dirty="0">
                <a:ln w="18415" cmpd="sng">
                  <a:solidFill>
                    <a:schemeClr val="tx1"/>
                  </a:solidFill>
                  <a:prstDash val="solid"/>
                </a:ln>
                <a:effectLst>
                  <a:outerShdw blurRad="63500" dir="3600000" algn="tl" rotWithShape="0">
                    <a:srgbClr val="000000">
                      <a:alpha val="70000"/>
                    </a:srgbClr>
                  </a:outerShdw>
                </a:effectLst>
              </a:rPr>
              <a:t>Genes hold the information to build and maintain an organism's cells and pass genetic traits to offspring, although some organelles (e.g. mitochondria) are self-replicating and are not coded for by the organism's DNA.</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94550199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830997"/>
          </a:xfrm>
          <a:prstGeom prst="rect">
            <a:avLst/>
          </a:prstGeom>
          <a:noFill/>
        </p:spPr>
        <p:txBody>
          <a:bodyPr wrap="square" rtlCol="1">
            <a:spAutoFit/>
          </a:bodyPr>
          <a:lstStyle/>
          <a:p>
            <a:pPr algn="ctr"/>
            <a:r>
              <a:rPr lang="en-US" sz="4800" dirty="0" smtClean="0">
                <a:ln w="18415" cmpd="sng">
                  <a:solidFill>
                    <a:schemeClr val="tx1"/>
                  </a:solidFill>
                  <a:prstDash val="solid"/>
                </a:ln>
                <a:effectLst>
                  <a:outerShdw blurRad="63500" dir="3600000" algn="tl" rotWithShape="0">
                    <a:srgbClr val="000000">
                      <a:alpha val="70000"/>
                    </a:srgbClr>
                  </a:outerShdw>
                </a:effectLst>
              </a:rPr>
              <a:t>(Genes normally exist in pairs)</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728"/>
            <a:ext cx="3744416" cy="3312368"/>
          </a:xfrm>
          <a:prstGeom prst="ellipse">
            <a:avLst/>
          </a:prstGeom>
          <a:ln>
            <a:noFill/>
          </a:ln>
          <a:effectLst>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3275856" y="1670073"/>
            <a:ext cx="5544616" cy="1815882"/>
          </a:xfrm>
          <a:prstGeom prst="rect">
            <a:avLst/>
          </a:prstGeom>
          <a:noFill/>
        </p:spPr>
        <p:txBody>
          <a:bodyPr wrap="square" rtlCol="1">
            <a:spAutoFit/>
          </a:bodyPr>
          <a:lstStyle/>
          <a:p>
            <a:pPr algn="r"/>
            <a:r>
              <a:rPr lang="en-US" sz="2400" dirty="0" smtClean="0">
                <a:ln w="18415" cmpd="sng">
                  <a:solidFill>
                    <a:schemeClr val="tx1"/>
                  </a:solidFill>
                  <a:prstDash val="solid"/>
                </a:ln>
                <a:effectLst>
                  <a:outerShdw blurRad="63500" dir="3600000" algn="tl" rotWithShape="0">
                    <a:srgbClr val="000000">
                      <a:alpha val="70000"/>
                    </a:srgbClr>
                  </a:outerShdw>
                </a:effectLst>
              </a:rPr>
              <a:t>                                                 </a:t>
            </a:r>
            <a:r>
              <a:rPr lang="en-US" sz="2800" dirty="0" smtClean="0">
                <a:ln w="18415" cmpd="sng">
                  <a:solidFill>
                    <a:schemeClr val="tx1"/>
                  </a:solidFill>
                  <a:prstDash val="solid"/>
                </a:ln>
                <a:effectLst>
                  <a:outerShdw blurRad="63500" dir="3600000" algn="tl" rotWithShape="0">
                    <a:srgbClr val="000000">
                      <a:alpha val="70000"/>
                    </a:srgbClr>
                  </a:outerShdw>
                </a:effectLst>
              </a:rPr>
              <a:t>because </a:t>
            </a:r>
            <a:r>
              <a:rPr lang="en-US" sz="2800" dirty="0">
                <a:ln w="18415" cmpd="sng">
                  <a:solidFill>
                    <a:schemeClr val="tx1"/>
                  </a:solidFill>
                  <a:prstDash val="solid"/>
                </a:ln>
                <a:effectLst>
                  <a:outerShdw blurRad="63500" dir="3600000" algn="tl" rotWithShape="0">
                    <a:srgbClr val="000000">
                      <a:alpha val="70000"/>
                    </a:srgbClr>
                  </a:outerShdw>
                </a:effectLst>
              </a:rPr>
              <a:t>each gene </a:t>
            </a:r>
            <a:r>
              <a:rPr lang="en-US" sz="2800" dirty="0" smtClean="0">
                <a:ln w="18415" cmpd="sng">
                  <a:solidFill>
                    <a:schemeClr val="tx1"/>
                  </a:solidFill>
                  <a:prstDash val="solid"/>
                </a:ln>
                <a:effectLst>
                  <a:outerShdw blurRad="63500" dir="3600000" algn="tl" rotWithShape="0">
                    <a:srgbClr val="000000">
                      <a:alpha val="70000"/>
                    </a:srgbClr>
                  </a:outerShdw>
                </a:effectLst>
              </a:rPr>
              <a:t>site (locus</a:t>
            </a:r>
            <a:r>
              <a:rPr lang="en-US" sz="2800" dirty="0">
                <a:ln w="18415" cmpd="sng">
                  <a:solidFill>
                    <a:schemeClr val="tx1"/>
                  </a:solidFill>
                  <a:prstDash val="solid"/>
                </a:ln>
                <a:effectLst>
                  <a:outerShdw blurRad="63500" dir="3600000" algn="tl" rotWithShape="0">
                    <a:srgbClr val="000000">
                      <a:alpha val="70000"/>
                    </a:srgbClr>
                  </a:outerShdw>
                </a:effectLst>
              </a:rPr>
              <a:t>) is </a:t>
            </a:r>
            <a:r>
              <a:rPr lang="en-US" sz="2800" dirty="0" smtClean="0">
                <a:ln w="18415" cmpd="sng">
                  <a:solidFill>
                    <a:schemeClr val="tx1"/>
                  </a:solidFill>
                  <a:prstDash val="solid"/>
                </a:ln>
                <a:effectLst>
                  <a:outerShdw blurRad="63500" dir="3600000" algn="tl" rotWithShape="0">
                    <a:srgbClr val="000000">
                      <a:alpha val="70000"/>
                    </a:srgbClr>
                  </a:outerShdw>
                </a:effectLst>
              </a:rPr>
              <a:t>                                                 present at corresponding </a:t>
            </a:r>
            <a:r>
              <a:rPr lang="en-US" sz="2800" dirty="0">
                <a:ln w="18415" cmpd="sng">
                  <a:solidFill>
                    <a:schemeClr val="tx1"/>
                  </a:solidFill>
                  <a:prstDash val="solid"/>
                </a:ln>
                <a:effectLst>
                  <a:outerShdw blurRad="63500" dir="3600000" algn="tl" rotWithShape="0">
                    <a:srgbClr val="000000">
                      <a:alpha val="70000"/>
                    </a:srgbClr>
                  </a:outerShdw>
                </a:effectLst>
              </a:rPr>
              <a:t>site on both homologous chromosomes</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12538696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p:cTn id="13" dur="1000" fill="hold"/>
                                        <p:tgtEl>
                                          <p:spTgt spid="8195"/>
                                        </p:tgtEl>
                                        <p:attrNameLst>
                                          <p:attrName>ppt_w</p:attrName>
                                        </p:attrNameLst>
                                      </p:cBhvr>
                                      <p:tavLst>
                                        <p:tav tm="0">
                                          <p:val>
                                            <p:fltVal val="0"/>
                                          </p:val>
                                        </p:tav>
                                        <p:tav tm="100000">
                                          <p:val>
                                            <p:strVal val="#ppt_w"/>
                                          </p:val>
                                        </p:tav>
                                      </p:tavLst>
                                    </p:anim>
                                    <p:anim calcmode="lin" valueType="num">
                                      <p:cBhvr>
                                        <p:cTn id="14" dur="1000" fill="hold"/>
                                        <p:tgtEl>
                                          <p:spTgt spid="8195"/>
                                        </p:tgtEl>
                                        <p:attrNameLst>
                                          <p:attrName>ppt_h</p:attrName>
                                        </p:attrNameLst>
                                      </p:cBhvr>
                                      <p:tavLst>
                                        <p:tav tm="0">
                                          <p:val>
                                            <p:fltVal val="0"/>
                                          </p:val>
                                        </p:tav>
                                        <p:tav tm="100000">
                                          <p:val>
                                            <p:strVal val="#ppt_h"/>
                                          </p:val>
                                        </p:tav>
                                      </p:tavLst>
                                    </p:anim>
                                    <p:anim calcmode="lin" valueType="num">
                                      <p:cBhvr>
                                        <p:cTn id="15" dur="1000" fill="hold"/>
                                        <p:tgtEl>
                                          <p:spTgt spid="8195"/>
                                        </p:tgtEl>
                                        <p:attrNameLst>
                                          <p:attrName>style.rotation</p:attrName>
                                        </p:attrNameLst>
                                      </p:cBhvr>
                                      <p:tavLst>
                                        <p:tav tm="0">
                                          <p:val>
                                            <p:fltVal val="90"/>
                                          </p:val>
                                        </p:tav>
                                        <p:tav tm="100000">
                                          <p:val>
                                            <p:fltVal val="0"/>
                                          </p:val>
                                        </p:tav>
                                      </p:tavLst>
                                    </p:anim>
                                    <p:animEffect transition="in" filter="fade">
                                      <p:cBhvr>
                                        <p:cTn id="16" dur="1000"/>
                                        <p:tgtEl>
                                          <p:spTgt spid="819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916832"/>
            <a:ext cx="3960439" cy="3620988"/>
          </a:xfrm>
          <a:prstGeom prst="rect">
            <a:avLst/>
          </a:prstGeom>
          <a:ln w="19050">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مربع نص 1"/>
          <p:cNvSpPr txBox="1"/>
          <p:nvPr/>
        </p:nvSpPr>
        <p:spPr>
          <a:xfrm>
            <a:off x="0" y="476672"/>
            <a:ext cx="9144000" cy="1354217"/>
          </a:xfrm>
          <a:prstGeom prst="rect">
            <a:avLst/>
          </a:prstGeom>
          <a:noFill/>
        </p:spPr>
        <p:txBody>
          <a:bodyPr wrap="square" rtlCol="1">
            <a:spAutoFit/>
          </a:bodyPr>
          <a:lstStyle/>
          <a:p>
            <a:endParaRPr lang="en-US" dirty="0" smtClean="0"/>
          </a:p>
          <a:p>
            <a:endParaRPr lang="en-US" dirty="0"/>
          </a:p>
          <a:p>
            <a:pPr algn="ctr"/>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(Genes </a:t>
            </a:r>
            <a:r>
              <a:rPr lang="en-US" sz="2800" dirty="0" smtClean="0">
                <a:ln w="18415" cmpd="sng">
                  <a:solidFill>
                    <a:schemeClr val="tx1"/>
                  </a:solidFill>
                  <a:prstDash val="solid"/>
                </a:ln>
                <a:effectLst>
                  <a:outerShdw blurRad="63500" dir="3600000" algn="tl" rotWithShape="0">
                    <a:srgbClr val="000000">
                      <a:alpha val="70000"/>
                    </a:srgbClr>
                  </a:outerShdw>
                </a:effectLst>
              </a:rPr>
              <a:t>are composed of very long strands of </a:t>
            </a:r>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DNA)</a:t>
            </a:r>
            <a:endParaRPr lang="en-US" sz="2800" dirty="0" smtClean="0">
              <a:ln w="18415" cmpd="sng">
                <a:solidFill>
                  <a:schemeClr val="tx1"/>
                </a:solidFill>
                <a:prstDash val="solid"/>
              </a:ln>
              <a:effectLst>
                <a:outerShdw blurRad="63500" dir="3600000" algn="tl" rotWithShape="0">
                  <a:srgbClr val="000000">
                    <a:alpha val="70000"/>
                  </a:srgbClr>
                </a:outerShdw>
              </a:effectLst>
            </a:endParaRPr>
          </a:p>
          <a:p>
            <a:endParaRPr lang="en-US" dirty="0"/>
          </a:p>
        </p:txBody>
      </p:sp>
    </p:spTree>
    <p:extLst>
      <p:ext uri="{BB962C8B-B14F-4D97-AF65-F5344CB8AC3E}">
        <p14:creationId xmlns:p14="http://schemas.microsoft.com/office/powerpoint/2010/main" val="226347635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anim calcmode="lin" valueType="num">
                                      <p:cBhvr>
                                        <p:cTn id="13" dur="2000" fill="hold"/>
                                        <p:tgtEl>
                                          <p:spTgt spid="7170"/>
                                        </p:tgtEl>
                                        <p:attrNameLst>
                                          <p:attrName>ppt_w</p:attrName>
                                        </p:attrNameLst>
                                      </p:cBhvr>
                                      <p:tavLst>
                                        <p:tav tm="0" fmla="#ppt_w*sin(2.5*pi*$)">
                                          <p:val>
                                            <p:fltVal val="0"/>
                                          </p:val>
                                        </p:tav>
                                        <p:tav tm="100000">
                                          <p:val>
                                            <p:fltVal val="1"/>
                                          </p:val>
                                        </p:tav>
                                      </p:tavLst>
                                    </p:anim>
                                    <p:anim calcmode="lin" valueType="num">
                                      <p:cBhvr>
                                        <p:cTn id="14"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04664"/>
            <a:ext cx="9144000" cy="3416320"/>
          </a:xfrm>
          <a:prstGeom prst="rect">
            <a:avLst/>
          </a:prstGeom>
          <a:noFill/>
        </p:spPr>
        <p:txBody>
          <a:bodyPr wrap="square" rtlCol="1">
            <a:spAutoFit/>
          </a:bodyPr>
          <a:lstStyle/>
          <a:p>
            <a:endPar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latin typeface="Arial Rounded MT Bold" pitchFamily="34" charset="0"/>
            </a:endParaRPr>
          </a:p>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latin typeface="Arial Rounded MT Bold" pitchFamily="34" charset="0"/>
              </a:rPr>
              <a:t>Each gene contain information in code that allows the cell to make (almost always) specific protein, the so-called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gene product.</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latin typeface="Arial Rounded MT Bold" pitchFamily="34" charset="0"/>
            </a:endParaRPr>
          </a:p>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latin typeface="Arial Rounded MT Bold" pitchFamily="34" charset="0"/>
              </a:rPr>
              <a:t>Each gene codes for one specific protein , and research put the numbers of genes within the human genome 24 500 – that means 24 500 different proteins.</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latin typeface="Arial Rounded MT Bold" pitchFamily="34" charset="0"/>
            </a:endParaRPr>
          </a:p>
        </p:txBody>
      </p:sp>
    </p:spTree>
    <p:extLst>
      <p:ext uri="{BB962C8B-B14F-4D97-AF65-F5344CB8AC3E}">
        <p14:creationId xmlns:p14="http://schemas.microsoft.com/office/powerpoint/2010/main" val="176324619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p:cTn id="13"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14"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15"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16"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9144000" cy="3970318"/>
          </a:xfrm>
          <a:prstGeom prst="rect">
            <a:avLst/>
          </a:prstGeom>
          <a:noFill/>
        </p:spPr>
        <p:txBody>
          <a:bodyPr wrap="square" rtlCol="1">
            <a:spAutoFit/>
          </a:bodyPr>
          <a:lstStyle/>
          <a:p>
            <a:pPr algn="ctr"/>
            <a:endParaRPr lang="en-US" sz="5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Arial Rounded MT Bold" pitchFamily="34" charset="0"/>
            </a:endParaRPr>
          </a:p>
          <a:p>
            <a:pPr algn="ctr"/>
            <a:r>
              <a:rPr lang="en-US" sz="5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latin typeface="Arial Rounded MT Bold" pitchFamily="34" charset="0"/>
              </a:rPr>
              <a:t>Introduction to Genetics</a:t>
            </a:r>
          </a:p>
          <a:p>
            <a:pPr algn="ctr"/>
            <a:endParaRPr lang="en-US" sz="3600" b="1" dirty="0" smtClean="0">
              <a:ln>
                <a:solidFill>
                  <a:srgbClr val="FF0000"/>
                </a:solidFill>
              </a:ln>
              <a:solidFill>
                <a:srgbClr val="FF0000"/>
              </a:solidFill>
              <a:latin typeface="Arial Rounded MT Bold" pitchFamily="34" charset="0"/>
            </a:endParaRPr>
          </a:p>
          <a:p>
            <a:pPr algn="ctr"/>
            <a:r>
              <a:rPr lang="en-US" sz="3600" b="1" dirty="0" smtClean="0">
                <a:ln>
                  <a:solidFill>
                    <a:srgbClr val="FF0000"/>
                  </a:solidFill>
                </a:ln>
                <a:solidFill>
                  <a:srgbClr val="FF0000"/>
                </a:solidFill>
                <a:latin typeface="Arial Rounded MT Bold" pitchFamily="34" charset="0"/>
              </a:rPr>
              <a:t>Presented by</a:t>
            </a:r>
          </a:p>
          <a:p>
            <a:pPr algn="ctr"/>
            <a:r>
              <a:rPr lang="en-US" sz="4000" dirty="0" smtClean="0">
                <a:ln>
                  <a:solidFill>
                    <a:schemeClr val="tx1"/>
                  </a:solidFill>
                </a:ln>
                <a:latin typeface="Arial Rounded MT Bold" pitchFamily="34" charset="0"/>
              </a:rPr>
              <a:t>Abdullah Rajeh Al-Malki</a:t>
            </a:r>
          </a:p>
          <a:p>
            <a:pPr algn="ctr"/>
            <a:r>
              <a:rPr lang="en-US" sz="2800" dirty="0" smtClean="0">
                <a:ln>
                  <a:solidFill>
                    <a:schemeClr val="tx1"/>
                  </a:solidFill>
                </a:ln>
                <a:latin typeface="Arial Rounded MT Bold" pitchFamily="34" charset="0"/>
              </a:rPr>
              <a:t>King Faisal Hospital</a:t>
            </a:r>
          </a:p>
        </p:txBody>
      </p:sp>
    </p:spTree>
  </p:cSld>
  <p:clrMapOvr>
    <a:masterClrMapping/>
  </p:clrMapOvr>
  <mc:AlternateContent xmlns:mc="http://schemas.openxmlformats.org/markup-compatibility/2006">
    <mc:Choice xmlns:p14="http://schemas.microsoft.com/office/powerpoint/2010/main" Requires="p14">
      <p:transition spd="slow" p14:dur="1500" advClick="0" advTm="5000">
        <p:split orient="vert"/>
      </p:transition>
    </mc:Choice>
    <mc:Fallback>
      <p:transition spd="slow" advClick="0" advTm="5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مربع نص 1"/>
          <p:cNvSpPr txBox="1"/>
          <p:nvPr/>
        </p:nvSpPr>
        <p:spPr>
          <a:xfrm>
            <a:off x="0" y="260648"/>
            <a:ext cx="9144000" cy="1015663"/>
          </a:xfrm>
          <a:prstGeom prst="rect">
            <a:avLst/>
          </a:prstGeom>
          <a:noFill/>
        </p:spPr>
        <p:txBody>
          <a:bodyPr wrap="square" rtlCol="1">
            <a:spAutoFit/>
          </a:bodyPr>
          <a:lstStyle/>
          <a:p>
            <a:pPr algn="ctr"/>
            <a:r>
              <a:rPr lang="en-US" sz="6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DNA</a:t>
            </a:r>
            <a:endParaRPr lang="ar-SA" dirty="0">
              <a:ln w="18415" cmpd="sng">
                <a:solidFill>
                  <a:srgbClr val="FF0000"/>
                </a:solidFill>
                <a:prstDash val="solid"/>
              </a:ln>
              <a:solidFill>
                <a:srgbClr val="FF0000"/>
              </a:solidFill>
            </a:endParaRPr>
          </a:p>
        </p:txBody>
      </p:sp>
    </p:spTree>
    <p:extLst>
      <p:ext uri="{BB962C8B-B14F-4D97-AF65-F5344CB8AC3E}">
        <p14:creationId xmlns:p14="http://schemas.microsoft.com/office/powerpoint/2010/main" val="28476250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04664"/>
            <a:ext cx="9144000" cy="4524315"/>
          </a:xfrm>
          <a:prstGeom prst="rect">
            <a:avLst/>
          </a:prstGeom>
          <a:noFill/>
        </p:spPr>
        <p:txBody>
          <a:bodyPr wrap="square" rtlCol="1">
            <a:spAutoFit/>
          </a:bodyPr>
          <a:lstStyle/>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DNA</a:t>
            </a:r>
            <a:r>
              <a:rPr lang="en-US" sz="2800" dirty="0" smtClean="0">
                <a:ln w="18415" cmpd="sng">
                  <a:solidFill>
                    <a:schemeClr val="tx1"/>
                  </a:solidFill>
                  <a:prstDash val="solid"/>
                </a:ln>
                <a:solidFill>
                  <a:srgbClr val="FF0000"/>
                </a:solidFill>
                <a:effectLst>
                  <a:outerShdw blurRad="63500" dir="3600000" algn="tl" rotWithShape="0">
                    <a:srgbClr val="000000">
                      <a:alpha val="70000"/>
                    </a:srgbClr>
                  </a:outerShdw>
                </a:effectLst>
              </a:rPr>
              <a:t> </a:t>
            </a:r>
            <a:r>
              <a:rPr lang="en-US" sz="2800" dirty="0" smtClean="0">
                <a:ln w="18415" cmpd="sng">
                  <a:solidFill>
                    <a:schemeClr val="tx1"/>
                  </a:solidFill>
                  <a:prstDash val="solid"/>
                </a:ln>
                <a:effectLst>
                  <a:outerShdw blurRad="63500" dir="3600000" algn="tl" rotWithShape="0">
                    <a:srgbClr val="000000">
                      <a:alpha val="70000"/>
                    </a:srgbClr>
                  </a:outerShdw>
                </a:effectLst>
              </a:rPr>
              <a:t>is double-stranded molecule, made up of two chain of nucleotides.</a:t>
            </a:r>
          </a:p>
          <a:p>
            <a:endParaRPr lang="en-US" sz="2800" dirty="0">
              <a:ln w="18415" cmpd="sng">
                <a:solidFill>
                  <a:schemeClr val="tx1"/>
                </a:solidFill>
                <a:prstDash val="solid"/>
              </a:ln>
              <a:effectLst>
                <a:outerShdw blurRad="63500" dir="3600000" algn="tl" rotWithShape="0">
                  <a:srgbClr val="000000">
                    <a:alpha val="70000"/>
                  </a:srgbClr>
                </a:outerShdw>
              </a:effectLst>
            </a:endParaRPr>
          </a:p>
          <a:p>
            <a:r>
              <a:rPr lang="en-US" sz="2800" dirty="0" smtClean="0">
                <a:ln w="18415" cmpd="sng">
                  <a:solidFill>
                    <a:schemeClr val="tx1"/>
                  </a:solidFill>
                  <a:prstDash val="solid"/>
                </a:ln>
                <a:effectLst>
                  <a:outerShdw blurRad="63500" dir="3600000" algn="tl" rotWithShape="0">
                    <a:srgbClr val="000000">
                      <a:alpha val="70000"/>
                    </a:srgbClr>
                  </a:outerShdw>
                </a:effectLst>
              </a:rPr>
              <a:t>Nucleotides consist of three subunits:-</a:t>
            </a:r>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1-</a:t>
            </a:r>
            <a:r>
              <a:rPr lang="en-US" sz="2800" dirty="0" smtClean="0">
                <a:ln w="18415" cmpd="sng">
                  <a:solidFill>
                    <a:schemeClr val="tx1"/>
                  </a:solidFill>
                  <a:prstDash val="solid"/>
                </a:ln>
                <a:effectLst>
                  <a:outerShdw blurRad="63500" dir="3600000" algn="tl" rotWithShape="0">
                    <a:srgbClr val="000000">
                      <a:alpha val="70000"/>
                    </a:srgbClr>
                  </a:outerShdw>
                </a:effectLst>
              </a:rPr>
              <a:t> Sugar</a:t>
            </a:r>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2-</a:t>
            </a:r>
            <a:r>
              <a:rPr lang="en-US" sz="2800" dirty="0" smtClean="0">
                <a:ln w="18415" cmpd="sng">
                  <a:solidFill>
                    <a:schemeClr val="tx1"/>
                  </a:solidFill>
                  <a:prstDash val="solid"/>
                </a:ln>
                <a:effectLst>
                  <a:outerShdw blurRad="63500" dir="3600000" algn="tl" rotWithShape="0">
                    <a:srgbClr val="000000">
                      <a:alpha val="70000"/>
                    </a:srgbClr>
                  </a:outerShdw>
                </a:effectLst>
              </a:rPr>
              <a:t> Phosphate group</a:t>
            </a:r>
          </a:p>
          <a:p>
            <a:r>
              <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3-</a:t>
            </a:r>
            <a:r>
              <a:rPr lang="en-US" sz="2800" dirty="0" smtClean="0">
                <a:ln w="18415" cmpd="sng">
                  <a:solidFill>
                    <a:schemeClr val="tx1"/>
                  </a:solidFill>
                  <a:prstDash val="solid"/>
                </a:ln>
                <a:effectLst>
                  <a:outerShdw blurRad="63500" dir="3600000" algn="tl" rotWithShape="0">
                    <a:srgbClr val="000000">
                      <a:alpha val="70000"/>
                    </a:srgbClr>
                  </a:outerShdw>
                </a:effectLst>
              </a:rPr>
              <a:t> Base</a:t>
            </a:r>
          </a:p>
          <a:p>
            <a:endParaRPr lang="en-US" sz="2800" dirty="0">
              <a:ln w="18415" cmpd="sng">
                <a:solidFill>
                  <a:schemeClr val="tx1"/>
                </a:solidFill>
                <a:prstDash val="solid"/>
              </a:ln>
              <a:effectLst>
                <a:outerShdw blurRad="63500" dir="3600000" algn="tl" rotWithShape="0">
                  <a:srgbClr val="000000">
                    <a:alpha val="70000"/>
                  </a:srgbClr>
                </a:outerShdw>
              </a:effectLst>
            </a:endParaRPr>
          </a:p>
          <a:p>
            <a:r>
              <a:rPr lang="en-US" sz="2800" dirty="0" smtClean="0">
                <a:ln w="18415" cmpd="sng">
                  <a:solidFill>
                    <a:schemeClr val="tx1"/>
                  </a:solidFill>
                  <a:prstDash val="solid"/>
                </a:ln>
                <a:effectLst>
                  <a:outerShdw blurRad="63500" dir="3600000" algn="tl" rotWithShape="0">
                    <a:srgbClr val="000000">
                      <a:alpha val="70000"/>
                    </a:srgbClr>
                  </a:outerShdw>
                </a:effectLst>
              </a:rPr>
              <a:t>The total length of DNA in each cell is about metre.</a:t>
            </a:r>
          </a:p>
          <a:p>
            <a:endParaRPr lang="en-US" dirty="0"/>
          </a:p>
          <a:p>
            <a:endParaRPr lang="en-US" dirty="0" smtClean="0"/>
          </a:p>
        </p:txBody>
      </p:sp>
    </p:spTree>
    <p:extLst>
      <p:ext uri="{BB962C8B-B14F-4D97-AF65-F5344CB8AC3E}">
        <p14:creationId xmlns:p14="http://schemas.microsoft.com/office/powerpoint/2010/main" val="576720797"/>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04664"/>
            <a:ext cx="9144000" cy="3477875"/>
          </a:xfrm>
          <a:prstGeom prst="rect">
            <a:avLst/>
          </a:prstGeom>
          <a:noFill/>
        </p:spPr>
        <p:txBody>
          <a:bodyPr wrap="square" rtlCol="1">
            <a:spAutoFit/>
          </a:bodyPr>
          <a:lstStyle/>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The DNA molecule </a:t>
            </a:r>
            <a:r>
              <a:rPr lang="en-US" sz="2000" dirty="0" smtClean="0">
                <a:ln w="18415" cmpd="sng">
                  <a:solidFill>
                    <a:schemeClr val="tx1"/>
                  </a:solidFill>
                  <a:prstDash val="solid"/>
                </a:ln>
                <a:effectLst>
                  <a:outerShdw blurRad="63500" dir="3600000" algn="tl" rotWithShape="0">
                    <a:srgbClr val="000000">
                      <a:alpha val="70000"/>
                    </a:srgbClr>
                  </a:outerShdw>
                </a:effectLst>
              </a:rPr>
              <a:t>is sometimes likened to  a twisted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ladder</a:t>
            </a:r>
            <a:r>
              <a:rPr lang="en-US" sz="2000" dirty="0" smtClean="0">
                <a:ln w="18415" cmpd="sng">
                  <a:solidFill>
                    <a:schemeClr val="tx1"/>
                  </a:solidFill>
                  <a:prstDash val="solid"/>
                </a:ln>
                <a:effectLst>
                  <a:outerShdw blurRad="63500" dir="3600000" algn="tl" rotWithShape="0">
                    <a:srgbClr val="000000">
                      <a:alpha val="70000"/>
                    </a:srgbClr>
                  </a:outerShdw>
                </a:effectLst>
              </a:rPr>
              <a:t>, with the uprights formed by alternating chains of sugar and phosphate units</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chemeClr val="tx1"/>
                  </a:solidFill>
                  <a:prstDash val="solid"/>
                </a:ln>
                <a:effectLst>
                  <a:outerShdw blurRad="63500" dir="3600000" algn="tl" rotWithShape="0">
                    <a:srgbClr val="000000">
                      <a:alpha val="70000"/>
                    </a:srgbClr>
                  </a:outerShdw>
                </a:effectLst>
              </a:rPr>
              <a:t>In DNA, the sugar is deoxyribose, thus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a:t>
            </a:r>
            <a:r>
              <a:rPr lang="en-US" sz="2000" dirty="0" smtClean="0">
                <a:ln w="18415" cmpd="sng">
                  <a:solidFill>
                    <a:schemeClr val="tx1"/>
                  </a:solidFill>
                  <a:prstDash val="solid"/>
                </a:ln>
                <a:effectLst>
                  <a:outerShdw blurRad="63500" dir="3600000" algn="tl" rotWithShape="0">
                    <a:srgbClr val="000000">
                      <a:alpha val="70000"/>
                    </a:srgbClr>
                  </a:outerShdw>
                </a:effectLst>
              </a:rPr>
              <a:t>NA.</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chemeClr val="tx1"/>
                  </a:solidFill>
                  <a:prstDash val="solid"/>
                </a:ln>
                <a:effectLst>
                  <a:outerShdw blurRad="63500" dir="3600000" algn="tl" rotWithShape="0">
                    <a:srgbClr val="000000">
                      <a:alpha val="70000"/>
                    </a:srgbClr>
                  </a:outerShdw>
                </a:effectLst>
              </a:rPr>
              <a:t>The bases are linked to the sugars, and each bases binds to another base on the other sugar</a:t>
            </a:r>
            <a:r>
              <a:rPr lang="ar-SA" sz="2000" dirty="0" smtClean="0">
                <a:ln w="18415" cmpd="sng">
                  <a:solidFill>
                    <a:schemeClr val="tx1"/>
                  </a:solidFill>
                  <a:prstDash val="solid"/>
                </a:ln>
                <a:effectLst>
                  <a:outerShdw blurRad="63500" dir="3600000" algn="tl" rotWithShape="0">
                    <a:srgbClr val="000000">
                      <a:alpha val="70000"/>
                    </a:srgbClr>
                  </a:outerShdw>
                </a:effectLst>
              </a:rPr>
              <a:t>/</a:t>
            </a:r>
            <a:r>
              <a:rPr lang="en-US" sz="2000" dirty="0" smtClean="0">
                <a:ln w="18415" cmpd="sng">
                  <a:solidFill>
                    <a:schemeClr val="tx1"/>
                  </a:solidFill>
                  <a:prstDash val="solid"/>
                </a:ln>
                <a:effectLst>
                  <a:outerShdw blurRad="63500" dir="3600000" algn="tl" rotWithShape="0">
                    <a:srgbClr val="000000">
                      <a:alpha val="70000"/>
                    </a:srgbClr>
                  </a:outerShdw>
                </a:effectLst>
              </a:rPr>
              <a:t>phosphate chain, forming the rungs of ladder</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The functions of DNA </a:t>
            </a:r>
            <a:r>
              <a:rPr lang="en-US" sz="2000" dirty="0" smtClean="0">
                <a:ln w="18415" cmpd="sng">
                  <a:solidFill>
                    <a:schemeClr val="tx1"/>
                  </a:solidFill>
                  <a:prstDash val="solid"/>
                </a:ln>
                <a:effectLst>
                  <a:outerShdw blurRad="63500" dir="3600000" algn="tl" rotWithShape="0">
                    <a:srgbClr val="000000">
                      <a:alpha val="70000"/>
                    </a:srgbClr>
                  </a:outerShdw>
                </a:effectLst>
              </a:rPr>
              <a:t>is carrying huge amounts of information that determines all biological activities of an organism, and which is transmitted from one generation to the next.</a:t>
            </a:r>
            <a:endParaRPr lang="ar-SA" sz="20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086684490"/>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332656"/>
            <a:ext cx="9144000" cy="584775"/>
          </a:xfrm>
          <a:prstGeom prst="rect">
            <a:avLst/>
          </a:prstGeom>
          <a:noFill/>
        </p:spPr>
        <p:txBody>
          <a:bodyPr wrap="square" rtlCol="1">
            <a:spAutoFit/>
          </a:bodyPr>
          <a:lstStyle/>
          <a:p>
            <a:pPr algn="ctr"/>
            <a:r>
              <a:rPr lang="en-US" sz="32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Nucleotides</a:t>
            </a:r>
            <a:endParaRPr lang="ar-SA" dirty="0">
              <a:ln w="18415" cmpd="sng">
                <a:solidFill>
                  <a:srgbClr val="FF0000"/>
                </a:solidFill>
                <a:prstDash val="solid"/>
              </a:ln>
              <a:solidFill>
                <a:srgbClr val="FF0000"/>
              </a:solidFill>
            </a:endParaRPr>
          </a:p>
        </p:txBody>
      </p:sp>
      <p:sp>
        <p:nvSpPr>
          <p:cNvPr id="6" name="مربع نص 5"/>
          <p:cNvSpPr txBox="1"/>
          <p:nvPr/>
        </p:nvSpPr>
        <p:spPr>
          <a:xfrm>
            <a:off x="0" y="1196752"/>
            <a:ext cx="9144000" cy="1200329"/>
          </a:xfrm>
          <a:prstGeom prst="rect">
            <a:avLst/>
          </a:prstGeom>
          <a:noFill/>
        </p:spPr>
        <p:txBody>
          <a:bodyPr wrap="square" rtlCol="1">
            <a:spAutoFit/>
          </a:bodyPr>
          <a:lstStyle/>
          <a:p>
            <a:r>
              <a:rPr lang="en-US" sz="2400" dirty="0">
                <a:ln w="18415" cmpd="sng">
                  <a:solidFill>
                    <a:schemeClr val="tx1"/>
                  </a:solidFill>
                  <a:prstDash val="solid"/>
                </a:ln>
                <a:effectLst>
                  <a:outerShdw blurRad="63500" dir="3600000" algn="tl" rotWithShape="0">
                    <a:srgbClr val="000000">
                      <a:alpha val="70000"/>
                    </a:srgbClr>
                  </a:outerShdw>
                </a:effectLst>
              </a:rPr>
              <a:t>Nucleotides are the basic monomer building block units in the nucleic acids. A nucleotide consists of a phosphate, pentose sugar, and a heterocyclic amine</a:t>
            </a:r>
            <a:r>
              <a:rPr lang="en-US" sz="2400" dirty="0" smtClean="0">
                <a:ln w="18415" cmpd="sng">
                  <a:solidFill>
                    <a:schemeClr val="tx1"/>
                  </a:solidFill>
                  <a:prstDash val="solid"/>
                </a:ln>
                <a:effectLst>
                  <a:outerShdw blurRad="63500" dir="3600000" algn="tl" rotWithShape="0">
                    <a:srgbClr val="000000">
                      <a:alpha val="70000"/>
                    </a:srgbClr>
                  </a:outerShdw>
                </a:effectLst>
              </a:rPr>
              <a:t>. </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
        <p:nvSpPr>
          <p:cNvPr id="7" name="مربع نص 6"/>
          <p:cNvSpPr txBox="1"/>
          <p:nvPr/>
        </p:nvSpPr>
        <p:spPr>
          <a:xfrm>
            <a:off x="1" y="2884294"/>
            <a:ext cx="9144000" cy="461665"/>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See the next picture</a:t>
            </a:r>
            <a:endParaRPr lang="ar-SA" sz="24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67462983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006090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2308324"/>
          </a:xfrm>
          <a:prstGeom prst="rect">
            <a:avLst/>
          </a:prstGeom>
          <a:noFill/>
        </p:spPr>
        <p:txBody>
          <a:bodyPr wrap="square" rtlCol="1">
            <a:spAutoFit/>
          </a:bodyPr>
          <a:lstStyle/>
          <a:p>
            <a:endParaRPr lang="en-US" sz="2400" dirty="0" smtClean="0"/>
          </a:p>
          <a:p>
            <a:endParaRPr lang="en-US" sz="2400" dirty="0" smtClean="0"/>
          </a:p>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It is the major </a:t>
            </a:r>
            <a:r>
              <a:rPr lang="en-US" sz="2400" dirty="0">
                <a:ln w="18415" cmpd="sng">
                  <a:solidFill>
                    <a:schemeClr val="tx1"/>
                  </a:solidFill>
                  <a:prstDash val="solid"/>
                </a:ln>
                <a:effectLst>
                  <a:outerShdw blurRad="63500" dir="3600000" algn="tl" rotWithShape="0">
                    <a:srgbClr val="000000">
                      <a:alpha val="70000"/>
                    </a:srgbClr>
                  </a:outerShdw>
                </a:effectLst>
              </a:rPr>
              <a:t>requirement of all living things is a suitable source of phosphorus. One of the major uses for phosphorus is as the phosphate ion which is incorporated into DNA and </a:t>
            </a:r>
            <a:r>
              <a:rPr lang="en-US" sz="2400" dirty="0" smtClean="0">
                <a:ln w="18415" cmpd="sng">
                  <a:solidFill>
                    <a:schemeClr val="tx1"/>
                  </a:solidFill>
                  <a:prstDash val="solid"/>
                </a:ln>
                <a:effectLst>
                  <a:outerShdw blurRad="63500" dir="3600000" algn="tl" rotWithShape="0">
                    <a:srgbClr val="000000">
                      <a:alpha val="70000"/>
                    </a:srgbClr>
                  </a:outerShdw>
                </a:effectLst>
              </a:rPr>
              <a:t>RNA.</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
        <p:nvSpPr>
          <p:cNvPr id="5" name="مربع نص 4"/>
          <p:cNvSpPr txBox="1"/>
          <p:nvPr/>
        </p:nvSpPr>
        <p:spPr>
          <a:xfrm>
            <a:off x="0" y="332656"/>
            <a:ext cx="9144000" cy="707886"/>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Phosphate</a:t>
            </a:r>
            <a:endParaRPr lang="ar-SA" sz="3200" dirty="0">
              <a:ln w="18415" cmpd="sng">
                <a:solidFill>
                  <a:srgbClr val="FF0000"/>
                </a:solidFill>
                <a:prstDash val="solid"/>
              </a:ln>
              <a:solidFill>
                <a:srgbClr val="FF0000"/>
              </a:solidFill>
            </a:endParaRPr>
          </a:p>
        </p:txBody>
      </p:sp>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627784" y="2852936"/>
            <a:ext cx="5184576" cy="3884364"/>
          </a:xfrm>
          <a:prstGeom prst="rect">
            <a:avLst/>
          </a:prstGeom>
          <a:ln w="9525">
            <a:noFill/>
            <a:miter lim="800000"/>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7748667"/>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1027"/>
                                        </p:tgtEl>
                                        <p:attrNameLst>
                                          <p:attrName>style.visibility</p:attrName>
                                        </p:attrNameLst>
                                      </p:cBhvr>
                                      <p:to>
                                        <p:strVal val="visible"/>
                                      </p:to>
                                    </p:set>
                                    <p:anim calcmode="lin" valueType="num">
                                      <p:cBhvr>
                                        <p:cTn id="33" dur="1000" fill="hold"/>
                                        <p:tgtEl>
                                          <p:spTgt spid="1027"/>
                                        </p:tgtEl>
                                        <p:attrNameLst>
                                          <p:attrName>ppt_w</p:attrName>
                                        </p:attrNameLst>
                                      </p:cBhvr>
                                      <p:tavLst>
                                        <p:tav tm="0">
                                          <p:val>
                                            <p:fltVal val="0"/>
                                          </p:val>
                                        </p:tav>
                                        <p:tav tm="100000">
                                          <p:val>
                                            <p:strVal val="#ppt_w"/>
                                          </p:val>
                                        </p:tav>
                                      </p:tavLst>
                                    </p:anim>
                                    <p:anim calcmode="lin" valueType="num">
                                      <p:cBhvr>
                                        <p:cTn id="34" dur="1000" fill="hold"/>
                                        <p:tgtEl>
                                          <p:spTgt spid="1027"/>
                                        </p:tgtEl>
                                        <p:attrNameLst>
                                          <p:attrName>ppt_h</p:attrName>
                                        </p:attrNameLst>
                                      </p:cBhvr>
                                      <p:tavLst>
                                        <p:tav tm="0">
                                          <p:val>
                                            <p:fltVal val="0"/>
                                          </p:val>
                                        </p:tav>
                                        <p:tav tm="100000">
                                          <p:val>
                                            <p:strVal val="#ppt_h"/>
                                          </p:val>
                                        </p:tav>
                                      </p:tavLst>
                                    </p:anim>
                                    <p:anim calcmode="lin" valueType="num">
                                      <p:cBhvr>
                                        <p:cTn id="35" dur="1000" fill="hold"/>
                                        <p:tgtEl>
                                          <p:spTgt spid="1027"/>
                                        </p:tgtEl>
                                        <p:attrNameLst>
                                          <p:attrName>style.rotation</p:attrName>
                                        </p:attrNameLst>
                                      </p:cBhvr>
                                      <p:tavLst>
                                        <p:tav tm="0">
                                          <p:val>
                                            <p:fltVal val="90"/>
                                          </p:val>
                                        </p:tav>
                                        <p:tav tm="100000">
                                          <p:val>
                                            <p:fltVal val="0"/>
                                          </p:val>
                                        </p:tav>
                                      </p:tavLst>
                                    </p:anim>
                                    <p:animEffect transition="in" filter="fade">
                                      <p:cBhvr>
                                        <p:cTn id="36"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124744"/>
            <a:ext cx="9144000" cy="2308324"/>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There </a:t>
            </a:r>
            <a:r>
              <a:rPr lang="en-US" sz="2400" dirty="0">
                <a:ln w="18415" cmpd="sng">
                  <a:solidFill>
                    <a:schemeClr val="tx1"/>
                  </a:solidFill>
                  <a:prstDash val="solid"/>
                </a:ln>
                <a:effectLst>
                  <a:outerShdw blurRad="63500" dir="3600000" algn="tl" rotWithShape="0">
                    <a:srgbClr val="000000">
                      <a:alpha val="70000"/>
                    </a:srgbClr>
                  </a:outerShdw>
                </a:effectLst>
              </a:rPr>
              <a:t>are two types of pentose sugars found in nucleic acids. This difference is reflected in their </a:t>
            </a:r>
            <a:r>
              <a:rPr lang="en-US" sz="2400" dirty="0" smtClean="0">
                <a:ln w="18415" cmpd="sng">
                  <a:solidFill>
                    <a:schemeClr val="tx1"/>
                  </a:solidFill>
                  <a:prstDash val="solid"/>
                </a:ln>
                <a:effectLst>
                  <a:outerShdw blurRad="63500" dir="3600000" algn="tl" rotWithShape="0">
                    <a:srgbClr val="000000">
                      <a:alpha val="70000"/>
                    </a:srgbClr>
                  </a:outerShdw>
                </a:effectLst>
              </a:rPr>
              <a:t>names</a:t>
            </a:r>
          </a:p>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D</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eoxyribonucleic</a:t>
            </a:r>
            <a:r>
              <a:rPr lang="en-US" sz="2400" dirty="0" smtClean="0">
                <a:ln w="18415" cmpd="sng">
                  <a:solidFill>
                    <a:srgbClr val="FF0000"/>
                  </a:solidFill>
                  <a:prstDash val="solid"/>
                </a:ln>
                <a:effectLst>
                  <a:outerShdw blurRad="63500" dir="3600000" algn="tl" rotWithShape="0">
                    <a:srgbClr val="000000">
                      <a:alpha val="70000"/>
                    </a:srgbClr>
                  </a:outerShdw>
                </a:effectLst>
              </a:rPr>
              <a:t> </a:t>
            </a:r>
            <a:r>
              <a:rPr lang="en-US" sz="2400" dirty="0">
                <a:ln w="18415" cmpd="sng">
                  <a:solidFill>
                    <a:schemeClr val="tx1"/>
                  </a:solidFill>
                  <a:prstDash val="solid"/>
                </a:ln>
                <a:effectLst>
                  <a:outerShdw blurRad="63500" dir="3600000" algn="tl" rotWithShape="0">
                    <a:srgbClr val="000000">
                      <a:alpha val="70000"/>
                    </a:srgbClr>
                  </a:outerShdw>
                </a:effectLst>
              </a:rPr>
              <a:t>acid indicates the presence of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deoxyribose</a:t>
            </a:r>
          </a:p>
          <a:p>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R</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ibonucleic</a:t>
            </a:r>
            <a:r>
              <a:rPr lang="en-US" sz="2400" dirty="0" smtClean="0">
                <a:ln w="18415" cmpd="sng">
                  <a:solidFill>
                    <a:schemeClr val="tx1"/>
                  </a:solidFill>
                  <a:prstDash val="solid"/>
                </a:ln>
                <a:solidFill>
                  <a:srgbClr val="FF0000"/>
                </a:solidFill>
                <a:effectLst>
                  <a:outerShdw blurRad="63500" dir="3600000" algn="tl" rotWithShape="0">
                    <a:srgbClr val="000000">
                      <a:alpha val="70000"/>
                    </a:srgbClr>
                  </a:outerShdw>
                </a:effectLst>
              </a:rPr>
              <a:t> </a:t>
            </a:r>
            <a:r>
              <a:rPr lang="en-US" sz="2400" dirty="0">
                <a:ln w="18415" cmpd="sng">
                  <a:solidFill>
                    <a:schemeClr val="tx1"/>
                  </a:solidFill>
                  <a:prstDash val="solid"/>
                </a:ln>
                <a:effectLst>
                  <a:outerShdw blurRad="63500" dir="3600000" algn="tl" rotWithShape="0">
                    <a:srgbClr val="000000">
                      <a:alpha val="70000"/>
                    </a:srgbClr>
                  </a:outerShdw>
                </a:effectLst>
              </a:rPr>
              <a:t>acid indicates the presence of </a:t>
            </a:r>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ribose</a:t>
            </a:r>
            <a:r>
              <a:rPr lang="en-US" sz="2400" dirty="0" smtClean="0">
                <a:ln w="18415" cmpd="sng">
                  <a:solidFill>
                    <a:schemeClr val="tx1"/>
                  </a:solidFill>
                  <a:prstDash val="solid"/>
                </a:ln>
                <a:effectLst>
                  <a:outerShdw blurRad="63500" dir="3600000" algn="tl" rotWithShape="0">
                    <a:srgbClr val="000000">
                      <a:alpha val="70000"/>
                    </a:srgbClr>
                  </a:outerShdw>
                </a:effectLst>
              </a:rPr>
              <a:t>. </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
        <p:nvSpPr>
          <p:cNvPr id="3" name="مربع نص 2"/>
          <p:cNvSpPr txBox="1"/>
          <p:nvPr/>
        </p:nvSpPr>
        <p:spPr>
          <a:xfrm>
            <a:off x="0" y="332656"/>
            <a:ext cx="9144000" cy="707886"/>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Sugars</a:t>
            </a:r>
            <a:endParaRPr lang="ar-SA"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919225690"/>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32200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584775"/>
          </a:xfrm>
          <a:prstGeom prst="rect">
            <a:avLst/>
          </a:prstGeom>
          <a:noFill/>
        </p:spPr>
        <p:txBody>
          <a:bodyPr wrap="square" rtlCol="1">
            <a:spAutoFit/>
          </a:bodyPr>
          <a:lstStyle/>
          <a:p>
            <a:pPr algn="ctr"/>
            <a:r>
              <a:rPr lang="en-US" sz="32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The Sugar-Phosphate Backbone</a:t>
            </a:r>
            <a:endParaRPr lang="ar-SA" sz="32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
        <p:nvSpPr>
          <p:cNvPr id="3" name="مربع نص 2"/>
          <p:cNvSpPr txBox="1"/>
          <p:nvPr/>
        </p:nvSpPr>
        <p:spPr>
          <a:xfrm>
            <a:off x="0" y="1156102"/>
            <a:ext cx="9144000" cy="3046988"/>
          </a:xfrm>
          <a:prstGeom prst="rect">
            <a:avLst/>
          </a:prstGeom>
          <a:noFill/>
        </p:spPr>
        <p:txBody>
          <a:bodyPr wrap="square" rtlCol="1">
            <a:spAutoFit/>
          </a:bodyPr>
          <a:lstStyle/>
          <a:p>
            <a:r>
              <a:rPr lang="en-US" sz="2400" dirty="0">
                <a:ln w="18415" cmpd="sng">
                  <a:solidFill>
                    <a:schemeClr val="tx1"/>
                  </a:solidFill>
                  <a:prstDash val="solid"/>
                </a:ln>
                <a:effectLst>
                  <a:outerShdw blurRad="63500" dir="3600000" algn="tl" rotWithShape="0">
                    <a:srgbClr val="000000">
                      <a:alpha val="70000"/>
                    </a:srgbClr>
                  </a:outerShdw>
                </a:effectLst>
              </a:rPr>
              <a:t>The sugar-phosphate backbone forms the structural framework of nucleic acids, including DNA and RNA. This backbone is composed of alternating sugar and phosphate groups, and defines directionality of the molecule</a:t>
            </a:r>
            <a:r>
              <a:rPr lang="en-US" sz="2400" dirty="0" smtClean="0">
                <a:ln w="18415" cmpd="sng">
                  <a:solidFill>
                    <a:schemeClr val="tx1"/>
                  </a:solidFill>
                  <a:prstDash val="solid"/>
                </a:ln>
                <a:effectLst>
                  <a:outerShdw blurRad="63500" dir="3600000" algn="tl" rotWithShape="0">
                    <a:srgbClr val="000000">
                      <a:alpha val="70000"/>
                    </a:srgbClr>
                  </a:outerShdw>
                </a:effectLst>
              </a:rPr>
              <a:t>.</a:t>
            </a:r>
          </a:p>
          <a:p>
            <a:r>
              <a:rPr lang="en-US" sz="2400" dirty="0">
                <a:ln w="18415" cmpd="sng">
                  <a:solidFill>
                    <a:schemeClr val="tx1"/>
                  </a:solidFill>
                  <a:prstDash val="solid"/>
                </a:ln>
                <a:effectLst>
                  <a:outerShdw blurRad="63500" dir="3600000" algn="tl" rotWithShape="0">
                    <a:srgbClr val="000000">
                      <a:alpha val="70000"/>
                    </a:srgbClr>
                  </a:outerShdw>
                </a:effectLst>
              </a:rPr>
              <a:t>DNA and RNA are composed of nucleotides that are linked to one another in a chain by chemical bonds, called ester bonds, between the sugar base of one nucleotide and the phosphate group of the adjacent nucleotide.</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97342156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3785652"/>
          </a:xfrm>
          <a:prstGeom prst="rect">
            <a:avLst/>
          </a:prstGeom>
          <a:noFill/>
        </p:spPr>
        <p:txBody>
          <a:bodyPr wrap="square" rtlCol="1">
            <a:spAutoFit/>
          </a:bodyPr>
          <a:lstStyle/>
          <a:p>
            <a:r>
              <a:rPr lang="en-US" sz="2400" dirty="0">
                <a:ln w="18415" cmpd="sng">
                  <a:solidFill>
                    <a:schemeClr val="tx1"/>
                  </a:solidFill>
                  <a:prstDash val="solid"/>
                </a:ln>
                <a:effectLst>
                  <a:outerShdw blurRad="63500" dir="3600000" algn="tl" rotWithShape="0">
                    <a:srgbClr val="000000">
                      <a:alpha val="70000"/>
                    </a:srgbClr>
                  </a:outerShdw>
                </a:effectLst>
              </a:rPr>
              <a:t> The sugar is the 3' end, and the phosphate is the 5' end of each </a:t>
            </a:r>
            <a:r>
              <a:rPr lang="en-US" sz="2400" dirty="0" smtClean="0">
                <a:ln w="18415" cmpd="sng">
                  <a:solidFill>
                    <a:schemeClr val="tx1"/>
                  </a:solidFill>
                  <a:prstDash val="solid"/>
                </a:ln>
                <a:effectLst>
                  <a:outerShdw blurRad="63500" dir="3600000" algn="tl" rotWithShape="0">
                    <a:srgbClr val="000000">
                      <a:alpha val="70000"/>
                    </a:srgbClr>
                  </a:outerShdw>
                </a:effectLst>
              </a:rPr>
              <a:t>nucleotide. </a:t>
            </a:r>
            <a:r>
              <a:rPr lang="en-US" sz="2400" dirty="0">
                <a:ln w="18415" cmpd="sng">
                  <a:solidFill>
                    <a:schemeClr val="tx1"/>
                  </a:solidFill>
                  <a:prstDash val="solid"/>
                </a:ln>
                <a:effectLst>
                  <a:outerShdw blurRad="63500" dir="3600000" algn="tl" rotWithShape="0">
                    <a:srgbClr val="000000">
                      <a:alpha val="70000"/>
                    </a:srgbClr>
                  </a:outerShdw>
                </a:effectLst>
              </a:rPr>
              <a:t>The phosphate group attached to the 5' carbon of the sugar on one nucleotide forms an ester bond with the free hydroxyl on the 3' carbon of the next nucleotide. These bonds are called </a:t>
            </a:r>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phosphodiester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bonds</a:t>
            </a:r>
            <a:r>
              <a:rPr lang="en-US" sz="2400" dirty="0" smtClean="0">
                <a:ln w="18415" cmpd="sng">
                  <a:solidFill>
                    <a:schemeClr val="tx1"/>
                  </a:solidFill>
                  <a:prstDash val="solid"/>
                </a:ln>
                <a:effectLst>
                  <a:outerShdw blurRad="63500" dir="3600000" algn="tl" rotWithShape="0">
                    <a:srgbClr val="000000">
                      <a:alpha val="70000"/>
                    </a:srgbClr>
                  </a:outerShdw>
                </a:effectLst>
              </a:rPr>
              <a:t>.</a:t>
            </a:r>
          </a:p>
          <a:p>
            <a:r>
              <a:rPr lang="en-US" sz="2400" dirty="0">
                <a:ln w="18415" cmpd="sng">
                  <a:solidFill>
                    <a:schemeClr val="tx1"/>
                  </a:solidFill>
                  <a:prstDash val="solid"/>
                </a:ln>
                <a:effectLst>
                  <a:outerShdw blurRad="63500" dir="3600000" algn="tl" rotWithShape="0">
                    <a:srgbClr val="000000">
                      <a:alpha val="70000"/>
                    </a:srgbClr>
                  </a:outerShdw>
                </a:effectLst>
              </a:rPr>
              <a:t>In double-stranded DNA, the molecular double-helix shape is formed by two linear sugar-phosphate backbones that run opposite each other and twist together in a helical shape. The sugar-phosphate backbone is negatively charged and hydrophilic, which allows the DNA backbone to form bonds with water.</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94203533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3016210"/>
          </a:xfrm>
          <a:prstGeom prst="rect">
            <a:avLst/>
          </a:prstGeom>
          <a:noFill/>
        </p:spPr>
        <p:txBody>
          <a:bodyPr wrap="square" rtlCol="1">
            <a:spAutoFit/>
          </a:bodyPr>
          <a:lstStyle/>
          <a:p>
            <a:pPr algn="ctr"/>
            <a:r>
              <a:rPr lang="en-US" sz="66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Candara" pitchFamily="34" charset="0"/>
              </a:rPr>
              <a:t>Introduction</a:t>
            </a:r>
            <a:endParaRPr lang="en-US" sz="44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Candara" pitchFamily="34" charset="0"/>
            </a:endParaRPr>
          </a:p>
          <a:p>
            <a:pPr algn="ctr"/>
            <a:r>
              <a:rPr lang="en-US" sz="44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Candara" pitchFamily="34" charset="0"/>
              </a:rPr>
              <a:t>Genetics is </a:t>
            </a:r>
            <a:r>
              <a:rPr lang="en-US" sz="3600" dirty="0" smtClean="0">
                <a:ln w="18415" cmpd="sng">
                  <a:solidFill>
                    <a:schemeClr val="tx1"/>
                  </a:solidFill>
                  <a:prstDash val="solid"/>
                </a:ln>
                <a:effectLst>
                  <a:outerShdw blurRad="63500" dir="3600000" algn="tl" rotWithShape="0">
                    <a:srgbClr val="000000">
                      <a:alpha val="70000"/>
                    </a:srgbClr>
                  </a:outerShdw>
                </a:effectLst>
                <a:latin typeface="Candara" pitchFamily="34" charset="0"/>
              </a:rPr>
              <a:t>the study of genes and advancing knowledge in this area has profound effect on many aspects of daily life.</a:t>
            </a:r>
            <a:r>
              <a:rPr lang="en-US" sz="44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Candara" pitchFamily="34" charset="0"/>
              </a:rPr>
              <a:t> </a:t>
            </a:r>
            <a:endParaRPr lang="ar-SA"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Candara" pitchFamily="34" charset="0"/>
            </a:endParaRPr>
          </a:p>
        </p:txBody>
      </p:sp>
    </p:spTree>
    <p:extLst>
      <p:ext uri="{BB962C8B-B14F-4D97-AF65-F5344CB8AC3E}">
        <p14:creationId xmlns:p14="http://schemas.microsoft.com/office/powerpoint/2010/main" val="640365580"/>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82015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404664"/>
            <a:ext cx="8316416" cy="830997"/>
          </a:xfrm>
          <a:prstGeom prst="rect">
            <a:avLst/>
          </a:prstGeom>
          <a:noFill/>
        </p:spPr>
        <p:txBody>
          <a:bodyPr wrap="square" rtlCol="1">
            <a:spAutoFit/>
          </a:bodyPr>
          <a:lstStyle/>
          <a:p>
            <a:pPr algn="ctr"/>
            <a:r>
              <a:rPr lang="en-US" sz="4800" b="1"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Nitrogenous bases</a:t>
            </a:r>
            <a:endParaRPr lang="ar-SA" sz="4800" b="1"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5574" y="1412776"/>
            <a:ext cx="4612729" cy="5191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6923866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p:cTn id="12" dur="1000" fill="hold"/>
                                        <p:tgtEl>
                                          <p:spTgt spid="10242"/>
                                        </p:tgtEl>
                                        <p:attrNameLst>
                                          <p:attrName>ppt_w</p:attrName>
                                        </p:attrNameLst>
                                      </p:cBhvr>
                                      <p:tavLst>
                                        <p:tav tm="0">
                                          <p:val>
                                            <p:fltVal val="0"/>
                                          </p:val>
                                        </p:tav>
                                        <p:tav tm="100000">
                                          <p:val>
                                            <p:strVal val="#ppt_w"/>
                                          </p:val>
                                        </p:tav>
                                      </p:tavLst>
                                    </p:anim>
                                    <p:anim calcmode="lin" valueType="num">
                                      <p:cBhvr>
                                        <p:cTn id="13" dur="1000" fill="hold"/>
                                        <p:tgtEl>
                                          <p:spTgt spid="10242"/>
                                        </p:tgtEl>
                                        <p:attrNameLst>
                                          <p:attrName>ppt_h</p:attrName>
                                        </p:attrNameLst>
                                      </p:cBhvr>
                                      <p:tavLst>
                                        <p:tav tm="0">
                                          <p:val>
                                            <p:fltVal val="0"/>
                                          </p:val>
                                        </p:tav>
                                        <p:tav tm="100000">
                                          <p:val>
                                            <p:strVal val="#ppt_h"/>
                                          </p:val>
                                        </p:tav>
                                      </p:tavLst>
                                    </p:anim>
                                    <p:anim calcmode="lin" valueType="num">
                                      <p:cBhvr>
                                        <p:cTn id="14" dur="1000" fill="hold"/>
                                        <p:tgtEl>
                                          <p:spTgt spid="10242"/>
                                        </p:tgtEl>
                                        <p:attrNameLst>
                                          <p:attrName>style.rotation</p:attrName>
                                        </p:attrNameLst>
                                      </p:cBhvr>
                                      <p:tavLst>
                                        <p:tav tm="0">
                                          <p:val>
                                            <p:fltVal val="90"/>
                                          </p:val>
                                        </p:tav>
                                        <p:tav tm="100000">
                                          <p:val>
                                            <p:fltVal val="0"/>
                                          </p:val>
                                        </p:tav>
                                      </p:tavLst>
                                    </p:anim>
                                    <p:animEffect transition="in" filter="fade">
                                      <p:cBhvr>
                                        <p:cTn id="15"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3785652"/>
          </a:xfrm>
          <a:prstGeom prst="rect">
            <a:avLst/>
          </a:prstGeom>
          <a:noFill/>
        </p:spPr>
        <p:txBody>
          <a:bodyPr wrap="square" rtlCol="1">
            <a:spAutoFit/>
          </a:bodyPr>
          <a:lstStyle/>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Nitrogenous bases are :-</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1-</a:t>
            </a:r>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 adenine ( A )</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2-</a:t>
            </a:r>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 guanine ( G )</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3-</a:t>
            </a:r>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 cytosine ( C )</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4-</a:t>
            </a:r>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 thymine ( T )</a:t>
            </a:r>
          </a:p>
          <a:p>
            <a:endPar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endParaRP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They </a:t>
            </a:r>
            <a:r>
              <a:rPr lang="en-US" sz="2000"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are typically classified as the derivatives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of</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 </a:t>
            </a:r>
            <a:r>
              <a:rPr lang="en-US" sz="2000"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two parent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compounds :-</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Pyrimidines</a:t>
            </a:r>
          </a:p>
          <a:p>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Adenine - Guanine</a:t>
            </a:r>
          </a:p>
          <a:p>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Purines</a:t>
            </a:r>
          </a:p>
          <a:p>
            <a:r>
              <a:rPr lang="en-US" sz="2000" dirty="0" smtClean="0">
                <a:ln w="18415" cmpd="sng">
                  <a:solidFill>
                    <a:schemeClr val="tx1"/>
                  </a:solidFill>
                  <a:prstDash val="solid"/>
                </a:ln>
                <a:effectLst>
                  <a:outerShdw blurRad="63500" dir="3600000" algn="tl" rotWithShape="0">
                    <a:srgbClr val="000000">
                      <a:alpha val="70000"/>
                    </a:srgbClr>
                  </a:outerShdw>
                </a:effectLst>
                <a:latin typeface="Arial Rounded MT Bold" pitchFamily="34" charset="0"/>
              </a:rPr>
              <a:t>Cytosine - Thymine</a:t>
            </a:r>
            <a:endParaRPr lang="ar-SA" sz="2000" dirty="0">
              <a:ln w="18415" cmpd="sng">
                <a:solidFill>
                  <a:schemeClr val="tx1"/>
                </a:solidFill>
                <a:prstDash val="solid"/>
              </a:ln>
              <a:effectLst>
                <a:outerShdw blurRad="63500" dir="3600000" algn="tl" rotWithShape="0">
                  <a:srgbClr val="000000">
                    <a:alpha val="70000"/>
                  </a:srgbClr>
                </a:outerShdw>
              </a:effectLst>
              <a:latin typeface="Arial Rounded MT Bold" pitchFamily="34" charset="0"/>
            </a:endParaRPr>
          </a:p>
        </p:txBody>
      </p:sp>
    </p:spTree>
    <p:extLst>
      <p:ext uri="{BB962C8B-B14F-4D97-AF65-F5344CB8AC3E}">
        <p14:creationId xmlns:p14="http://schemas.microsoft.com/office/powerpoint/2010/main" val="326700915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3785652"/>
          </a:xfrm>
          <a:prstGeom prst="rect">
            <a:avLst/>
          </a:prstGeom>
          <a:noFill/>
        </p:spPr>
        <p:txBody>
          <a:bodyPr wrap="square" rtlCol="1">
            <a:spAutoFit/>
          </a:bodyPr>
          <a:lstStyle/>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They arranged in precise order along the DNA molecule, making a code that can be read when protein synthesis is required.</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Each base along one strand of DNA pairs with a base on other strand in precise and predictable way. This is known as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complementary base pairing</a:t>
            </a:r>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 Adenine always pairs with thymine (and vice versa), and cytosine and guanine always go together.</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The bases on opposite strands run down the middle of the helix and bind to one another with hydrogen bonds.</a:t>
            </a:r>
            <a:endParaRPr lang="ar-SA"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919609797"/>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2677656"/>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Thymine </a:t>
            </a:r>
            <a:r>
              <a:rPr lang="en-US" sz="2400" dirty="0">
                <a:ln w="18415" cmpd="sng">
                  <a:solidFill>
                    <a:schemeClr val="tx1"/>
                  </a:solidFill>
                  <a:prstDash val="solid"/>
                </a:ln>
                <a:effectLst>
                  <a:outerShdw blurRad="63500" dir="3600000" algn="tl" rotWithShape="0">
                    <a:srgbClr val="000000">
                      <a:alpha val="70000"/>
                    </a:srgbClr>
                  </a:outerShdw>
                </a:effectLst>
              </a:rPr>
              <a:t>- </a:t>
            </a:r>
            <a:r>
              <a:rPr lang="en-US" sz="2400" dirty="0" smtClean="0">
                <a:ln w="18415" cmpd="sng">
                  <a:solidFill>
                    <a:schemeClr val="tx1"/>
                  </a:solidFill>
                  <a:prstDash val="solid"/>
                </a:ln>
                <a:effectLst>
                  <a:outerShdw blurRad="63500" dir="3600000" algn="tl" rotWithShape="0">
                    <a:srgbClr val="000000">
                      <a:alpha val="70000"/>
                    </a:srgbClr>
                  </a:outerShdw>
                </a:effectLst>
              </a:rPr>
              <a:t>Adenine </a:t>
            </a:r>
            <a:r>
              <a:rPr lang="en-US" sz="2400" dirty="0">
                <a:ln w="18415" cmpd="sng">
                  <a:solidFill>
                    <a:schemeClr val="tx1"/>
                  </a:solidFill>
                  <a:prstDash val="solid"/>
                </a:ln>
                <a:effectLst>
                  <a:outerShdw blurRad="63500" dir="3600000" algn="tl" rotWithShape="0">
                    <a:srgbClr val="000000">
                      <a:alpha val="70000"/>
                    </a:srgbClr>
                  </a:outerShdw>
                </a:effectLst>
              </a:rPr>
              <a:t>pair interacts through two hydrogen bonds represented as (T=A</a:t>
            </a:r>
            <a:r>
              <a:rPr lang="en-US" sz="2400" dirty="0" smtClean="0">
                <a:ln w="18415" cmpd="sng">
                  <a:solidFill>
                    <a:schemeClr val="tx1"/>
                  </a:solidFill>
                  <a:prstDash val="solid"/>
                </a:ln>
                <a:effectLst>
                  <a:outerShdw blurRad="63500" dir="3600000" algn="tl" rotWithShape="0">
                    <a:srgbClr val="000000">
                      <a:alpha val="70000"/>
                    </a:srgbClr>
                  </a:outerShdw>
                </a:effectLst>
              </a:rPr>
              <a:t>).</a:t>
            </a:r>
          </a:p>
          <a:p>
            <a:endParaRPr lang="en-US" sz="2400" dirty="0">
              <a:ln w="18415" cmpd="sng">
                <a:solidFill>
                  <a:schemeClr val="tx1"/>
                </a:solidFill>
                <a:prstDash val="solid"/>
              </a:ln>
              <a:effectLst>
                <a:outerShdw blurRad="63500" dir="3600000" algn="tl" rotWithShape="0">
                  <a:srgbClr val="000000">
                    <a:alpha val="70000"/>
                  </a:srgbClr>
                </a:outerShdw>
              </a:effectLst>
            </a:endParaRPr>
          </a:p>
          <a:p>
            <a:r>
              <a:rPr lang="en-US" sz="2400" dirty="0">
                <a:ln w="18415" cmpd="sng">
                  <a:solidFill>
                    <a:schemeClr val="tx1"/>
                  </a:solidFill>
                  <a:prstDash val="solid"/>
                </a:ln>
                <a:effectLst>
                  <a:outerShdw blurRad="63500" dir="3600000" algn="tl" rotWithShape="0">
                    <a:srgbClr val="000000">
                      <a:alpha val="70000"/>
                    </a:srgbClr>
                  </a:outerShdw>
                </a:effectLst>
              </a:rPr>
              <a:t>C</a:t>
            </a:r>
            <a:r>
              <a:rPr lang="en-US" sz="2400" dirty="0" smtClean="0">
                <a:ln w="18415" cmpd="sng">
                  <a:solidFill>
                    <a:schemeClr val="tx1"/>
                  </a:solidFill>
                  <a:prstDash val="solid"/>
                </a:ln>
                <a:effectLst>
                  <a:outerShdw blurRad="63500" dir="3600000" algn="tl" rotWithShape="0">
                    <a:srgbClr val="000000">
                      <a:alpha val="70000"/>
                    </a:srgbClr>
                  </a:outerShdw>
                </a:effectLst>
              </a:rPr>
              <a:t>ytosine-Guanine </a:t>
            </a:r>
            <a:r>
              <a:rPr lang="en-US" sz="2400" dirty="0">
                <a:ln w="18415" cmpd="sng">
                  <a:solidFill>
                    <a:schemeClr val="tx1"/>
                  </a:solidFill>
                  <a:prstDash val="solid"/>
                </a:ln>
                <a:effectLst>
                  <a:outerShdw blurRad="63500" dir="3600000" algn="tl" rotWithShape="0">
                    <a:srgbClr val="000000">
                      <a:alpha val="70000"/>
                    </a:srgbClr>
                  </a:outerShdw>
                </a:effectLst>
              </a:rPr>
              <a:t>pair interacts through three hydrogen bonds represented as (</a:t>
            </a:r>
            <a:r>
              <a:rPr lang="en-US" sz="2400" dirty="0" smtClean="0">
                <a:ln w="18415" cmpd="sng">
                  <a:solidFill>
                    <a:schemeClr val="tx1"/>
                  </a:solidFill>
                  <a:prstDash val="solid"/>
                </a:ln>
                <a:effectLst>
                  <a:outerShdw blurRad="63500" dir="3600000" algn="tl" rotWithShape="0">
                    <a:srgbClr val="000000">
                      <a:alpha val="70000"/>
                    </a:srgbClr>
                  </a:outerShdw>
                </a:effectLst>
              </a:rPr>
              <a:t>C</a:t>
            </a:r>
            <a:r>
              <a:rPr lang="en-US" sz="2400" u="sng" dirty="0" smtClean="0">
                <a:ln w="18415" cmpd="sng">
                  <a:solidFill>
                    <a:schemeClr val="tx1"/>
                  </a:solidFill>
                  <a:prstDash val="solid"/>
                </a:ln>
                <a:effectLst>
                  <a:outerShdw blurRad="63500" dir="3600000" algn="tl" rotWithShape="0">
                    <a:srgbClr val="000000">
                      <a:alpha val="70000"/>
                    </a:srgbClr>
                  </a:outerShdw>
                </a:effectLst>
              </a:rPr>
              <a:t>=</a:t>
            </a:r>
            <a:r>
              <a:rPr lang="en-US" sz="2400" dirty="0" smtClean="0">
                <a:ln w="18415" cmpd="sng">
                  <a:solidFill>
                    <a:schemeClr val="tx1"/>
                  </a:solidFill>
                  <a:prstDash val="solid"/>
                </a:ln>
                <a:effectLst>
                  <a:outerShdw blurRad="63500" dir="3600000" algn="tl" rotWithShape="0">
                    <a:srgbClr val="000000">
                      <a:alpha val="70000"/>
                    </a:srgbClr>
                  </a:outerShdw>
                </a:effectLst>
              </a:rPr>
              <a:t>G).</a:t>
            </a:r>
          </a:p>
          <a:p>
            <a:endParaRPr lang="en-US" sz="2400" dirty="0">
              <a:ln w="18415" cmpd="sng">
                <a:solidFill>
                  <a:schemeClr val="tx1"/>
                </a:solidFill>
                <a:prstDash val="solid"/>
              </a:ln>
              <a:effectLst>
                <a:outerShdw blurRad="63500" dir="3600000" algn="tl" rotWithShape="0">
                  <a:srgbClr val="000000">
                    <a:alpha val="70000"/>
                  </a:srgbClr>
                </a:outerShdw>
              </a:effectLst>
            </a:endParaRPr>
          </a:p>
        </p:txBody>
      </p:sp>
      <p:sp>
        <p:nvSpPr>
          <p:cNvPr id="3" name="مربع نص 2"/>
          <p:cNvSpPr txBox="1"/>
          <p:nvPr/>
        </p:nvSpPr>
        <p:spPr>
          <a:xfrm>
            <a:off x="0" y="3140968"/>
            <a:ext cx="9144000" cy="523220"/>
          </a:xfrm>
          <a:prstGeom prst="rect">
            <a:avLst/>
          </a:prstGeom>
          <a:noFill/>
        </p:spPr>
        <p:txBody>
          <a:bodyPr wrap="square" rtlCol="1">
            <a:spAutoFit/>
          </a:bodyPr>
          <a:lstStyle/>
          <a:p>
            <a:pPr algn="ctr"/>
            <a:r>
              <a:rPr lang="en-US" sz="2800" dirty="0" smtClean="0">
                <a:ln>
                  <a:solidFill>
                    <a:srgbClr val="FF0000"/>
                  </a:solidFill>
                </a:ln>
                <a:solidFill>
                  <a:srgbClr val="FF0000"/>
                </a:solidFill>
                <a:latin typeface="Aharoni" pitchFamily="2" charset="-79"/>
                <a:cs typeface="Aharoni" pitchFamily="2" charset="-79"/>
              </a:rPr>
              <a:t>See the next picture</a:t>
            </a:r>
            <a:endParaRPr lang="ar-SA" sz="2800" dirty="0">
              <a:ln>
                <a:solidFill>
                  <a:srgbClr val="FF0000"/>
                </a:solidFill>
              </a:ln>
              <a:solidFill>
                <a:srgbClr val="FF0000"/>
              </a:solidFill>
              <a:latin typeface="Aharoni" pitchFamily="2" charset="-79"/>
            </a:endParaRPr>
          </a:p>
        </p:txBody>
      </p:sp>
    </p:spTree>
    <p:extLst>
      <p:ext uri="{BB962C8B-B14F-4D97-AF65-F5344CB8AC3E}">
        <p14:creationId xmlns:p14="http://schemas.microsoft.com/office/powerpoint/2010/main" val="292287083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22461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76672"/>
            <a:ext cx="9144000" cy="769441"/>
          </a:xfrm>
          <a:prstGeom prst="rect">
            <a:avLst/>
          </a:prstGeom>
          <a:noFill/>
        </p:spPr>
        <p:txBody>
          <a:bodyPr wrap="square" rtlCol="1">
            <a:spAutoFit/>
          </a:bodyPr>
          <a:lstStyle/>
          <a:p>
            <a:pPr algn="ctr"/>
            <a:r>
              <a:rPr lang="en-US" sz="4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Mutation</a:t>
            </a:r>
            <a:endParaRPr lang="ar-SA" dirty="0">
              <a:ln w="18415" cmpd="sng">
                <a:solidFill>
                  <a:srgbClr val="FF0000"/>
                </a:solidFill>
                <a:prstDash val="solid"/>
              </a:ln>
              <a:solidFill>
                <a:srgbClr val="FF0000"/>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0958" y="692695"/>
            <a:ext cx="6761784" cy="3312369"/>
          </a:xfrm>
          <a:prstGeom prst="rect">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0" y="3347892"/>
            <a:ext cx="9143999" cy="830997"/>
          </a:xfrm>
          <a:prstGeom prst="rect">
            <a:avLst/>
          </a:prstGeom>
          <a:noFill/>
        </p:spPr>
        <p:txBody>
          <a:bodyPr wrap="square" rtlCol="1">
            <a:spAutoFit/>
          </a:bodyPr>
          <a:lstStyle/>
          <a:p>
            <a:pPr algn="ctr"/>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pPr algn="ctr"/>
            <a:r>
              <a:rPr lang="en-US" sz="2400" dirty="0" smtClean="0">
                <a:ln w="18415" cmpd="sng">
                  <a:solidFill>
                    <a:schemeClr val="tx1"/>
                  </a:solidFill>
                  <a:prstDash val="solid"/>
                </a:ln>
                <a:effectLst>
                  <a:outerShdw blurRad="63500" dir="3600000" algn="tl" rotWithShape="0">
                    <a:srgbClr val="000000">
                      <a:alpha val="70000"/>
                    </a:srgbClr>
                  </a:outerShdw>
                </a:effectLst>
              </a:rPr>
              <a:t>It is alteration </a:t>
            </a:r>
            <a:r>
              <a:rPr lang="en-US" sz="2400" dirty="0">
                <a:ln w="18415" cmpd="sng">
                  <a:solidFill>
                    <a:schemeClr val="tx1"/>
                  </a:solidFill>
                  <a:prstDash val="solid"/>
                </a:ln>
                <a:effectLst>
                  <a:outerShdw blurRad="63500" dir="3600000" algn="tl" rotWithShape="0">
                    <a:srgbClr val="000000">
                      <a:alpha val="70000"/>
                    </a:srgbClr>
                  </a:outerShdw>
                </a:effectLst>
              </a:rPr>
              <a:t>in the normal genetic make-up of a cell.</a:t>
            </a:r>
          </a:p>
        </p:txBody>
      </p:sp>
    </p:spTree>
    <p:extLst>
      <p:ext uri="{BB962C8B-B14F-4D97-AF65-F5344CB8AC3E}">
        <p14:creationId xmlns:p14="http://schemas.microsoft.com/office/powerpoint/2010/main" val="307296670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4801314"/>
          </a:xfrm>
          <a:prstGeom prst="rect">
            <a:avLst/>
          </a:prstGeom>
          <a:noFill/>
        </p:spPr>
        <p:txBody>
          <a:bodyPr wrap="square" rtlCol="1">
            <a:spAutoFit/>
          </a:bodyPr>
          <a:lstStyle/>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Causes of mutations :</a:t>
            </a:r>
          </a:p>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1</a:t>
            </a:r>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a:t>
            </a:r>
            <a:r>
              <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 DNA fails to copy accurately</a:t>
            </a:r>
          </a:p>
          <a:p>
            <a:r>
              <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Most of the mutations that we think matter to evolution are "naturally-occurring." For example, when a cell divides, it makes a copy of its DNA — and sometimes the copy is not quite perfect. That small difference from the original DNA sequence is a mutation</a:t>
            </a:r>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a:t>
            </a:r>
          </a:p>
          <a:p>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2. </a:t>
            </a:r>
            <a:r>
              <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External influences can create mutations</a:t>
            </a:r>
          </a:p>
          <a:p>
            <a:r>
              <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Mutations can also be caused by exposure to specific chemicals or radiation. These agents cause the DNA to break down. </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a:p>
            <a:endPar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endParaRPr lang="ar-SA"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86935492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1200329"/>
          </a:xfrm>
          <a:prstGeom prst="rect">
            <a:avLst/>
          </a:prstGeom>
          <a:noFill/>
        </p:spPr>
        <p:txBody>
          <a:bodyPr wrap="square" rtlCol="1">
            <a:spAutoFit/>
          </a:bodyPr>
          <a:lstStyle/>
          <a:p>
            <a:endPar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endPar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endPar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
        <p:nvSpPr>
          <p:cNvPr id="3" name="مربع نص 2"/>
          <p:cNvSpPr txBox="1"/>
          <p:nvPr/>
        </p:nvSpPr>
        <p:spPr>
          <a:xfrm>
            <a:off x="0" y="332656"/>
            <a:ext cx="9144000" cy="2677656"/>
          </a:xfrm>
          <a:prstGeom prst="rect">
            <a:avLst/>
          </a:prstGeom>
          <a:noFill/>
        </p:spPr>
        <p:txBody>
          <a:bodyPr wrap="square" rtlCol="1">
            <a:spAutoFit/>
          </a:bodyPr>
          <a:lstStyle/>
          <a:p>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Types of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mutations :</a:t>
            </a:r>
            <a:endPar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a:p>
            <a:r>
              <a:rPr lang="en-US" sz="2400" dirty="0">
                <a:ln w="18415" cmpd="sng">
                  <a:solidFill>
                    <a:schemeClr val="tx1"/>
                  </a:solidFill>
                  <a:prstDash val="solid"/>
                </a:ln>
                <a:effectLst>
                  <a:outerShdw blurRad="63500" dir="3600000" algn="tl" rotWithShape="0">
                    <a:srgbClr val="000000">
                      <a:alpha val="70000"/>
                    </a:srgbClr>
                  </a:outerShdw>
                </a:effectLst>
              </a:rPr>
              <a:t>There are many different ways that DNA can be changed, resulting in different types of mutation. </a:t>
            </a:r>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endParaRPr lang="en-US" sz="2400" dirty="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rgbClr val="FF0000"/>
                  </a:solidFill>
                  <a:prstDash val="solid"/>
                </a:ln>
                <a:solidFill>
                  <a:srgbClr val="FFFFFF"/>
                </a:solidFill>
                <a:effectLst>
                  <a:outerShdw blurRad="63500" dir="3600000" algn="tl" rotWithShape="0">
                    <a:srgbClr val="000000">
                      <a:alpha val="70000"/>
                    </a:srgbClr>
                  </a:outerShdw>
                </a:effectLst>
              </a:rPr>
              <a:t>1.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Substitution</a:t>
            </a:r>
            <a:r>
              <a:rPr lang="en-US" sz="2400" dirty="0" smtClean="0">
                <a:ln w="18415" cmpd="sng">
                  <a:solidFill>
                    <a:schemeClr val="tx1"/>
                  </a:solidFill>
                  <a:prstDash val="solid"/>
                </a:ln>
                <a:solidFill>
                  <a:srgbClr val="FF0000"/>
                </a:solidFill>
                <a:effectLst>
                  <a:outerShdw blurRad="63500" dir="3600000" algn="tl" rotWithShape="0">
                    <a:srgbClr val="000000">
                      <a:alpha val="70000"/>
                    </a:srgbClr>
                  </a:outerShdw>
                </a:effectLst>
              </a:rPr>
              <a:t> </a:t>
            </a:r>
          </a:p>
          <a:p>
            <a:r>
              <a:rPr lang="en-US" sz="2400" dirty="0">
                <a:ln w="18415" cmpd="sng">
                  <a:solidFill>
                    <a:schemeClr val="tx1"/>
                  </a:solidFill>
                  <a:prstDash val="solid"/>
                </a:ln>
                <a:effectLst>
                  <a:outerShdw blurRad="63500" dir="3600000" algn="tl" rotWithShape="0">
                    <a:srgbClr val="000000">
                      <a:alpha val="70000"/>
                    </a:srgbClr>
                  </a:outerShdw>
                </a:effectLst>
              </a:rPr>
              <a:t>I</a:t>
            </a:r>
            <a:r>
              <a:rPr lang="en-US" sz="2400" dirty="0" smtClean="0">
                <a:ln w="18415" cmpd="sng">
                  <a:solidFill>
                    <a:schemeClr val="tx1"/>
                  </a:solidFill>
                  <a:prstDash val="solid"/>
                </a:ln>
                <a:effectLst>
                  <a:outerShdw blurRad="63500" dir="3600000" algn="tl" rotWithShape="0">
                    <a:srgbClr val="000000">
                      <a:alpha val="70000"/>
                    </a:srgbClr>
                  </a:outerShdw>
                </a:effectLst>
              </a:rPr>
              <a:t>s </a:t>
            </a:r>
            <a:r>
              <a:rPr lang="en-US" sz="2400" dirty="0">
                <a:ln w="18415" cmpd="sng">
                  <a:solidFill>
                    <a:schemeClr val="tx1"/>
                  </a:solidFill>
                  <a:prstDash val="solid"/>
                </a:ln>
                <a:effectLst>
                  <a:outerShdw blurRad="63500" dir="3600000" algn="tl" rotWithShape="0">
                    <a:srgbClr val="000000">
                      <a:alpha val="70000"/>
                    </a:srgbClr>
                  </a:outerShdw>
                </a:effectLst>
              </a:rPr>
              <a:t>a mutation that exchanges one base for another (i.e., a change in a single "chemical letter" such as switching an A to a G). </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432930"/>
            <a:ext cx="2016224" cy="122413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6068249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 calcmode="lin" valueType="num">
                                      <p:cBhvr additive="base">
                                        <p:cTn id="25" dur="500" fill="hold"/>
                                        <p:tgtEl>
                                          <p:spTgt spid="1027"/>
                                        </p:tgtEl>
                                        <p:attrNameLst>
                                          <p:attrName>ppt_x</p:attrName>
                                        </p:attrNameLst>
                                      </p:cBhvr>
                                      <p:tavLst>
                                        <p:tav tm="0">
                                          <p:val>
                                            <p:strVal val="#ppt_x"/>
                                          </p:val>
                                        </p:tav>
                                        <p:tav tm="100000">
                                          <p:val>
                                            <p:strVal val="#ppt_x"/>
                                          </p:val>
                                        </p:tav>
                                      </p:tavLst>
                                    </p:anim>
                                    <p:anim calcmode="lin" valueType="num">
                                      <p:cBhvr additive="base">
                                        <p:cTn id="26"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3046988"/>
          </a:xfrm>
          <a:prstGeom prst="rect">
            <a:avLst/>
          </a:prstGeom>
          <a:noFill/>
        </p:spPr>
        <p:txBody>
          <a:bodyPr wrap="square" rtlCol="1">
            <a:spAutoFit/>
          </a:bodyPr>
          <a:lstStyle/>
          <a:p>
            <a:r>
              <a:rPr lang="en-US" sz="2400" dirty="0" smtClean="0">
                <a:ln w="18415" cmpd="sng">
                  <a:solidFill>
                    <a:srgbClr val="FF0000"/>
                  </a:solidFill>
                  <a:prstDash val="solid"/>
                </a:ln>
                <a:solidFill>
                  <a:srgbClr val="FF0000"/>
                </a:solidFill>
              </a:rPr>
              <a:t>2. Insertion </a:t>
            </a:r>
            <a:r>
              <a:rPr lang="en-US" sz="2400" dirty="0">
                <a:ln w="18415" cmpd="sng">
                  <a:solidFill>
                    <a:srgbClr val="FF0000"/>
                  </a:solidFill>
                  <a:prstDash val="solid"/>
                </a:ln>
                <a:solidFill>
                  <a:srgbClr val="FF0000"/>
                </a:solidFill>
              </a:rPr>
              <a:t>		</a:t>
            </a:r>
          </a:p>
          <a:p>
            <a:r>
              <a:rPr lang="en-US" sz="2400" dirty="0" smtClean="0">
                <a:ln w="18415" cmpd="sng">
                  <a:solidFill>
                    <a:schemeClr val="tx1"/>
                  </a:solidFill>
                  <a:prstDash val="solid"/>
                </a:ln>
              </a:rPr>
              <a:t>They are </a:t>
            </a:r>
            <a:r>
              <a:rPr lang="en-US" sz="2400" dirty="0">
                <a:ln w="18415" cmpd="sng">
                  <a:solidFill>
                    <a:schemeClr val="tx1"/>
                  </a:solidFill>
                  <a:prstDash val="solid"/>
                </a:ln>
              </a:rPr>
              <a:t>mutations in which extra base pairs are inserted into a new place in the DNA</a:t>
            </a:r>
            <a:r>
              <a:rPr lang="en-US" sz="2400" dirty="0" smtClean="0">
                <a:ln w="18415" cmpd="sng">
                  <a:solidFill>
                    <a:schemeClr val="tx1"/>
                  </a:solidFill>
                  <a:prstDash val="solid"/>
                </a:ln>
              </a:rPr>
              <a:t>.</a:t>
            </a:r>
          </a:p>
          <a:p>
            <a:endParaRPr lang="en-US" sz="2400" dirty="0" smtClean="0">
              <a:ln w="18415" cmpd="sng">
                <a:solidFill>
                  <a:srgbClr val="FF0000"/>
                </a:solidFill>
                <a:prstDash val="solid"/>
              </a:ln>
              <a:solidFill>
                <a:srgbClr val="FF0000"/>
              </a:solidFill>
            </a:endParaRPr>
          </a:p>
          <a:p>
            <a:pPr algn="ctr"/>
            <a:endParaRPr lang="en-US" sz="2400" dirty="0">
              <a:ln w="18415" cmpd="sng">
                <a:solidFill>
                  <a:srgbClr val="FF0000"/>
                </a:solidFill>
                <a:prstDash val="solid"/>
              </a:ln>
              <a:solidFill>
                <a:srgbClr val="FF0000"/>
              </a:solidFill>
            </a:endParaRPr>
          </a:p>
          <a:p>
            <a:endParaRPr lang="en-US" sz="2400" dirty="0" smtClean="0">
              <a:ln w="18415" cmpd="sng">
                <a:solidFill>
                  <a:srgbClr val="FF0000"/>
                </a:solidFill>
                <a:prstDash val="solid"/>
              </a:ln>
              <a:solidFill>
                <a:srgbClr val="FF0000"/>
              </a:solidFill>
            </a:endParaRPr>
          </a:p>
          <a:p>
            <a:r>
              <a:rPr lang="en-US" sz="2400" dirty="0" smtClean="0">
                <a:ln w="18415" cmpd="sng">
                  <a:solidFill>
                    <a:srgbClr val="FF0000"/>
                  </a:solidFill>
                  <a:prstDash val="solid"/>
                </a:ln>
                <a:solidFill>
                  <a:srgbClr val="FF0000"/>
                </a:solidFill>
              </a:rPr>
              <a:t>3. Deletion </a:t>
            </a:r>
            <a:r>
              <a:rPr lang="en-US" sz="2400" dirty="0">
                <a:ln w="18415" cmpd="sng">
                  <a:solidFill>
                    <a:srgbClr val="FF0000"/>
                  </a:solidFill>
                  <a:prstDash val="solid"/>
                </a:ln>
                <a:solidFill>
                  <a:srgbClr val="FF0000"/>
                </a:solidFill>
              </a:rPr>
              <a:t>		</a:t>
            </a:r>
          </a:p>
          <a:p>
            <a:r>
              <a:rPr lang="en-US" sz="2400" dirty="0" smtClean="0">
                <a:ln w="18415" cmpd="sng">
                  <a:solidFill>
                    <a:schemeClr val="tx1"/>
                  </a:solidFill>
                  <a:prstDash val="solid"/>
                </a:ln>
              </a:rPr>
              <a:t>They </a:t>
            </a:r>
            <a:r>
              <a:rPr lang="en-US" sz="2400" dirty="0">
                <a:ln w="18415" cmpd="sng">
                  <a:solidFill>
                    <a:schemeClr val="tx1"/>
                  </a:solidFill>
                  <a:prstDash val="solid"/>
                </a:ln>
              </a:rPr>
              <a:t>are mutations in which a section of DNA is lost, or deleted</a:t>
            </a:r>
            <a:r>
              <a:rPr lang="en-US" sz="2400" dirty="0" smtClean="0">
                <a:ln w="18415" cmpd="sng">
                  <a:solidFill>
                    <a:schemeClr val="tx1"/>
                  </a:solidFill>
                  <a:prstDash val="solid"/>
                </a:ln>
              </a:rPr>
              <a:t>.</a:t>
            </a:r>
            <a:endParaRPr lang="en-US" sz="2400" dirty="0">
              <a:ln w="18415" cmpd="sng">
                <a:solidFill>
                  <a:schemeClr val="tx1"/>
                </a:solidFill>
                <a:prstDash val="solid"/>
              </a:ln>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1428748"/>
            <a:ext cx="2016223" cy="122413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79" y="3748976"/>
            <a:ext cx="2016223" cy="1120184"/>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1390617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51"/>
                                        </p:tgtEl>
                                        <p:attrNameLst>
                                          <p:attrName>style.visibility</p:attrName>
                                        </p:attrNameLst>
                                      </p:cBhvr>
                                      <p:to>
                                        <p:strVal val="visible"/>
                                      </p:to>
                                    </p:set>
                                    <p:anim calcmode="lin" valueType="num">
                                      <p:cBhvr additive="base">
                                        <p:cTn id="21" dur="500" fill="hold"/>
                                        <p:tgtEl>
                                          <p:spTgt spid="2051"/>
                                        </p:tgtEl>
                                        <p:attrNameLst>
                                          <p:attrName>ppt_x</p:attrName>
                                        </p:attrNameLst>
                                      </p:cBhvr>
                                      <p:tavLst>
                                        <p:tav tm="0">
                                          <p:val>
                                            <p:strVal val="#ppt_x"/>
                                          </p:val>
                                        </p:tav>
                                        <p:tav tm="100000">
                                          <p:val>
                                            <p:strVal val="#ppt_x"/>
                                          </p:val>
                                        </p:tav>
                                      </p:tavLst>
                                    </p:anim>
                                    <p:anim calcmode="lin" valueType="num">
                                      <p:cBhvr additive="base">
                                        <p:cTn id="22"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9"/>
          <p:cNvSpPr txBox="1"/>
          <p:nvPr/>
        </p:nvSpPr>
        <p:spPr>
          <a:xfrm>
            <a:off x="0" y="3257947"/>
            <a:ext cx="9144000" cy="1231106"/>
          </a:xfrm>
          <a:prstGeom prst="rect">
            <a:avLst/>
          </a:prstGeom>
          <a:noFill/>
        </p:spPr>
        <p:txBody>
          <a:bodyPr wrap="square" rtlCol="1">
            <a:spAutoFit/>
          </a:bodyPr>
          <a:lstStyle/>
          <a:p>
            <a:pPr algn="ctr"/>
            <a:endPar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pPr algn="ctr"/>
            <a:endParaRPr lang="en-US" sz="28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a:p>
            <a:pPr algn="ctr"/>
            <a:endParaRPr lang="ar-SA" dirty="0">
              <a:ln w="18415" cmpd="sng">
                <a:solidFill>
                  <a:srgbClr val="FF0000"/>
                </a:solidFill>
                <a:prstDash val="solid"/>
              </a:ln>
              <a:solidFill>
                <a:srgbClr val="FF0000"/>
              </a:solidFill>
            </a:endParaRPr>
          </a:p>
        </p:txBody>
      </p:sp>
      <p:sp>
        <p:nvSpPr>
          <p:cNvPr id="11" name="مربع نص 10"/>
          <p:cNvSpPr txBox="1"/>
          <p:nvPr/>
        </p:nvSpPr>
        <p:spPr>
          <a:xfrm>
            <a:off x="0" y="4762242"/>
            <a:ext cx="9144000" cy="1231106"/>
          </a:xfrm>
          <a:prstGeom prst="rect">
            <a:avLst/>
          </a:prstGeom>
          <a:noFill/>
        </p:spPr>
        <p:txBody>
          <a:bodyPr wrap="square" rtlCol="1">
            <a:spAutoFit/>
          </a:bodyPr>
          <a:lstStyle/>
          <a:p>
            <a:pPr algn="ctr"/>
            <a:endPar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pPr algn="ctr"/>
            <a:endParaRPr lang="en-US" sz="28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pPr algn="ctr"/>
            <a:endParaRPr lang="ar-SA" dirty="0">
              <a:ln w="18415" cmpd="sng">
                <a:solidFill>
                  <a:srgbClr val="FF0000"/>
                </a:solidFill>
                <a:prstDash val="solid"/>
              </a:ln>
              <a:solidFill>
                <a:srgbClr val="FF0000"/>
              </a:solidFill>
            </a:endParaRPr>
          </a:p>
        </p:txBody>
      </p:sp>
      <p:sp>
        <p:nvSpPr>
          <p:cNvPr id="3" name="مربع نص 2"/>
          <p:cNvSpPr txBox="1"/>
          <p:nvPr/>
        </p:nvSpPr>
        <p:spPr>
          <a:xfrm>
            <a:off x="0" y="63381"/>
            <a:ext cx="9144000" cy="738664"/>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Chromosomes</a:t>
            </a:r>
          </a:p>
          <a:p>
            <a:pPr algn="ctr"/>
            <a:endParaRPr lang="ar-SA" dirty="0">
              <a:ln w="18415" cmpd="sng">
                <a:solidFill>
                  <a:srgbClr val="FF0000"/>
                </a:solidFill>
                <a:prstDash val="solid"/>
              </a:ln>
              <a:solidFill>
                <a:srgbClr val="FF0000"/>
              </a:solidFill>
            </a:endParaRPr>
          </a:p>
        </p:txBody>
      </p:sp>
      <p:cxnSp>
        <p:nvCxnSpPr>
          <p:cNvPr id="13" name="رابط كسهم مستقيم 12"/>
          <p:cNvCxnSpPr/>
          <p:nvPr/>
        </p:nvCxnSpPr>
        <p:spPr bwMode="auto">
          <a:xfrm>
            <a:off x="4572000" y="715544"/>
            <a:ext cx="0" cy="457200"/>
          </a:xfrm>
          <a:prstGeom prst="straightConnector1">
            <a:avLst/>
          </a:prstGeom>
          <a:ln>
            <a:headEnd type="none" w="med" len="med"/>
            <a:tailEnd type="arrow"/>
          </a:ln>
          <a:extLst/>
        </p:spPr>
        <p:style>
          <a:lnRef idx="3">
            <a:schemeClr val="dk1"/>
          </a:lnRef>
          <a:fillRef idx="0">
            <a:schemeClr val="dk1"/>
          </a:fillRef>
          <a:effectRef idx="2">
            <a:schemeClr val="dk1"/>
          </a:effectRef>
          <a:fontRef idx="minor">
            <a:schemeClr val="tx1"/>
          </a:fontRef>
        </p:style>
      </p:cxnSp>
      <p:sp>
        <p:nvSpPr>
          <p:cNvPr id="16" name="مربع نص 15"/>
          <p:cNvSpPr txBox="1"/>
          <p:nvPr/>
        </p:nvSpPr>
        <p:spPr>
          <a:xfrm>
            <a:off x="0" y="1172744"/>
            <a:ext cx="9144000" cy="738664"/>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Chromatin</a:t>
            </a:r>
          </a:p>
          <a:p>
            <a:pPr algn="ctr"/>
            <a:endParaRPr lang="ar-SA" dirty="0">
              <a:ln w="18415" cmpd="sng">
                <a:solidFill>
                  <a:srgbClr val="FF0000"/>
                </a:solidFill>
                <a:prstDash val="solid"/>
              </a:ln>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036" y="1871186"/>
            <a:ext cx="41433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مربع نص 16"/>
          <p:cNvSpPr txBox="1"/>
          <p:nvPr/>
        </p:nvSpPr>
        <p:spPr>
          <a:xfrm>
            <a:off x="0" y="2407245"/>
            <a:ext cx="9144000" cy="738664"/>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Nucleosomes</a:t>
            </a:r>
          </a:p>
          <a:p>
            <a:pPr algn="ctr"/>
            <a:endParaRPr lang="ar-SA" dirty="0">
              <a:ln w="18415" cmpd="sng">
                <a:solidFill>
                  <a:srgbClr val="FF0000"/>
                </a:solidFill>
                <a:prstDash val="solid"/>
              </a:ln>
              <a:solidFill>
                <a:srgbClr val="FF00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037" y="3125537"/>
            <a:ext cx="41433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مربع نص 17"/>
          <p:cNvSpPr txBox="1"/>
          <p:nvPr/>
        </p:nvSpPr>
        <p:spPr>
          <a:xfrm>
            <a:off x="0" y="3688834"/>
            <a:ext cx="9144000" cy="738664"/>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Genes</a:t>
            </a:r>
          </a:p>
          <a:p>
            <a:pPr algn="ctr"/>
            <a:endParaRPr lang="ar-SA" dirty="0">
              <a:ln w="18415" cmpd="sng">
                <a:solidFill>
                  <a:srgbClr val="FF0000"/>
                </a:solidFill>
                <a:prstDash val="solid"/>
              </a:ln>
              <a:solidFill>
                <a:srgbClr val="FF0000"/>
              </a:solidFill>
            </a:endParaRPr>
          </a:p>
        </p:txBody>
      </p:sp>
      <p:pic>
        <p:nvPicPr>
          <p:cNvPr id="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831" y="4135834"/>
            <a:ext cx="41433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مربع نص 19"/>
          <p:cNvSpPr txBox="1"/>
          <p:nvPr/>
        </p:nvSpPr>
        <p:spPr>
          <a:xfrm>
            <a:off x="0" y="4762242"/>
            <a:ext cx="9144000" cy="738664"/>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DNA</a:t>
            </a:r>
          </a:p>
          <a:p>
            <a:pPr algn="ctr"/>
            <a:endParaRPr lang="ar-SA" dirty="0">
              <a:ln w="18415" cmpd="sng">
                <a:solidFill>
                  <a:srgbClr val="FF0000"/>
                </a:solidFill>
                <a:prstDash val="solid"/>
              </a:ln>
              <a:solidFill>
                <a:srgbClr val="FF0000"/>
              </a:solidFill>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4038" y="5377795"/>
            <a:ext cx="41433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مربع نص 20"/>
          <p:cNvSpPr txBox="1"/>
          <p:nvPr/>
        </p:nvSpPr>
        <p:spPr>
          <a:xfrm>
            <a:off x="0" y="6005878"/>
            <a:ext cx="9144000" cy="461665"/>
          </a:xfrm>
          <a:prstGeom prst="rect">
            <a:avLst/>
          </a:prstGeom>
          <a:noFill/>
        </p:spPr>
        <p:txBody>
          <a:bodyPr wrap="square" rtlCol="1">
            <a:spAutoFit/>
          </a:bodyPr>
          <a:lstStyle/>
          <a:p>
            <a:pPr algn="ct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Nucleotides</a:t>
            </a:r>
            <a:endParaRPr lang="ar-SA" dirty="0">
              <a:ln w="18415" cmpd="sng">
                <a:solidFill>
                  <a:srgbClr val="FF0000"/>
                </a:solidFill>
                <a:prstDash val="solid"/>
              </a:ln>
              <a:solidFill>
                <a:srgbClr val="FF0000"/>
              </a:solidFill>
            </a:endParaRPr>
          </a:p>
        </p:txBody>
      </p:sp>
    </p:spTree>
    <p:extLst>
      <p:ext uri="{BB962C8B-B14F-4D97-AF65-F5344CB8AC3E}">
        <p14:creationId xmlns:p14="http://schemas.microsoft.com/office/powerpoint/2010/main" val="8102017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80">
                                          <p:stCondLst>
                                            <p:cond delay="0"/>
                                          </p:stCondLst>
                                        </p:cTn>
                                        <p:tgtEl>
                                          <p:spTgt spid="13"/>
                                        </p:tgtEl>
                                      </p:cBhvr>
                                    </p:animEffect>
                                    <p:anim calcmode="lin" valueType="num">
                                      <p:cBhvr>
                                        <p:cTn id="27"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2" dur="26">
                                          <p:stCondLst>
                                            <p:cond delay="650"/>
                                          </p:stCondLst>
                                        </p:cTn>
                                        <p:tgtEl>
                                          <p:spTgt spid="13"/>
                                        </p:tgtEl>
                                      </p:cBhvr>
                                      <p:to x="100000" y="60000"/>
                                    </p:animScale>
                                    <p:animScale>
                                      <p:cBhvr>
                                        <p:cTn id="33" dur="166" decel="50000">
                                          <p:stCondLst>
                                            <p:cond delay="676"/>
                                          </p:stCondLst>
                                        </p:cTn>
                                        <p:tgtEl>
                                          <p:spTgt spid="13"/>
                                        </p:tgtEl>
                                      </p:cBhvr>
                                      <p:to x="100000" y="100000"/>
                                    </p:animScale>
                                    <p:animScale>
                                      <p:cBhvr>
                                        <p:cTn id="34" dur="26">
                                          <p:stCondLst>
                                            <p:cond delay="1312"/>
                                          </p:stCondLst>
                                        </p:cTn>
                                        <p:tgtEl>
                                          <p:spTgt spid="13"/>
                                        </p:tgtEl>
                                      </p:cBhvr>
                                      <p:to x="100000" y="80000"/>
                                    </p:animScale>
                                    <p:animScale>
                                      <p:cBhvr>
                                        <p:cTn id="35" dur="166" decel="50000">
                                          <p:stCondLst>
                                            <p:cond delay="1338"/>
                                          </p:stCondLst>
                                        </p:cTn>
                                        <p:tgtEl>
                                          <p:spTgt spid="13"/>
                                        </p:tgtEl>
                                      </p:cBhvr>
                                      <p:to x="100000" y="100000"/>
                                    </p:animScale>
                                    <p:animScale>
                                      <p:cBhvr>
                                        <p:cTn id="36" dur="26">
                                          <p:stCondLst>
                                            <p:cond delay="1642"/>
                                          </p:stCondLst>
                                        </p:cTn>
                                        <p:tgtEl>
                                          <p:spTgt spid="13"/>
                                        </p:tgtEl>
                                      </p:cBhvr>
                                      <p:to x="100000" y="90000"/>
                                    </p:animScale>
                                    <p:animScale>
                                      <p:cBhvr>
                                        <p:cTn id="37" dur="166" decel="50000">
                                          <p:stCondLst>
                                            <p:cond delay="1668"/>
                                          </p:stCondLst>
                                        </p:cTn>
                                        <p:tgtEl>
                                          <p:spTgt spid="13"/>
                                        </p:tgtEl>
                                      </p:cBhvr>
                                      <p:to x="100000" y="100000"/>
                                    </p:animScale>
                                    <p:animScale>
                                      <p:cBhvr>
                                        <p:cTn id="38" dur="26">
                                          <p:stCondLst>
                                            <p:cond delay="1808"/>
                                          </p:stCondLst>
                                        </p:cTn>
                                        <p:tgtEl>
                                          <p:spTgt spid="13"/>
                                        </p:tgtEl>
                                      </p:cBhvr>
                                      <p:to x="100000" y="95000"/>
                                    </p:animScale>
                                    <p:animScale>
                                      <p:cBhvr>
                                        <p:cTn id="39" dur="166" decel="50000">
                                          <p:stCondLst>
                                            <p:cond delay="1834"/>
                                          </p:stCondLst>
                                        </p:cTn>
                                        <p:tgtEl>
                                          <p:spTgt spid="13"/>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circle(in)">
                                      <p:cBhvr>
                                        <p:cTn id="44" dur="20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fade">
                                      <p:cBhvr>
                                        <p:cTn id="49" dur="2000"/>
                                        <p:tgtEl>
                                          <p:spTgt spid="1026"/>
                                        </p:tgtEl>
                                      </p:cBhvr>
                                    </p:animEffect>
                                    <p:anim calcmode="lin" valueType="num">
                                      <p:cBhvr>
                                        <p:cTn id="50" dur="2000" fill="hold"/>
                                        <p:tgtEl>
                                          <p:spTgt spid="1026"/>
                                        </p:tgtEl>
                                        <p:attrNameLst>
                                          <p:attrName>ppt_w</p:attrName>
                                        </p:attrNameLst>
                                      </p:cBhvr>
                                      <p:tavLst>
                                        <p:tav tm="0" fmla="#ppt_w*sin(2.5*pi*$)">
                                          <p:val>
                                            <p:fltVal val="0"/>
                                          </p:val>
                                        </p:tav>
                                        <p:tav tm="100000">
                                          <p:val>
                                            <p:fltVal val="1"/>
                                          </p:val>
                                        </p:tav>
                                      </p:tavLst>
                                    </p:anim>
                                    <p:anim calcmode="lin" valueType="num">
                                      <p:cBhvr>
                                        <p:cTn id="51"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randombar(horizontal)">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027"/>
                                        </p:tgtEl>
                                        <p:attrNameLst>
                                          <p:attrName>style.visibility</p:attrName>
                                        </p:attrNameLst>
                                      </p:cBhvr>
                                      <p:to>
                                        <p:strVal val="visible"/>
                                      </p:to>
                                    </p:set>
                                    <p:anim calcmode="lin" valueType="num">
                                      <p:cBhvr>
                                        <p:cTn id="61" dur="500" fill="hold"/>
                                        <p:tgtEl>
                                          <p:spTgt spid="1027"/>
                                        </p:tgtEl>
                                        <p:attrNameLst>
                                          <p:attrName>ppt_w</p:attrName>
                                        </p:attrNameLst>
                                      </p:cBhvr>
                                      <p:tavLst>
                                        <p:tav tm="0">
                                          <p:val>
                                            <p:fltVal val="0"/>
                                          </p:val>
                                        </p:tav>
                                        <p:tav tm="100000">
                                          <p:val>
                                            <p:strVal val="#ppt_w"/>
                                          </p:val>
                                        </p:tav>
                                      </p:tavLst>
                                    </p:anim>
                                    <p:anim calcmode="lin" valueType="num">
                                      <p:cBhvr>
                                        <p:cTn id="62" dur="500" fill="hold"/>
                                        <p:tgtEl>
                                          <p:spTgt spid="1027"/>
                                        </p:tgtEl>
                                        <p:attrNameLst>
                                          <p:attrName>ppt_h</p:attrName>
                                        </p:attrNameLst>
                                      </p:cBhvr>
                                      <p:tavLst>
                                        <p:tav tm="0">
                                          <p:val>
                                            <p:fltVal val="0"/>
                                          </p:val>
                                        </p:tav>
                                        <p:tav tm="100000">
                                          <p:val>
                                            <p:strVal val="#ppt_h"/>
                                          </p:val>
                                        </p:tav>
                                      </p:tavLst>
                                    </p:anim>
                                    <p:animEffect transition="in" filter="fade">
                                      <p:cBhvr>
                                        <p:cTn id="63" dur="500"/>
                                        <p:tgtEl>
                                          <p:spTgt spid="1027"/>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heel(1)">
                                      <p:cBhvr>
                                        <p:cTn id="68" dur="20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31" presetClass="entr" presetSubtype="0"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1000" fill="hold"/>
                                        <p:tgtEl>
                                          <p:spTgt spid="19"/>
                                        </p:tgtEl>
                                        <p:attrNameLst>
                                          <p:attrName>ppt_w</p:attrName>
                                        </p:attrNameLst>
                                      </p:cBhvr>
                                      <p:tavLst>
                                        <p:tav tm="0">
                                          <p:val>
                                            <p:fltVal val="0"/>
                                          </p:val>
                                        </p:tav>
                                        <p:tav tm="100000">
                                          <p:val>
                                            <p:strVal val="#ppt_w"/>
                                          </p:val>
                                        </p:tav>
                                      </p:tavLst>
                                    </p:anim>
                                    <p:anim calcmode="lin" valueType="num">
                                      <p:cBhvr>
                                        <p:cTn id="74" dur="1000" fill="hold"/>
                                        <p:tgtEl>
                                          <p:spTgt spid="19"/>
                                        </p:tgtEl>
                                        <p:attrNameLst>
                                          <p:attrName>ppt_h</p:attrName>
                                        </p:attrNameLst>
                                      </p:cBhvr>
                                      <p:tavLst>
                                        <p:tav tm="0">
                                          <p:val>
                                            <p:fltVal val="0"/>
                                          </p:val>
                                        </p:tav>
                                        <p:tav tm="100000">
                                          <p:val>
                                            <p:strVal val="#ppt_h"/>
                                          </p:val>
                                        </p:tav>
                                      </p:tavLst>
                                    </p:anim>
                                    <p:anim calcmode="lin" valueType="num">
                                      <p:cBhvr>
                                        <p:cTn id="75" dur="1000" fill="hold"/>
                                        <p:tgtEl>
                                          <p:spTgt spid="19"/>
                                        </p:tgtEl>
                                        <p:attrNameLst>
                                          <p:attrName>style.rotation</p:attrName>
                                        </p:attrNameLst>
                                      </p:cBhvr>
                                      <p:tavLst>
                                        <p:tav tm="0">
                                          <p:val>
                                            <p:fltVal val="90"/>
                                          </p:val>
                                        </p:tav>
                                        <p:tav tm="100000">
                                          <p:val>
                                            <p:fltVal val="0"/>
                                          </p:val>
                                        </p:tav>
                                      </p:tavLst>
                                    </p:anim>
                                    <p:animEffect transition="in" filter="fade">
                                      <p:cBhvr>
                                        <p:cTn id="76" dur="10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p:cTn id="81" dur="500" fill="hold"/>
                                        <p:tgtEl>
                                          <p:spTgt spid="20"/>
                                        </p:tgtEl>
                                        <p:attrNameLst>
                                          <p:attrName>ppt_w</p:attrName>
                                        </p:attrNameLst>
                                      </p:cBhvr>
                                      <p:tavLst>
                                        <p:tav tm="0">
                                          <p:val>
                                            <p:fltVal val="0"/>
                                          </p:val>
                                        </p:tav>
                                        <p:tav tm="100000">
                                          <p:val>
                                            <p:strVal val="#ppt_w"/>
                                          </p:val>
                                        </p:tav>
                                      </p:tavLst>
                                    </p:anim>
                                    <p:anim calcmode="lin" valueType="num">
                                      <p:cBhvr>
                                        <p:cTn id="82" dur="500" fill="hold"/>
                                        <p:tgtEl>
                                          <p:spTgt spid="20"/>
                                        </p:tgtEl>
                                        <p:attrNameLst>
                                          <p:attrName>ppt_h</p:attrName>
                                        </p:attrNameLst>
                                      </p:cBhvr>
                                      <p:tavLst>
                                        <p:tav tm="0">
                                          <p:val>
                                            <p:fltVal val="0"/>
                                          </p:val>
                                        </p:tav>
                                        <p:tav tm="100000">
                                          <p:val>
                                            <p:strVal val="#ppt_h"/>
                                          </p:val>
                                        </p:tav>
                                      </p:tavLst>
                                    </p:anim>
                                    <p:animEffect transition="in" filter="fade">
                                      <p:cBhvr>
                                        <p:cTn id="83" dur="500"/>
                                        <p:tgtEl>
                                          <p:spTgt spid="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1029"/>
                                        </p:tgtEl>
                                        <p:attrNameLst>
                                          <p:attrName>style.visibility</p:attrName>
                                        </p:attrNameLst>
                                      </p:cBhvr>
                                      <p:to>
                                        <p:strVal val="visible"/>
                                      </p:to>
                                    </p:set>
                                    <p:animEffect transition="in" filter="wipe(down)">
                                      <p:cBhvr>
                                        <p:cTn id="88" dur="500"/>
                                        <p:tgtEl>
                                          <p:spTgt spid="1029"/>
                                        </p:tgtEl>
                                      </p:cBhvr>
                                    </p:animEffect>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1000"/>
                                        <p:tgtEl>
                                          <p:spTgt spid="21"/>
                                        </p:tgtEl>
                                      </p:cBhvr>
                                    </p:animEffect>
                                    <p:anim calcmode="lin" valueType="num">
                                      <p:cBhvr>
                                        <p:cTn id="94" dur="1000" fill="hold"/>
                                        <p:tgtEl>
                                          <p:spTgt spid="21"/>
                                        </p:tgtEl>
                                        <p:attrNameLst>
                                          <p:attrName>ppt_x</p:attrName>
                                        </p:attrNameLst>
                                      </p:cBhvr>
                                      <p:tavLst>
                                        <p:tav tm="0">
                                          <p:val>
                                            <p:strVal val="#ppt_x"/>
                                          </p:val>
                                        </p:tav>
                                        <p:tav tm="100000">
                                          <p:val>
                                            <p:strVal val="#ppt_x"/>
                                          </p:val>
                                        </p:tav>
                                      </p:tavLst>
                                    </p:anim>
                                    <p:anim calcmode="lin" valueType="num">
                                      <p:cBhvr>
                                        <p:cTn id="9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3" grpId="0"/>
      <p:bldP spid="16" grpId="0"/>
      <p:bldP spid="17" grpId="0"/>
      <p:bldP spid="18" grpId="0"/>
      <p:bldP spid="20" grpId="0"/>
      <p:bldP spid="2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76672"/>
            <a:ext cx="9144000" cy="646331"/>
          </a:xfrm>
          <a:prstGeom prst="rect">
            <a:avLst/>
          </a:prstGeom>
          <a:noFill/>
        </p:spPr>
        <p:txBody>
          <a:bodyPr wrap="square" rtlCol="1">
            <a:spAutoFit/>
          </a:bodyPr>
          <a:lstStyle/>
          <a:p>
            <a:pPr algn="ctr"/>
            <a:r>
              <a:rPr lang="en-US"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4. Frameshift</a:t>
            </a:r>
            <a:endParaRPr lang="ar-SA" sz="36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
        <p:nvSpPr>
          <p:cNvPr id="3" name="مربع نص 2"/>
          <p:cNvSpPr txBox="1"/>
          <p:nvPr/>
        </p:nvSpPr>
        <p:spPr>
          <a:xfrm>
            <a:off x="0" y="1268760"/>
            <a:ext cx="9144000" cy="2308324"/>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Since </a:t>
            </a:r>
            <a:r>
              <a:rPr lang="en-US" sz="2400" dirty="0">
                <a:ln w="18415" cmpd="sng">
                  <a:solidFill>
                    <a:schemeClr val="tx1"/>
                  </a:solidFill>
                  <a:prstDash val="solid"/>
                </a:ln>
                <a:effectLst>
                  <a:outerShdw blurRad="63500" dir="3600000" algn="tl" rotWithShape="0">
                    <a:srgbClr val="000000">
                      <a:alpha val="70000"/>
                    </a:srgbClr>
                  </a:outerShdw>
                </a:effectLst>
              </a:rPr>
              <a:t>protein-coding DNA is divided into codons three bases long, insertions and deletions can alter a gene so that its message is no longer correctly parsed. These changes are called </a:t>
            </a:r>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frameshifts</a:t>
            </a:r>
            <a:r>
              <a:rPr lang="en-US" sz="2400" dirty="0" smtClean="0">
                <a:ln w="18415" cmpd="sng">
                  <a:solidFill>
                    <a:schemeClr val="tx1"/>
                  </a:solidFill>
                  <a:prstDash val="solid"/>
                </a:ln>
                <a:effectLst>
                  <a:outerShdw blurRad="63500" dir="3600000" algn="tl" rotWithShape="0">
                    <a:srgbClr val="000000">
                      <a:alpha val="70000"/>
                    </a:srgbClr>
                  </a:outerShdw>
                </a:effectLst>
              </a:rPr>
              <a:t>.</a:t>
            </a:r>
          </a:p>
          <a:p>
            <a:r>
              <a:rPr lang="en-US" sz="2400" dirty="0">
                <a:ln w="18415" cmpd="sng">
                  <a:solidFill>
                    <a:schemeClr val="tx1"/>
                  </a:solidFill>
                  <a:prstDash val="solid"/>
                </a:ln>
                <a:effectLst>
                  <a:outerShdw blurRad="63500" dir="3600000" algn="tl" rotWithShape="0">
                    <a:srgbClr val="000000">
                      <a:alpha val="70000"/>
                    </a:srgbClr>
                  </a:outerShdw>
                </a:effectLst>
              </a:rPr>
              <a:t>For example, consider the sentence, "The fat cat sat." Each word represents a codon. If we delete the first letter and parse the sentence in the same way, it doesn't make </a:t>
            </a:r>
            <a:r>
              <a:rPr lang="en-US" sz="2400" dirty="0" smtClean="0">
                <a:ln w="18415" cmpd="sng">
                  <a:solidFill>
                    <a:schemeClr val="tx1"/>
                  </a:solidFill>
                  <a:prstDash val="solid"/>
                </a:ln>
                <a:effectLst>
                  <a:outerShdw blurRad="63500" dir="3600000" algn="tl" rotWithShape="0">
                    <a:srgbClr val="000000">
                      <a:alpha val="70000"/>
                    </a:srgbClr>
                  </a:outerShdw>
                </a:effectLst>
              </a:rPr>
              <a:t>sense.</a:t>
            </a:r>
            <a:endParaRPr lang="en-US" sz="2400" dirty="0">
              <a:ln w="18415" cmpd="sng">
                <a:solidFill>
                  <a:schemeClr val="tx1"/>
                </a:solidFill>
                <a:prstDash val="solid"/>
              </a:ln>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727048"/>
            <a:ext cx="2232247" cy="135813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09001727"/>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additive="base">
                                        <p:cTn id="17" dur="500" fill="hold"/>
                                        <p:tgtEl>
                                          <p:spTgt spid="1026"/>
                                        </p:tgtEl>
                                        <p:attrNameLst>
                                          <p:attrName>ppt_x</p:attrName>
                                        </p:attrNameLst>
                                      </p:cBhvr>
                                      <p:tavLst>
                                        <p:tav tm="0">
                                          <p:val>
                                            <p:strVal val="#ppt_x"/>
                                          </p:val>
                                        </p:tav>
                                        <p:tav tm="100000">
                                          <p:val>
                                            <p:strVal val="#ppt_x"/>
                                          </p:val>
                                        </p:tav>
                                      </p:tavLst>
                                    </p:anim>
                                    <p:anim calcmode="lin" valueType="num">
                                      <p:cBhvr additive="base">
                                        <p:cTn id="1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476672"/>
            <a:ext cx="9144000" cy="3046988"/>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Sometimes the mutation is lethal, because it disrupts some essential cellular function, causing cell death. Often the mutated cell is detected by immune cells and destroyed because it is abnormal. Other mutations do not kill the cell but alter its function in some that may cause disease , e.g. in cancer. Mutation in genetic material present in the gametes may be passed on the next generation, phenylketonuria.</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91341934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3785652"/>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DNA holds the cell</a:t>
            </a:r>
            <a:r>
              <a:rPr lang="ar-SA" sz="2400" dirty="0" smtClean="0">
                <a:ln w="18415" cmpd="sng">
                  <a:solidFill>
                    <a:schemeClr val="tx1"/>
                  </a:solidFill>
                  <a:prstDash val="solid"/>
                </a:ln>
                <a:effectLst>
                  <a:outerShdw blurRad="63500" dir="3600000" algn="tl" rotWithShape="0">
                    <a:srgbClr val="000000">
                      <a:alpha val="70000"/>
                    </a:srgbClr>
                  </a:outerShdw>
                </a:effectLst>
              </a:rPr>
              <a:t>’</a:t>
            </a:r>
            <a:r>
              <a:rPr lang="en-US" sz="2400" dirty="0" smtClean="0">
                <a:ln w="18415" cmpd="sng">
                  <a:solidFill>
                    <a:schemeClr val="tx1"/>
                  </a:solidFill>
                  <a:prstDash val="solid"/>
                </a:ln>
                <a:effectLst>
                  <a:outerShdw blurRad="63500" dir="3600000" algn="tl" rotWithShape="0">
                    <a:srgbClr val="000000">
                      <a:alpha val="70000"/>
                    </a:srgbClr>
                  </a:outerShdw>
                </a:effectLst>
              </a:rPr>
              <a:t>s essential biological information, written within</a:t>
            </a:r>
          </a:p>
          <a:p>
            <a:r>
              <a:rPr lang="en-US" sz="2400" dirty="0" smtClean="0">
                <a:ln w="18415" cmpd="sng">
                  <a:solidFill>
                    <a:schemeClr val="tx1"/>
                  </a:solidFill>
                  <a:prstDash val="solid"/>
                </a:ln>
                <a:effectLst>
                  <a:outerShdw blurRad="63500" dir="3600000" algn="tl" rotWithShape="0">
                    <a:srgbClr val="000000">
                      <a:alpha val="70000"/>
                    </a:srgbClr>
                  </a:outerShdw>
                </a:effectLst>
              </a:rPr>
              <a:t>The base code in the centre of double helix. The products of this information are almost always protein. Proteins are essential to all aspects of body function, forming the major structural elements of the body as well as the enzymes essential for all biochemical process within it. The building blocks of human protein are about 20 different amino acids. The cell</a:t>
            </a:r>
            <a:r>
              <a:rPr lang="ar-SA" sz="2400" dirty="0" smtClean="0">
                <a:ln w="18415" cmpd="sng">
                  <a:solidFill>
                    <a:schemeClr val="tx1"/>
                  </a:solidFill>
                  <a:prstDash val="solid"/>
                </a:ln>
                <a:effectLst>
                  <a:outerShdw blurRad="63500" dir="3600000" algn="tl" rotWithShape="0">
                    <a:srgbClr val="000000">
                      <a:alpha val="70000"/>
                    </a:srgbClr>
                  </a:outerShdw>
                </a:effectLst>
              </a:rPr>
              <a:t>’</a:t>
            </a:r>
            <a:r>
              <a:rPr lang="en-US" sz="2400" dirty="0" smtClean="0">
                <a:ln w="18415" cmpd="sng">
                  <a:solidFill>
                    <a:schemeClr val="tx1"/>
                  </a:solidFill>
                  <a:prstDash val="solid"/>
                </a:ln>
                <a:effectLst>
                  <a:outerShdw blurRad="63500" dir="3600000" algn="tl" rotWithShape="0">
                    <a:srgbClr val="000000">
                      <a:alpha val="70000"/>
                    </a:srgbClr>
                  </a:outerShdw>
                </a:effectLst>
              </a:rPr>
              <a:t>s DNA is too big to leave the nucleus, and therefore an intermediately molecule  is needed to carry the genetic instructions from the nucleus to the cytoplasm,  where proteins are made. This is called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messenger (m) RNA</a:t>
            </a:r>
            <a:r>
              <a:rPr lang="en-US" sz="2400" dirty="0" smtClean="0">
                <a:ln w="18415" cmpd="sng">
                  <a:solidFill>
                    <a:schemeClr val="tx1"/>
                  </a:solidFill>
                  <a:prstDash val="solid"/>
                </a:ln>
                <a:effectLst>
                  <a:outerShdw blurRad="63500" dir="3600000" algn="tl" rotWithShape="0">
                    <a:srgbClr val="000000">
                      <a:alpha val="70000"/>
                    </a:srgbClr>
                  </a:outerShdw>
                </a:effectLst>
              </a:rPr>
              <a:t>.</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8135828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584775"/>
          </a:xfrm>
          <a:prstGeom prst="rect">
            <a:avLst/>
          </a:prstGeom>
          <a:noFill/>
        </p:spPr>
        <p:txBody>
          <a:bodyPr wrap="square" rtlCol="1">
            <a:spAutoFit/>
          </a:bodyPr>
          <a:lstStyle/>
          <a:p>
            <a:pPr algn="ctr"/>
            <a:r>
              <a:rPr lang="en-US" sz="32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Messenger ribonucleic acid (mRNA)</a:t>
            </a:r>
            <a:endParaRPr lang="ar-SA" sz="3200" dirty="0">
              <a:ln w="18415" cmpd="sng">
                <a:solidFill>
                  <a:srgbClr val="FF0000"/>
                </a:solidFill>
                <a:prstDash val="solid"/>
              </a:ln>
              <a:solidFill>
                <a:srgbClr val="FF0000"/>
              </a:solidFill>
            </a:endParaRPr>
          </a:p>
        </p:txBody>
      </p:sp>
      <p:sp>
        <p:nvSpPr>
          <p:cNvPr id="3" name="مربع نص 2"/>
          <p:cNvSpPr txBox="1"/>
          <p:nvPr/>
        </p:nvSpPr>
        <p:spPr>
          <a:xfrm>
            <a:off x="0" y="1268760"/>
            <a:ext cx="9144000" cy="1200329"/>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It is a singe-stranded chain of nucleotides synthesized in the nucleus from the appropriate gene, whenever the cell requires to make the protein for which that gene codes.</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564904"/>
            <a:ext cx="3672408" cy="4104456"/>
          </a:xfrm>
          <a:prstGeom prst="rect">
            <a:avLst/>
          </a:prstGeom>
          <a:ln w="9525">
            <a:solidFill>
              <a:schemeClr val="tx1"/>
            </a:solid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99125907"/>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500" fill="hold"/>
                                        <p:tgtEl>
                                          <p:spTgt spid="1026"/>
                                        </p:tgtEl>
                                        <p:attrNameLst>
                                          <p:attrName>ppt_w</p:attrName>
                                        </p:attrNameLst>
                                      </p:cBhvr>
                                      <p:tavLst>
                                        <p:tav tm="0">
                                          <p:val>
                                            <p:fltVal val="0"/>
                                          </p:val>
                                        </p:tav>
                                        <p:tav tm="100000">
                                          <p:val>
                                            <p:strVal val="#ppt_w"/>
                                          </p:val>
                                        </p:tav>
                                      </p:tavLst>
                                    </p:anim>
                                    <p:anim calcmode="lin" valueType="num">
                                      <p:cBhvr>
                                        <p:cTn id="18" dur="500" fill="hold"/>
                                        <p:tgtEl>
                                          <p:spTgt spid="1026"/>
                                        </p:tgtEl>
                                        <p:attrNameLst>
                                          <p:attrName>ppt_h</p:attrName>
                                        </p:attrNameLst>
                                      </p:cBhvr>
                                      <p:tavLst>
                                        <p:tav tm="0">
                                          <p:val>
                                            <p:fltVal val="0"/>
                                          </p:val>
                                        </p:tav>
                                        <p:tav tm="100000">
                                          <p:val>
                                            <p:strVal val="#ppt_h"/>
                                          </p:val>
                                        </p:tav>
                                      </p:tavLst>
                                    </p:anim>
                                    <p:animEffect transition="in" filter="fade">
                                      <p:cBhvr>
                                        <p:cTn id="1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2677656"/>
          </a:xfrm>
          <a:prstGeom prst="rect">
            <a:avLst/>
          </a:prstGeom>
          <a:noFill/>
        </p:spPr>
        <p:txBody>
          <a:bodyPr wrap="square" rtlCol="1">
            <a:spAutoFit/>
          </a:bodyPr>
          <a:lstStyle/>
          <a:p>
            <a:endPar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a:p>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There are three main differences between the structures of RNA and DNA :-</a:t>
            </a:r>
          </a:p>
          <a:p>
            <a:endParaRPr lang="en-US"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1-</a:t>
            </a:r>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 It is single instead of double stranded.</a:t>
            </a:r>
          </a:p>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2-</a:t>
            </a:r>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 It contains ribose as its sugar instead of deoxyribose.</a:t>
            </a:r>
          </a:p>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3-</a:t>
            </a:r>
            <a:r>
              <a:rPr lang="en-US" sz="24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 It uses uracil instead of thymine as base.</a:t>
            </a:r>
            <a:endParaRPr lang="ar-SA" sz="24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51928666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655831"/>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1569660"/>
          </a:xfrm>
          <a:prstGeom prst="rect">
            <a:avLst/>
          </a:prstGeom>
          <a:noFill/>
        </p:spPr>
        <p:txBody>
          <a:bodyPr wrap="square" rtlCol="1">
            <a:spAutoFit/>
          </a:bodyPr>
          <a:lstStyle/>
          <a:p>
            <a:pPr algn="ctr"/>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pPr algn="ctr"/>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pPr algn="ctr"/>
            <a:r>
              <a:rPr lang="en-US" sz="2400" dirty="0" smtClean="0">
                <a:ln w="18415" cmpd="sng">
                  <a:solidFill>
                    <a:schemeClr val="tx1"/>
                  </a:solidFill>
                  <a:prstDash val="solid"/>
                </a:ln>
                <a:effectLst>
                  <a:outerShdw blurRad="63500" dir="3600000" algn="tl" rotWithShape="0">
                    <a:srgbClr val="000000">
                      <a:alpha val="70000"/>
                    </a:srgbClr>
                  </a:outerShdw>
                </a:effectLst>
              </a:rPr>
              <a:t>Using the DNA as  a template, a piece of mRNA is made from the gene to be used. This process is called</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
        <p:nvSpPr>
          <p:cNvPr id="3" name="مربع نص 2"/>
          <p:cNvSpPr txBox="1"/>
          <p:nvPr/>
        </p:nvSpPr>
        <p:spPr>
          <a:xfrm>
            <a:off x="0" y="1556792"/>
            <a:ext cx="9144000" cy="1323439"/>
          </a:xfrm>
          <a:prstGeom prst="rect">
            <a:avLst/>
          </a:prstGeom>
          <a:noFill/>
        </p:spPr>
        <p:txBody>
          <a:bodyPr wrap="square" rtlCol="1">
            <a:spAutoFit/>
          </a:bodyPr>
          <a:lstStyle/>
          <a:p>
            <a:pPr algn="ctr"/>
            <a:endPar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endParaRPr>
          </a:p>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Transcription</a:t>
            </a:r>
            <a:endParaRPr lang="ar-SA" dirty="0">
              <a:ln w="18415" cmpd="sng">
                <a:solidFill>
                  <a:srgbClr val="FF0000"/>
                </a:solidFill>
                <a:prstDash val="solid"/>
              </a:ln>
              <a:solidFill>
                <a:srgbClr val="FF0000"/>
              </a:solidFill>
            </a:endParaRPr>
          </a:p>
        </p:txBody>
      </p:sp>
      <p:sp>
        <p:nvSpPr>
          <p:cNvPr id="5" name="مربع نص 4"/>
          <p:cNvSpPr txBox="1"/>
          <p:nvPr/>
        </p:nvSpPr>
        <p:spPr>
          <a:xfrm>
            <a:off x="0" y="2420888"/>
            <a:ext cx="9144000" cy="1569660"/>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The message then leaves the nucleus through the nuclear pores and carriers its information to the ribosome in the cytoplasm.</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65186874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3417"/>
            <a:ext cx="9144000" cy="3785652"/>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Because the code is buried within the DNA molecule, the first step is to open up the helix to expose the bases. Only the gene to be transcribed to opened, the reminder of chromosome remains coiled. Opening up the helix exposes both sets of bases, but the enzyme that makes the mRNA uses only one of them, so the mRNA molecule is single not double stranded. As the enzyme moves along the opened DNA strand, reading its code, it adds the complementary base to the mRNA. Therefore, if the DNA base is cytosine, guanine is add to the mRNA molecule (and vice versa), if it is thymine, adenine is added, if it is adenine uracil added. </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4872572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2677656"/>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endParaRPr lang="en-US" sz="2400" dirty="0">
              <a:ln w="18415" cmpd="sng">
                <a:solidFill>
                  <a:schemeClr val="tx1"/>
                </a:solidFill>
                <a:prstDash val="solid"/>
              </a:ln>
              <a:effectLst>
                <a:outerShdw blurRad="63500" dir="3600000" algn="tl" rotWithShape="0">
                  <a:srgbClr val="000000">
                    <a:alpha val="70000"/>
                  </a:srgbClr>
                </a:outerShdw>
              </a:effectLst>
            </a:endParaRPr>
          </a:p>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When </a:t>
            </a:r>
            <a:r>
              <a:rPr lang="en-US" sz="2400" dirty="0">
                <a:ln w="18415" cmpd="sng">
                  <a:solidFill>
                    <a:schemeClr val="tx1"/>
                  </a:solidFill>
                  <a:prstDash val="solid"/>
                </a:ln>
                <a:effectLst>
                  <a:outerShdw blurRad="63500" dir="3600000" algn="tl" rotWithShape="0">
                    <a:srgbClr val="000000">
                      <a:alpha val="70000"/>
                    </a:srgbClr>
                  </a:outerShdw>
                </a:effectLst>
              </a:rPr>
              <a:t>the enzyme gets to a stop signal, it terminates synthesis of </a:t>
            </a:r>
            <a:r>
              <a:rPr lang="en-US" sz="2400" dirty="0" smtClean="0">
                <a:ln w="18415" cmpd="sng">
                  <a:solidFill>
                    <a:schemeClr val="tx1"/>
                  </a:solidFill>
                  <a:prstDash val="solid"/>
                </a:ln>
                <a:effectLst>
                  <a:outerShdw blurRad="63500" dir="3600000" algn="tl" rotWithShape="0">
                    <a:srgbClr val="000000">
                      <a:alpha val="70000"/>
                    </a:srgbClr>
                  </a:outerShdw>
                </a:effectLst>
              </a:rPr>
              <a:t>the mRNA molecule, and the mRNA is released. The DNA is zipped up again by other enzymes, and the mRNA then leaves the nucleus.</a:t>
            </a:r>
            <a:endParaRPr lang="en-US"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30132077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958154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76672"/>
            <a:ext cx="9144000" cy="984885"/>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Arial Rounded MT Bold" pitchFamily="34" charset="0"/>
              </a:rPr>
              <a:t>Chromosomes</a:t>
            </a:r>
          </a:p>
          <a:p>
            <a:pPr algn="ctr"/>
            <a:endParaRPr lang="ar-SA" b="1" dirty="0">
              <a:ln w="18415" cmpd="sng">
                <a:solidFill>
                  <a:srgbClr val="FF0000"/>
                </a:solidFill>
                <a:prstDash val="solid"/>
              </a:ln>
              <a:solidFill>
                <a:srgbClr val="FF0000"/>
              </a:solidFill>
              <a:latin typeface="Arial Rounded MT Bold" pitchFamily="34" charset="0"/>
            </a:endParaRPr>
          </a:p>
        </p:txBody>
      </p:sp>
      <p:graphicFrame>
        <p:nvGraphicFramePr>
          <p:cNvPr id="4" name="رسم تخطيطي 3"/>
          <p:cNvGraphicFramePr/>
          <p:nvPr>
            <p:extLst>
              <p:ext uri="{D42A27DB-BD31-4B8C-83A1-F6EECF244321}">
                <p14:modId xmlns:p14="http://schemas.microsoft.com/office/powerpoint/2010/main" val="850153062"/>
              </p:ext>
            </p:extLst>
          </p:nvPr>
        </p:nvGraphicFramePr>
        <p:xfrm>
          <a:off x="2032000" y="1227459"/>
          <a:ext cx="5080000" cy="4610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083427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646331"/>
          </a:xfrm>
          <a:prstGeom prst="rect">
            <a:avLst/>
          </a:prstGeom>
          <a:noFill/>
        </p:spPr>
        <p:txBody>
          <a:bodyPr wrap="square" rtlCol="1">
            <a:spAutoFit/>
          </a:bodyPr>
          <a:lstStyle/>
          <a:p>
            <a:pPr algn="ctr"/>
            <a:r>
              <a:rPr lang="en-US"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Translation</a:t>
            </a:r>
            <a:endParaRPr lang="ar-SA" sz="3200" dirty="0">
              <a:ln w="18415" cmpd="sng">
                <a:solidFill>
                  <a:srgbClr val="FF0000"/>
                </a:solidFill>
                <a:prstDash val="solid"/>
              </a:ln>
              <a:solidFill>
                <a:srgbClr val="FF0000"/>
              </a:solidFill>
            </a:endParaRPr>
          </a:p>
        </p:txBody>
      </p:sp>
      <p:sp>
        <p:nvSpPr>
          <p:cNvPr id="3" name="مربع نص 2"/>
          <p:cNvSpPr txBox="1"/>
          <p:nvPr/>
        </p:nvSpPr>
        <p:spPr>
          <a:xfrm>
            <a:off x="0" y="1163653"/>
            <a:ext cx="9144000" cy="2677656"/>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It is synthesis of the final protein using the information carried on mRNA.</a:t>
            </a:r>
          </a:p>
          <a:p>
            <a:r>
              <a:rPr lang="en-US" sz="2400" dirty="0" smtClean="0">
                <a:ln w="18415" cmpd="sng">
                  <a:solidFill>
                    <a:schemeClr val="tx1"/>
                  </a:solidFill>
                  <a:prstDash val="solid"/>
                </a:ln>
                <a:effectLst>
                  <a:outerShdw blurRad="63500" dir="3600000" algn="tl" rotWithShape="0">
                    <a:srgbClr val="000000">
                      <a:alpha val="70000"/>
                    </a:srgbClr>
                  </a:outerShdw>
                </a:effectLst>
              </a:rPr>
              <a:t>It takes place on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ribosomes in cytoplasm </a:t>
            </a:r>
            <a:r>
              <a:rPr lang="en-US" sz="2400" dirty="0" smtClean="0">
                <a:ln w="18415" cmpd="sng">
                  <a:solidFill>
                    <a:schemeClr val="tx1"/>
                  </a:solidFill>
                  <a:prstDash val="solid"/>
                </a:ln>
                <a:effectLst>
                  <a:outerShdw blurRad="63500" dir="3600000" algn="tl" rotWithShape="0">
                    <a:srgbClr val="000000">
                      <a:alpha val="70000"/>
                    </a:srgbClr>
                  </a:outerShdw>
                </a:effectLst>
              </a:rPr>
              <a:t>and on </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rough endoplasmic reticulum</a:t>
            </a:r>
            <a:r>
              <a:rPr lang="en-US" sz="2400" dirty="0" smtClean="0">
                <a:ln w="18415" cmpd="sng">
                  <a:solidFill>
                    <a:schemeClr val="tx1"/>
                  </a:solidFill>
                  <a:prstDash val="solid"/>
                </a:ln>
                <a:effectLst>
                  <a:outerShdw blurRad="63500" dir="3600000" algn="tl" rotWithShape="0">
                    <a:srgbClr val="000000">
                      <a:alpha val="70000"/>
                    </a:srgbClr>
                  </a:outerShdw>
                </a:effectLst>
              </a:rPr>
              <a:t>.</a:t>
            </a:r>
          </a:p>
          <a:p>
            <a:r>
              <a:rPr lang="en-US" sz="2400" dirty="0" smtClean="0">
                <a:ln w="18415" cmpd="sng">
                  <a:solidFill>
                    <a:schemeClr val="tx1"/>
                  </a:solidFill>
                  <a:prstDash val="solid"/>
                </a:ln>
                <a:effectLst>
                  <a:outerShdw blurRad="63500" dir="3600000" algn="tl" rotWithShape="0">
                    <a:srgbClr val="000000">
                      <a:alpha val="70000"/>
                    </a:srgbClr>
                  </a:outerShdw>
                </a:effectLst>
              </a:rPr>
              <a:t>First the mRNA attaches to the ribosome. The ribosome then reads the base sequence of the mRNA.</a:t>
            </a:r>
          </a:p>
          <a:p>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95733879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9144000" cy="3416320"/>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Because </a:t>
            </a:r>
            <a:r>
              <a:rPr lang="en-US" sz="2400" dirty="0">
                <a:ln w="18415" cmpd="sng">
                  <a:solidFill>
                    <a:schemeClr val="tx1"/>
                  </a:solidFill>
                  <a:prstDash val="solid"/>
                </a:ln>
                <a:effectLst>
                  <a:outerShdw blurRad="63500" dir="3600000" algn="tl" rotWithShape="0">
                    <a:srgbClr val="000000">
                      <a:alpha val="70000"/>
                    </a:srgbClr>
                  </a:outerShdw>
                </a:effectLst>
              </a:rPr>
              <a:t>proteins are built from up to 20 amino acids, it is not possible to use the four bases individually in a simple </a:t>
            </a:r>
            <a:r>
              <a:rPr lang="en-US" sz="2400" dirty="0" smtClean="0">
                <a:ln w="18415" cmpd="sng">
                  <a:solidFill>
                    <a:schemeClr val="tx1"/>
                  </a:solidFill>
                  <a:prstDash val="solid"/>
                </a:ln>
                <a:effectLst>
                  <a:outerShdw blurRad="63500" dir="3600000" algn="tl" rotWithShape="0">
                    <a:srgbClr val="000000">
                      <a:alpha val="70000"/>
                    </a:srgbClr>
                  </a:outerShdw>
                </a:effectLst>
              </a:rPr>
              <a:t>one-to-one code. To give enough options, the base code in RNA is read in triplets, giving a 64 base combinations, which allows a coded instruction for each amino acids as well as other codes, e.g. stop and start instruction. Each of these specific triplet sequences is called a codon , for example the base sequence ACA (Adenine, Cytosine, Adenine) codes for the amino acid cytosine.</a:t>
            </a:r>
            <a:endParaRPr lang="en-US"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02167069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3785652"/>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The first codon is  a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start codon </a:t>
            </a:r>
            <a:r>
              <a:rPr lang="en-US" sz="2400" dirty="0" smtClean="0">
                <a:ln w="18415" cmpd="sng">
                  <a:solidFill>
                    <a:schemeClr val="tx1"/>
                  </a:solidFill>
                  <a:prstDash val="solid"/>
                </a:ln>
                <a:effectLst>
                  <a:outerShdw blurRad="63500" dir="3600000" algn="tl" rotWithShape="0">
                    <a:srgbClr val="000000">
                      <a:alpha val="70000"/>
                    </a:srgbClr>
                  </a:outerShdw>
                </a:effectLst>
              </a:rPr>
              <a:t>, which imitates protein synthesis. The ribosome slides along the mRNA, reading the codons and adding the appropriate amino acids to the growing protein molecule as its goes. The ribosome continue assembling the new protein molecule until it arrives  at a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stop codon </a:t>
            </a:r>
            <a:r>
              <a:rPr lang="en-US" sz="2400" dirty="0" smtClean="0">
                <a:ln w="18415" cmpd="sng">
                  <a:solidFill>
                    <a:schemeClr val="tx1"/>
                  </a:solidFill>
                  <a:prstDash val="solid"/>
                </a:ln>
                <a:effectLst>
                  <a:outerShdw blurRad="63500" dir="3600000" algn="tl" rotWithShape="0">
                    <a:srgbClr val="000000">
                      <a:alpha val="70000"/>
                    </a:srgbClr>
                  </a:outerShdw>
                </a:effectLst>
              </a:rPr>
              <a:t>, at which point it terminates synthesis and release the new protein. Some new proteins are used within the cell itself, and other are exported, e.g. insulin synthesized by pancreatic ß-islet cells is released into the bloodstream. </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38231185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2446275"/>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584775"/>
          </a:xfrm>
          <a:prstGeom prst="rect">
            <a:avLst/>
          </a:prstGeom>
          <a:noFill/>
        </p:spPr>
        <p:txBody>
          <a:bodyPr wrap="square" rtlCol="1">
            <a:spAutoFit/>
          </a:bodyPr>
          <a:lstStyle/>
          <a:p>
            <a:pPr algn="ctr"/>
            <a:r>
              <a:rPr lang="en-US" sz="3200" dirty="0" smtClean="0">
                <a:ln w="18415" cmpd="sng">
                  <a:solidFill>
                    <a:srgbClr val="FF0000"/>
                  </a:solidFill>
                  <a:prstDash val="solid"/>
                </a:ln>
                <a:solidFill>
                  <a:srgbClr val="FF0000"/>
                </a:solidFill>
                <a:effectLst>
                  <a:outerShdw blurRad="38100" dist="38100" dir="2700000" algn="tl">
                    <a:srgbClr val="000000">
                      <a:alpha val="43137"/>
                    </a:srgbClr>
                  </a:outerShdw>
                </a:effectLst>
              </a:rPr>
              <a:t>Cell Division</a:t>
            </a:r>
            <a:endParaRPr lang="ar-SA" sz="3200" dirty="0">
              <a:ln w="18415" cmpd="sng">
                <a:solidFill>
                  <a:srgbClr val="FF0000"/>
                </a:solidFill>
                <a:prstDash val="solid"/>
              </a:ln>
              <a:solidFill>
                <a:srgbClr val="FF0000"/>
              </a:solidFill>
              <a:effectLst>
                <a:outerShdw blurRad="38100" dist="38100" dir="2700000" algn="tl">
                  <a:srgbClr val="000000">
                    <a:alpha val="43137"/>
                  </a:srgbClr>
                </a:outerShdw>
              </a:effectLst>
            </a:endParaRPr>
          </a:p>
        </p:txBody>
      </p:sp>
      <p:sp>
        <p:nvSpPr>
          <p:cNvPr id="3" name="مربع نص 2"/>
          <p:cNvSpPr txBox="1"/>
          <p:nvPr/>
        </p:nvSpPr>
        <p:spPr>
          <a:xfrm>
            <a:off x="0" y="1069671"/>
            <a:ext cx="9144000" cy="3046988"/>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Most body cells are capable of division, even in adulthood. Cell division usually lead to production of two identical diploid daughter cells,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mitosis</a:t>
            </a:r>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 </a:t>
            </a:r>
            <a:r>
              <a:rPr lang="en-US" sz="2400" dirty="0" smtClean="0">
                <a:ln w="18415" cmpd="sng">
                  <a:solidFill>
                    <a:schemeClr val="tx1"/>
                  </a:solidFill>
                  <a:prstDash val="solid"/>
                </a:ln>
                <a:effectLst>
                  <a:outerShdw blurRad="63500" dir="3600000" algn="tl" rotWithShape="0">
                    <a:srgbClr val="000000">
                      <a:alpha val="70000"/>
                    </a:srgbClr>
                  </a:outerShdw>
                </a:effectLst>
              </a:rPr>
              <a:t>and is important in body growth and repair. Production of gametes is different in that the daughter cells have only half the normal chromosome number – 23 instead of 46, i.e. they are haploid. Gametes are produced by a form of cell division called </a:t>
            </a:r>
            <a:r>
              <a:rPr lang="en-US" sz="2400" i="1"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meiosis</a:t>
            </a:r>
            <a:r>
              <a:rPr lang="en-US" sz="2400" dirty="0" smtClean="0">
                <a:ln w="18415" cmpd="sng">
                  <a:solidFill>
                    <a:schemeClr val="tx1"/>
                  </a:solidFill>
                  <a:prstDash val="solid"/>
                </a:ln>
                <a:effectLst>
                  <a:outerShdw blurRad="63500" dir="3600000" algn="tl" rotWithShape="0">
                    <a:srgbClr val="000000">
                      <a:alpha val="70000"/>
                    </a:srgbClr>
                  </a:outerShdw>
                </a:effectLst>
              </a:rPr>
              <a:t>. DNA replication takes place before mitosis and meiosis.</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59307908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5734380"/>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60648"/>
            <a:ext cx="9144000" cy="707886"/>
          </a:xfrm>
          <a:prstGeom prst="rect">
            <a:avLst/>
          </a:prstGeom>
          <a:noFill/>
        </p:spPr>
        <p:txBody>
          <a:bodyPr wrap="square" rtlCol="1">
            <a:spAutoFit/>
          </a:bodyPr>
          <a:lstStyle/>
          <a:p>
            <a:pPr algn="ctr"/>
            <a:r>
              <a:rPr lang="en-US" sz="4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DNA Replication</a:t>
            </a:r>
            <a:endParaRPr lang="ar-SA" sz="40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
        <p:nvSpPr>
          <p:cNvPr id="3" name="مربع نص 2"/>
          <p:cNvSpPr txBox="1"/>
          <p:nvPr/>
        </p:nvSpPr>
        <p:spPr>
          <a:xfrm>
            <a:off x="0" y="1052736"/>
            <a:ext cx="9144000" cy="2308324"/>
          </a:xfrm>
          <a:prstGeom prst="rect">
            <a:avLst/>
          </a:prstGeom>
          <a:noFill/>
        </p:spPr>
        <p:txBody>
          <a:bodyPr wrap="square" rtlCol="1">
            <a:spAutoFit/>
          </a:bodyPr>
          <a:lstStyle/>
          <a:p>
            <a:endParaRPr lang="en-US" sz="2400" dirty="0" smtClean="0">
              <a:ln w="18415" cmpd="sng">
                <a:solidFill>
                  <a:schemeClr val="tx1"/>
                </a:solidFill>
                <a:prstDash val="solid"/>
              </a:ln>
              <a:effectLst>
                <a:outerShdw blurRad="63500" dir="3600000" algn="tl" rotWithShape="0">
                  <a:srgbClr val="000000">
                    <a:alpha val="70000"/>
                  </a:srgbClr>
                </a:outerShdw>
              </a:effectLst>
            </a:endParaRPr>
          </a:p>
          <a:p>
            <a:r>
              <a:rPr lang="en-US" sz="2400" dirty="0" smtClean="0">
                <a:ln w="18415" cmpd="sng">
                  <a:solidFill>
                    <a:schemeClr val="tx1"/>
                  </a:solidFill>
                  <a:prstDash val="solid"/>
                </a:ln>
                <a:effectLst>
                  <a:outerShdw blurRad="63500" dir="3600000" algn="tl" rotWithShape="0">
                    <a:srgbClr val="000000">
                      <a:alpha val="70000"/>
                    </a:srgbClr>
                  </a:outerShdw>
                </a:effectLst>
              </a:rPr>
              <a:t>DNA is the only biological molecule capable of self-replication. Mistakes in copying may lead to production of non-functioning or poorly functional cells, or cells that do not respond to normal cell controls ( this could lead to the development of a tumour</a:t>
            </a:r>
            <a:r>
              <a:rPr lang="en-US" sz="2400" dirty="0">
                <a:ln w="18415" cmpd="sng">
                  <a:solidFill>
                    <a:schemeClr val="tx1"/>
                  </a:solidFill>
                  <a:prstDash val="solid"/>
                </a:ln>
                <a:effectLst>
                  <a:outerShdw blurRad="63500" dir="3600000" algn="tl" rotWithShape="0">
                    <a:srgbClr val="000000">
                      <a:alpha val="70000"/>
                    </a:srgbClr>
                  </a:outerShdw>
                </a:effectLst>
              </a:rPr>
              <a:t> </a:t>
            </a:r>
            <a:r>
              <a:rPr lang="en-US" sz="2400" dirty="0" smtClean="0">
                <a:ln w="18415" cmpd="sng">
                  <a:solidFill>
                    <a:schemeClr val="tx1"/>
                  </a:solidFill>
                  <a:prstDash val="solid"/>
                </a:ln>
                <a:effectLst>
                  <a:outerShdw blurRad="63500" dir="3600000" algn="tl" rotWithShape="0">
                    <a:srgbClr val="000000">
                      <a:alpha val="70000"/>
                    </a:srgbClr>
                  </a:outerShdw>
                </a:effectLst>
              </a:rPr>
              <a:t>). Accurate copying of DNA is therefore essential.</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95722181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32656"/>
            <a:ext cx="9144000" cy="3785652"/>
          </a:xfrm>
          <a:prstGeom prst="rect">
            <a:avLst/>
          </a:prstGeom>
          <a:noFill/>
        </p:spPr>
        <p:txBody>
          <a:bodyPr wrap="square" rtlCol="1">
            <a:spAutoFit/>
          </a:bodyPr>
          <a:lstStyle/>
          <a:p>
            <a:r>
              <a:rPr lang="en-US" sz="2400" dirty="0" smtClean="0">
                <a:ln w="18415" cmpd="sng">
                  <a:solidFill>
                    <a:schemeClr val="tx1"/>
                  </a:solidFill>
                  <a:prstDash val="solid"/>
                </a:ln>
                <a:effectLst>
                  <a:outerShdw blurRad="63500" dir="3600000" algn="tl" rotWithShape="0">
                    <a:srgbClr val="000000">
                      <a:alpha val="70000"/>
                    </a:srgbClr>
                  </a:outerShdw>
                </a:effectLst>
              </a:rPr>
              <a:t>The initial step in DNA replication is the unfolding of the double helix and the unzipping of the two strands to expose the bases, as happens in transcription. Both strand of the parent DNA molecule are copied. The enzyme responsible for DNA replication moves along the base sequence on each strand, reading the genetic code and adding the complementary base to the newly forming chain. This mean that each strand of opened bases  becomes a double strand and the end result is two identical DNA molecules. As each new double strand is formed , other enzymes cause it to twist and coil back into its normal highly folded form.</a:t>
            </a:r>
            <a:endParaRPr lang="ar-SA" sz="2400" dirty="0">
              <a:ln w="18415" cmpd="sng">
                <a:solidFill>
                  <a:schemeClr val="tx1"/>
                </a:solidFill>
                <a:prstDash val="solid"/>
              </a:ln>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146365720"/>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94701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4209519"/>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332656"/>
            <a:ext cx="9144000" cy="646331"/>
          </a:xfrm>
          <a:prstGeom prst="rect">
            <a:avLst/>
          </a:prstGeom>
          <a:noFill/>
        </p:spPr>
        <p:txBody>
          <a:bodyPr wrap="square" rtlCol="1">
            <a:spAutoFit/>
          </a:bodyPr>
          <a:lstStyle/>
          <a:p>
            <a:pPr algn="ctr"/>
            <a:r>
              <a:rPr lang="en-US" sz="3600" dirty="0">
                <a:ln w="18415" cmpd="sng">
                  <a:solidFill>
                    <a:srgbClr val="FF0000"/>
                  </a:solidFill>
                  <a:prstDash val="solid"/>
                </a:ln>
                <a:solidFill>
                  <a:srgbClr val="FF0000"/>
                </a:solidFill>
                <a:effectLst>
                  <a:outerShdw blurRad="63500" dir="3600000" algn="tl" rotWithShape="0">
                    <a:srgbClr val="000000">
                      <a:alpha val="70000"/>
                    </a:srgbClr>
                  </a:outerShdw>
                </a:effectLst>
              </a:rPr>
              <a:t>What are chromosomes and Where</a:t>
            </a:r>
            <a:r>
              <a:rPr lang="en-US"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 </a:t>
            </a:r>
            <a:endParaRPr lang="en-US" sz="36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pic>
        <p:nvPicPr>
          <p:cNvPr id="4" name="صورة 3"/>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667000" y="1047750"/>
            <a:ext cx="3810000" cy="4762500"/>
          </a:xfrm>
          <a:prstGeom prst="rect">
            <a:avLst/>
          </a:prstGeom>
          <a:ln>
            <a:noFill/>
          </a:ln>
          <a:effectLst>
            <a:softEdge rad="635000"/>
          </a:effectLst>
        </p:spPr>
      </p:pic>
    </p:spTree>
    <p:extLst>
      <p:ext uri="{BB962C8B-B14F-4D97-AF65-F5344CB8AC3E}">
        <p14:creationId xmlns:p14="http://schemas.microsoft.com/office/powerpoint/2010/main" val="4000614268"/>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76672"/>
            <a:ext cx="9144000" cy="3600986"/>
          </a:xfrm>
          <a:prstGeom prst="rect">
            <a:avLst/>
          </a:prstGeom>
          <a:noFill/>
        </p:spPr>
        <p:txBody>
          <a:bodyPr wrap="square" rtlCol="1">
            <a:spAutoFit/>
          </a:bodyPr>
          <a:lstStyle/>
          <a:p>
            <a:pPr algn="ctr"/>
            <a:endParaRPr lang="en-US" sz="4000" dirty="0" smtClean="0">
              <a:ln w="18415" cmpd="sng">
                <a:solidFill>
                  <a:schemeClr val="tx1"/>
                </a:solidFill>
                <a:prstDash val="solid"/>
              </a:ln>
              <a:effectLst>
                <a:outerShdw blurRad="63500" dir="3600000" algn="tl" rotWithShape="0">
                  <a:srgbClr val="000000">
                    <a:alpha val="70000"/>
                  </a:srgbClr>
                </a:outerShdw>
              </a:effectLst>
            </a:endParaRPr>
          </a:p>
          <a:p>
            <a:pPr algn="ctr"/>
            <a:endParaRPr lang="en-US" sz="4000" dirty="0">
              <a:ln w="18415" cmpd="sng">
                <a:solidFill>
                  <a:schemeClr val="tx1"/>
                </a:solidFill>
                <a:prstDash val="solid"/>
              </a:ln>
              <a:effectLst>
                <a:outerShdw blurRad="63500" dir="3600000" algn="tl" rotWithShape="0">
                  <a:srgbClr val="000000">
                    <a:alpha val="70000"/>
                  </a:srgbClr>
                </a:outerShdw>
              </a:effectLst>
            </a:endParaRPr>
          </a:p>
          <a:p>
            <a:pPr algn="ctr"/>
            <a:r>
              <a:rPr lang="en-US" sz="5400" dirty="0" smtClean="0">
                <a:ln w="18415" cmpd="sng">
                  <a:solidFill>
                    <a:schemeClr val="tx1"/>
                  </a:solidFill>
                  <a:prstDash val="solid"/>
                </a:ln>
                <a:effectLst>
                  <a:outerShdw blurRad="63500" dir="3600000" algn="tl" rotWithShape="0">
                    <a:srgbClr val="000000">
                      <a:alpha val="70000"/>
                    </a:srgbClr>
                  </a:outerShdw>
                </a:effectLst>
                <a:latin typeface="Harlow Solid Italic" pitchFamily="82" charset="0"/>
              </a:rPr>
              <a:t>Thank you for your Attention</a:t>
            </a:r>
          </a:p>
          <a:p>
            <a:pPr algn="ctr"/>
            <a:r>
              <a:rPr lang="en-US" sz="5400" dirty="0" smtClean="0">
                <a:ln w="18415" cmpd="sng">
                  <a:solidFill>
                    <a:schemeClr val="tx1"/>
                  </a:solidFill>
                  <a:prstDash val="solid"/>
                </a:ln>
                <a:effectLst>
                  <a:outerShdw blurRad="63500" dir="3600000" algn="tl" rotWithShape="0">
                    <a:srgbClr val="000000">
                      <a:alpha val="70000"/>
                    </a:srgbClr>
                  </a:outerShdw>
                </a:effectLst>
                <a:latin typeface="Harlow Solid Italic" pitchFamily="82" charset="0"/>
              </a:rPr>
              <a:t>Abdullah Al-Malki</a:t>
            </a:r>
          </a:p>
          <a:p>
            <a:pPr algn="ctr"/>
            <a:endParaRPr lang="ar-SA" sz="4000" dirty="0">
              <a:ln w="18415" cmpd="sng">
                <a:solidFill>
                  <a:schemeClr val="tx1"/>
                </a:solidFill>
                <a:prstDash val="solid"/>
              </a:ln>
            </a:endParaRPr>
          </a:p>
        </p:txBody>
      </p:sp>
    </p:spTree>
    <p:extLst>
      <p:ext uri="{BB962C8B-B14F-4D97-AF65-F5344CB8AC3E}">
        <p14:creationId xmlns:p14="http://schemas.microsoft.com/office/powerpoint/2010/main" val="409247096"/>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276772"/>
            <a:ext cx="8604448" cy="646331"/>
          </a:xfrm>
          <a:prstGeom prst="rect">
            <a:avLst/>
          </a:prstGeom>
          <a:noFill/>
        </p:spPr>
        <p:txBody>
          <a:bodyPr wrap="square" rtlCol="1">
            <a:spAutoFit/>
          </a:bodyPr>
          <a:lstStyle/>
          <a:p>
            <a:pPr algn="ctr"/>
            <a:r>
              <a:rPr lang="en-US"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See and try to answer</a:t>
            </a:r>
            <a:endParaRPr lang="ar-SA" sz="36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pic>
        <p:nvPicPr>
          <p:cNvPr id="2051" name="Picture 3" descr="C:\Users\DELL\Documents\Downloads\ch1_dnagenes.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619276" y="923103"/>
            <a:ext cx="4445000" cy="5664200"/>
          </a:xfrm>
          <a:prstGeom prst="rect">
            <a:avLst/>
          </a:prstGeom>
          <a:noFill/>
          <a:ln>
            <a:solidFill>
              <a:srgbClr val="0070C0"/>
            </a:solidFill>
          </a:ln>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09899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anim calcmode="lin" valueType="num">
                                      <p:cBhvr>
                                        <p:cTn id="11" dur="500" fill="hold"/>
                                        <p:tgtEl>
                                          <p:spTgt spid="2051"/>
                                        </p:tgtEl>
                                        <p:attrNameLst>
                                          <p:attrName>ppt_w</p:attrName>
                                        </p:attrNameLst>
                                      </p:cBhvr>
                                      <p:tavLst>
                                        <p:tav tm="0">
                                          <p:val>
                                            <p:fltVal val="0"/>
                                          </p:val>
                                        </p:tav>
                                        <p:tav tm="100000">
                                          <p:val>
                                            <p:strVal val="#ppt_w"/>
                                          </p:val>
                                        </p:tav>
                                      </p:tavLst>
                                    </p:anim>
                                    <p:anim calcmode="lin" valueType="num">
                                      <p:cBhvr>
                                        <p:cTn id="12" dur="500" fill="hold"/>
                                        <p:tgtEl>
                                          <p:spTgt spid="2051"/>
                                        </p:tgtEl>
                                        <p:attrNameLst>
                                          <p:attrName>ppt_h</p:attrName>
                                        </p:attrNameLst>
                                      </p:cBhvr>
                                      <p:tavLst>
                                        <p:tav tm="0">
                                          <p:val>
                                            <p:fltVal val="0"/>
                                          </p:val>
                                        </p:tav>
                                        <p:tav tm="100000">
                                          <p:val>
                                            <p:strVal val="#ppt_h"/>
                                          </p:val>
                                        </p:tav>
                                      </p:tavLst>
                                    </p:anim>
                                    <p:animEffect transition="in" filter="fade">
                                      <p:cBhvr>
                                        <p:cTn id="13"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404664"/>
            <a:ext cx="9144000" cy="1477328"/>
          </a:xfrm>
          <a:prstGeom prst="rect">
            <a:avLst/>
          </a:prstGeom>
          <a:noFill/>
        </p:spPr>
        <p:txBody>
          <a:bodyPr wrap="square" rtlCol="1">
            <a:spAutoFit/>
          </a:bodyPr>
          <a:lstStyle/>
          <a:p>
            <a:endParaRPr lang="en-US" dirty="0" smtClean="0"/>
          </a:p>
          <a:p>
            <a:r>
              <a:rPr lang="en-US"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Chromosome is </a:t>
            </a:r>
            <a:r>
              <a:rPr lang="en-US" sz="2400" dirty="0" smtClean="0">
                <a:ln w="18415" cmpd="sng">
                  <a:solidFill>
                    <a:schemeClr val="tx1"/>
                  </a:solidFill>
                  <a:prstDash val="solid"/>
                </a:ln>
                <a:effectLst>
                  <a:outerShdw blurRad="63500" dir="3600000" algn="tl" rotWithShape="0">
                    <a:srgbClr val="000000">
                      <a:alpha val="70000"/>
                    </a:srgbClr>
                  </a:outerShdw>
                </a:effectLst>
              </a:rPr>
              <a:t>threadlike </a:t>
            </a:r>
            <a:r>
              <a:rPr lang="en-US" sz="2400" dirty="0">
                <a:ln w="18415" cmpd="sng">
                  <a:solidFill>
                    <a:schemeClr val="tx1"/>
                  </a:solidFill>
                  <a:prstDash val="solid"/>
                </a:ln>
                <a:effectLst>
                  <a:outerShdw blurRad="63500" dir="3600000" algn="tl" rotWithShape="0">
                    <a:srgbClr val="000000">
                      <a:alpha val="70000"/>
                    </a:srgbClr>
                  </a:outerShdw>
                </a:effectLst>
              </a:rPr>
              <a:t>linear strand of DNA and associated proteins </a:t>
            </a:r>
            <a:r>
              <a:rPr lang="en-US" sz="2400" dirty="0">
                <a:ln w="18415" cmpd="sng">
                  <a:solidFill>
                    <a:srgbClr val="FF0000"/>
                  </a:solidFill>
                  <a:prstDash val="solid"/>
                </a:ln>
                <a:solidFill>
                  <a:srgbClr val="FF0000"/>
                </a:solidFill>
                <a:effectLst>
                  <a:outerShdw blurRad="63500" dir="3600000" algn="tl" rotWithShape="0">
                    <a:srgbClr val="000000">
                      <a:alpha val="70000"/>
                    </a:srgbClr>
                  </a:outerShdw>
                </a:effectLst>
              </a:rPr>
              <a:t>in the nucleus </a:t>
            </a:r>
            <a:r>
              <a:rPr lang="en-US" sz="2400" dirty="0">
                <a:ln w="18415" cmpd="sng">
                  <a:solidFill>
                    <a:schemeClr val="tx1"/>
                  </a:solidFill>
                  <a:prstDash val="solid"/>
                </a:ln>
                <a:effectLst>
                  <a:outerShdw blurRad="63500" dir="3600000" algn="tl" rotWithShape="0">
                    <a:srgbClr val="000000">
                      <a:alpha val="70000"/>
                    </a:srgbClr>
                  </a:outerShdw>
                </a:effectLst>
              </a:rPr>
              <a:t>of eukaryotic cells that carries the genes and functions in the transmission of hereditary information</a:t>
            </a:r>
            <a:r>
              <a:rPr lang="en-US" sz="2400" dirty="0" smtClean="0">
                <a:ln w="18415" cmpd="sng">
                  <a:solidFill>
                    <a:schemeClr val="tx1"/>
                  </a:solidFill>
                  <a:prstDash val="solid"/>
                </a:ln>
                <a:effectLst>
                  <a:outerShdw blurRad="63500" dir="3600000" algn="tl" rotWithShape="0">
                    <a:srgbClr val="000000">
                      <a:alpha val="70000"/>
                    </a:srgbClr>
                  </a:outerShdw>
                </a:effectLst>
              </a:rPr>
              <a:t>.</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132856"/>
            <a:ext cx="4972050" cy="4464496"/>
          </a:xfrm>
          <a:prstGeom prst="rect">
            <a:avLst/>
          </a:prstGeom>
          <a:ln w="38100">
            <a:solidFill>
              <a:schemeClr val="bg1">
                <a:lumMod val="50000"/>
              </a:schemeClr>
            </a:solidFill>
            <a:miter lim="800000"/>
            <a:headEnd/>
            <a:tailEnd/>
          </a:ln>
          <a:effectLst>
            <a:outerShdw blurRad="50800" dist="38100" dir="2700000" algn="tl" rotWithShape="0">
              <a:srgbClr val="000000">
                <a:alpha val="43000"/>
              </a:srgbClr>
            </a:outerShdw>
          </a:effectLst>
          <a:scene3d>
            <a:camera prst="orthographicFront"/>
            <a:lightRig rig="threePt" dir="t"/>
          </a:scene3d>
          <a:sp3d>
            <a:bevelT w="152400" h="50800" prst="softRound"/>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77344864"/>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wheel(1)">
                                      <p:cBhvr>
                                        <p:cTn id="1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403046"/>
            <a:ext cx="9144000" cy="3785652"/>
          </a:xfrm>
          <a:prstGeom prst="rect">
            <a:avLst/>
          </a:prstGeom>
          <a:noFill/>
        </p:spPr>
        <p:txBody>
          <a:bodyPr wrap="square" rtlCol="1">
            <a:spAutoFit/>
          </a:bodyPr>
          <a:lstStyle/>
          <a:p>
            <a:r>
              <a:rPr lang="en-US" sz="2000" dirty="0">
                <a:ln w="18415" cmpd="sng">
                  <a:solidFill>
                    <a:schemeClr val="tx1"/>
                  </a:solidFill>
                  <a:prstDash val="solid"/>
                </a:ln>
                <a:effectLst>
                  <a:outerShdw blurRad="63500" dir="3600000" algn="tl" rotWithShape="0">
                    <a:srgbClr val="000000">
                      <a:alpha val="70000"/>
                    </a:srgbClr>
                  </a:outerShdw>
                </a:effectLst>
              </a:rPr>
              <a:t>The word chromosome comes from the Greek χρῶμα (</a:t>
            </a:r>
            <a:r>
              <a:rPr lang="en-US" sz="2000" dirty="0">
                <a:ln w="18415" cmpd="sng">
                  <a:solidFill>
                    <a:srgbClr val="FF0000"/>
                  </a:solidFill>
                  <a:prstDash val="solid"/>
                </a:ln>
                <a:solidFill>
                  <a:srgbClr val="FF0000"/>
                </a:solidFill>
                <a:effectLst>
                  <a:outerShdw blurRad="63500" dir="3600000" algn="tl" rotWithShape="0">
                    <a:srgbClr val="000000">
                      <a:alpha val="70000"/>
                    </a:srgbClr>
                  </a:outerShdw>
                </a:effectLst>
              </a:rPr>
              <a:t>chroma</a:t>
            </a:r>
            <a:r>
              <a:rPr lang="en-US" sz="2000" dirty="0">
                <a:ln w="18415" cmpd="sng">
                  <a:solidFill>
                    <a:schemeClr val="tx1"/>
                  </a:solidFill>
                  <a:prstDash val="solid"/>
                </a:ln>
                <a:effectLst>
                  <a:outerShdw blurRad="63500" dir="3600000" algn="tl" rotWithShape="0">
                    <a:srgbClr val="000000">
                      <a:alpha val="70000"/>
                    </a:srgbClr>
                  </a:outerShdw>
                </a:effectLst>
              </a:rPr>
              <a:t>, colour) and σῶμα (</a:t>
            </a:r>
            <a:r>
              <a:rPr lang="en-US" sz="2000" dirty="0">
                <a:ln w="18415" cmpd="sng">
                  <a:solidFill>
                    <a:srgbClr val="FF0000"/>
                  </a:solidFill>
                  <a:prstDash val="solid"/>
                </a:ln>
                <a:solidFill>
                  <a:srgbClr val="FF0000"/>
                </a:solidFill>
                <a:effectLst>
                  <a:outerShdw blurRad="63500" dir="3600000" algn="tl" rotWithShape="0">
                    <a:srgbClr val="000000">
                      <a:alpha val="70000"/>
                    </a:srgbClr>
                  </a:outerShdw>
                </a:effectLst>
              </a:rPr>
              <a:t>soma</a:t>
            </a:r>
            <a:r>
              <a:rPr lang="en-US" sz="2000" dirty="0">
                <a:ln w="18415" cmpd="sng">
                  <a:solidFill>
                    <a:schemeClr val="tx1"/>
                  </a:solidFill>
                  <a:prstDash val="solid"/>
                </a:ln>
                <a:effectLst>
                  <a:outerShdw blurRad="63500" dir="3600000" algn="tl" rotWithShape="0">
                    <a:srgbClr val="000000">
                      <a:alpha val="70000"/>
                    </a:srgbClr>
                  </a:outerShdw>
                </a:effectLst>
              </a:rPr>
              <a:t>, body) due to their property of being very strongly stained by particular dyes</a:t>
            </a:r>
            <a:r>
              <a:rPr lang="en-US" sz="2000" dirty="0" smtClean="0">
                <a:ln w="18415" cmpd="sng">
                  <a:solidFill>
                    <a:schemeClr val="tx1"/>
                  </a:solidFill>
                  <a:prstDash val="solid"/>
                </a:ln>
                <a:effectLst>
                  <a:outerShdw blurRad="63500" dir="3600000" algn="tl" rotWithShape="0">
                    <a:srgbClr val="000000">
                      <a:alpha val="70000"/>
                    </a:srgbClr>
                  </a:outerShdw>
                </a:effectLst>
              </a:rPr>
              <a:t>.</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chemeClr val="tx1"/>
                  </a:solidFill>
                  <a:prstDash val="solid"/>
                </a:ln>
                <a:effectLst>
                  <a:outerShdw blurRad="63500" dir="3600000" algn="tl" rotWithShape="0">
                    <a:srgbClr val="000000">
                      <a:alpha val="70000"/>
                    </a:srgbClr>
                  </a:outerShdw>
                </a:effectLst>
              </a:rPr>
              <a:t>Each chromosome is one of a pair, one inherited from the mother and one from the father, som the human cell has 46 chromosomes that can be arranged as 23 pairs</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chemeClr val="tx1"/>
                  </a:solidFill>
                  <a:prstDash val="solid"/>
                </a:ln>
                <a:effectLst>
                  <a:outerShdw blurRad="63500" dir="3600000" algn="tl" rotWithShape="0">
                    <a:srgbClr val="000000">
                      <a:alpha val="70000"/>
                    </a:srgbClr>
                  </a:outerShdw>
                </a:effectLst>
              </a:rPr>
              <a:t>A cell with 23 pairs of chromosomes is termed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diploid</a:t>
            </a:r>
          </a:p>
          <a:p>
            <a:endParaRPr lang="en-US" sz="2000" dirty="0">
              <a:ln w="18415" cmpd="sng">
                <a:solidFill>
                  <a:schemeClr val="tx1"/>
                </a:solidFill>
                <a:prstDash val="solid"/>
              </a:ln>
              <a:effectLst>
                <a:outerShdw blurRad="63500" dir="3600000" algn="tl" rotWithShape="0">
                  <a:srgbClr val="000000">
                    <a:alpha val="70000"/>
                  </a:srgbClr>
                </a:outerShdw>
              </a:effectLst>
            </a:endParaRPr>
          </a:p>
          <a:p>
            <a:r>
              <a:rPr lang="en-US" sz="2000" dirty="0" smtClean="0">
                <a:ln w="18415" cmpd="sng">
                  <a:solidFill>
                    <a:schemeClr val="tx1"/>
                  </a:solidFill>
                  <a:prstDash val="solid"/>
                </a:ln>
                <a:effectLst>
                  <a:outerShdw blurRad="63500" dir="3600000" algn="tl" rotWithShape="0">
                    <a:srgbClr val="000000">
                      <a:alpha val="70000"/>
                    </a:srgbClr>
                  </a:outerShdw>
                </a:effectLst>
              </a:rPr>
              <a:t>Gametes(spermatozoa and ova), with only half of the normal complement, i.e. 23 chromosomes instead of 46, are described as </a:t>
            </a:r>
            <a:r>
              <a:rPr lang="en-US" sz="2000" dirty="0" smtClean="0">
                <a:ln w="18415" cmpd="sng">
                  <a:solidFill>
                    <a:srgbClr val="FF0000"/>
                  </a:solidFill>
                  <a:prstDash val="solid"/>
                </a:ln>
                <a:solidFill>
                  <a:srgbClr val="FF0000"/>
                </a:solidFill>
                <a:effectLst>
                  <a:outerShdw blurRad="63500" dir="3600000" algn="tl" rotWithShape="0">
                    <a:srgbClr val="000000">
                      <a:alpha val="70000"/>
                    </a:srgbClr>
                  </a:outerShdw>
                </a:effectLst>
              </a:rPr>
              <a:t>haploid</a:t>
            </a:r>
            <a:endParaRPr lang="ar-SA" sz="2000" dirty="0">
              <a:ln w="18415" cmpd="sng">
                <a:solidFill>
                  <a:srgbClr val="FF0000"/>
                </a:solidFill>
                <a:prstDash val="solid"/>
              </a:ln>
              <a:solidFill>
                <a:srgbClr val="FF0000"/>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436747853"/>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heme/theme1.xml><?xml version="1.0" encoding="utf-8"?>
<a:theme xmlns:a="http://schemas.openxmlformats.org/drawingml/2006/main" name="med_0226_slide">
  <a:themeElements>
    <a:clrScheme name="b2dfee_lightblue2 2">
      <a:dk1>
        <a:srgbClr val="000000"/>
      </a:dk1>
      <a:lt1>
        <a:srgbClr val="B2DFEE"/>
      </a:lt1>
      <a:dk2>
        <a:srgbClr val="000000"/>
      </a:dk2>
      <a:lt2>
        <a:srgbClr val="B2B2B2"/>
      </a:lt2>
      <a:accent1>
        <a:srgbClr val="0E5CBD"/>
      </a:accent1>
      <a:accent2>
        <a:srgbClr val="3AB912"/>
      </a:accent2>
      <a:accent3>
        <a:srgbClr val="D5ECF5"/>
      </a:accent3>
      <a:accent4>
        <a:srgbClr val="000000"/>
      </a:accent4>
      <a:accent5>
        <a:srgbClr val="AAB5DB"/>
      </a:accent5>
      <a:accent6>
        <a:srgbClr val="34A70F"/>
      </a:accent6>
      <a:hlink>
        <a:srgbClr val="003242"/>
      </a:hlink>
      <a:folHlink>
        <a:srgbClr val="155700"/>
      </a:folHlink>
    </a:clrScheme>
    <a:fontScheme name="b2dfee_lightblue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2dfee_lightblue2 1">
        <a:dk1>
          <a:srgbClr val="000000"/>
        </a:dk1>
        <a:lt1>
          <a:srgbClr val="B2DFEE"/>
        </a:lt1>
        <a:dk2>
          <a:srgbClr val="000000"/>
        </a:dk2>
        <a:lt2>
          <a:srgbClr val="B2B2B2"/>
        </a:lt2>
        <a:accent1>
          <a:srgbClr val="B3EDFF"/>
        </a:accent1>
        <a:accent2>
          <a:srgbClr val="66B3CC"/>
        </a:accent2>
        <a:accent3>
          <a:srgbClr val="D5ECF5"/>
        </a:accent3>
        <a:accent4>
          <a:srgbClr val="000000"/>
        </a:accent4>
        <a:accent5>
          <a:srgbClr val="D6F4FF"/>
        </a:accent5>
        <a:accent6>
          <a:srgbClr val="5CA2B9"/>
        </a:accent6>
        <a:hlink>
          <a:srgbClr val="0C5569"/>
        </a:hlink>
        <a:folHlink>
          <a:srgbClr val="006D99"/>
        </a:folHlink>
      </a:clrScheme>
      <a:clrMap bg1="lt1" tx1="dk1" bg2="lt2" tx2="dk2" accent1="accent1" accent2="accent2" accent3="accent3" accent4="accent4" accent5="accent5" accent6="accent6" hlink="hlink" folHlink="folHlink"/>
    </a:extraClrScheme>
    <a:extraClrScheme>
      <a:clrScheme name="b2dfee_lightblue2 2">
        <a:dk1>
          <a:srgbClr val="000000"/>
        </a:dk1>
        <a:lt1>
          <a:srgbClr val="B2DFEE"/>
        </a:lt1>
        <a:dk2>
          <a:srgbClr val="000000"/>
        </a:dk2>
        <a:lt2>
          <a:srgbClr val="B2B2B2"/>
        </a:lt2>
        <a:accent1>
          <a:srgbClr val="0E5CBD"/>
        </a:accent1>
        <a:accent2>
          <a:srgbClr val="3AB912"/>
        </a:accent2>
        <a:accent3>
          <a:srgbClr val="D5ECF5"/>
        </a:accent3>
        <a:accent4>
          <a:srgbClr val="000000"/>
        </a:accent4>
        <a:accent5>
          <a:srgbClr val="AAB5DB"/>
        </a:accent5>
        <a:accent6>
          <a:srgbClr val="34A70F"/>
        </a:accent6>
        <a:hlink>
          <a:srgbClr val="003242"/>
        </a:hlink>
        <a:folHlink>
          <a:srgbClr val="155700"/>
        </a:folHlink>
      </a:clrScheme>
      <a:clrMap bg1="lt1" tx1="dk1" bg2="lt2" tx2="dk2" accent1="accent1" accent2="accent2" accent3="accent3" accent4="accent4" accent5="accent5" accent6="accent6" hlink="hlink" folHlink="folHlink"/>
    </a:extraClrScheme>
    <a:extraClrScheme>
      <a:clrScheme name="b2dfee_lightblue2 3">
        <a:dk1>
          <a:srgbClr val="000000"/>
        </a:dk1>
        <a:lt1>
          <a:srgbClr val="B2DFEE"/>
        </a:lt1>
        <a:dk2>
          <a:srgbClr val="000000"/>
        </a:dk2>
        <a:lt2>
          <a:srgbClr val="B2B2B2"/>
        </a:lt2>
        <a:accent1>
          <a:srgbClr val="B75314"/>
        </a:accent1>
        <a:accent2>
          <a:srgbClr val="C1760B"/>
        </a:accent2>
        <a:accent3>
          <a:srgbClr val="D5ECF5"/>
        </a:accent3>
        <a:accent4>
          <a:srgbClr val="000000"/>
        </a:accent4>
        <a:accent5>
          <a:srgbClr val="D8B3AA"/>
        </a:accent5>
        <a:accent6>
          <a:srgbClr val="AF6A09"/>
        </a:accent6>
        <a:hlink>
          <a:srgbClr val="004961"/>
        </a:hlink>
        <a:folHlink>
          <a:srgbClr val="650C10"/>
        </a:folHlink>
      </a:clrScheme>
      <a:clrMap bg1="lt1" tx1="dk1" bg2="lt2" tx2="dk2" accent1="accent1" accent2="accent2" accent3="accent3" accent4="accent4" accent5="accent5" accent6="accent6" hlink="hlink" folHlink="folHlink"/>
    </a:extraClrScheme>
    <a:extraClrScheme>
      <a:clrScheme name="b2dfee_lightblue2 4">
        <a:dk1>
          <a:srgbClr val="000000"/>
        </a:dk1>
        <a:lt1>
          <a:srgbClr val="B2DFEE"/>
        </a:lt1>
        <a:dk2>
          <a:srgbClr val="000000"/>
        </a:dk2>
        <a:lt2>
          <a:srgbClr val="B2B2B2"/>
        </a:lt2>
        <a:accent1>
          <a:srgbClr val="1390B8"/>
        </a:accent1>
        <a:accent2>
          <a:srgbClr val="C6C606"/>
        </a:accent2>
        <a:accent3>
          <a:srgbClr val="D5ECF5"/>
        </a:accent3>
        <a:accent4>
          <a:srgbClr val="000000"/>
        </a:accent4>
        <a:accent5>
          <a:srgbClr val="AAC6D8"/>
        </a:accent5>
        <a:accent6>
          <a:srgbClr val="B3B305"/>
        </a:accent6>
        <a:hlink>
          <a:srgbClr val="8F390A"/>
        </a:hlink>
        <a:folHlink>
          <a:srgbClr val="511782"/>
        </a:folHlink>
      </a:clrScheme>
      <a:clrMap bg1="lt1" tx1="dk1" bg2="lt2" tx2="dk2" accent1="accent1" accent2="accent2" accent3="accent3" accent4="accent4" accent5="accent5" accent6="accent6" hlink="hlink" folHlink="folHlink"/>
    </a:extraClrScheme>
    <a:extraClrScheme>
      <a:clrScheme name="b2dfee_lightblue2 5">
        <a:dk1>
          <a:srgbClr val="000000"/>
        </a:dk1>
        <a:lt1>
          <a:srgbClr val="FFFFFF"/>
        </a:lt1>
        <a:dk2>
          <a:srgbClr val="000000"/>
        </a:dk2>
        <a:lt2>
          <a:srgbClr val="B2B2B2"/>
        </a:lt2>
        <a:accent1>
          <a:srgbClr val="B3EDFF"/>
        </a:accent1>
        <a:accent2>
          <a:srgbClr val="66B3CC"/>
        </a:accent2>
        <a:accent3>
          <a:srgbClr val="FFFFFF"/>
        </a:accent3>
        <a:accent4>
          <a:srgbClr val="000000"/>
        </a:accent4>
        <a:accent5>
          <a:srgbClr val="D6F4FF"/>
        </a:accent5>
        <a:accent6>
          <a:srgbClr val="5CA2B9"/>
        </a:accent6>
        <a:hlink>
          <a:srgbClr val="0C5569"/>
        </a:hlink>
        <a:folHlink>
          <a:srgbClr val="006D99"/>
        </a:folHlink>
      </a:clrScheme>
      <a:clrMap bg1="lt1" tx1="dk1" bg2="lt2" tx2="dk2" accent1="accent1" accent2="accent2" accent3="accent3" accent4="accent4" accent5="accent5" accent6="accent6" hlink="hlink" folHlink="folHlink"/>
    </a:extraClrScheme>
    <a:extraClrScheme>
      <a:clrScheme name="b2dfee_lightblue2 6">
        <a:dk1>
          <a:srgbClr val="000000"/>
        </a:dk1>
        <a:lt1>
          <a:srgbClr val="FFFFFF"/>
        </a:lt1>
        <a:dk2>
          <a:srgbClr val="000000"/>
        </a:dk2>
        <a:lt2>
          <a:srgbClr val="B2B2B2"/>
        </a:lt2>
        <a:accent1>
          <a:srgbClr val="0E5CBD"/>
        </a:accent1>
        <a:accent2>
          <a:srgbClr val="3AB912"/>
        </a:accent2>
        <a:accent3>
          <a:srgbClr val="FFFFFF"/>
        </a:accent3>
        <a:accent4>
          <a:srgbClr val="000000"/>
        </a:accent4>
        <a:accent5>
          <a:srgbClr val="AAB5DB"/>
        </a:accent5>
        <a:accent6>
          <a:srgbClr val="34A70F"/>
        </a:accent6>
        <a:hlink>
          <a:srgbClr val="003242"/>
        </a:hlink>
        <a:folHlink>
          <a:srgbClr val="155700"/>
        </a:folHlink>
      </a:clrScheme>
      <a:clrMap bg1="lt1" tx1="dk1" bg2="lt2" tx2="dk2" accent1="accent1" accent2="accent2" accent3="accent3" accent4="accent4" accent5="accent5" accent6="accent6" hlink="hlink" folHlink="folHlink"/>
    </a:extraClrScheme>
    <a:extraClrScheme>
      <a:clrScheme name="b2dfee_lightblue2 7">
        <a:dk1>
          <a:srgbClr val="000000"/>
        </a:dk1>
        <a:lt1>
          <a:srgbClr val="FFFFFF"/>
        </a:lt1>
        <a:dk2>
          <a:srgbClr val="000000"/>
        </a:dk2>
        <a:lt2>
          <a:srgbClr val="B2B2B2"/>
        </a:lt2>
        <a:accent1>
          <a:srgbClr val="B75314"/>
        </a:accent1>
        <a:accent2>
          <a:srgbClr val="C1760B"/>
        </a:accent2>
        <a:accent3>
          <a:srgbClr val="FFFFFF"/>
        </a:accent3>
        <a:accent4>
          <a:srgbClr val="000000"/>
        </a:accent4>
        <a:accent5>
          <a:srgbClr val="D8B3AA"/>
        </a:accent5>
        <a:accent6>
          <a:srgbClr val="AF6A09"/>
        </a:accent6>
        <a:hlink>
          <a:srgbClr val="004961"/>
        </a:hlink>
        <a:folHlink>
          <a:srgbClr val="650C10"/>
        </a:folHlink>
      </a:clrScheme>
      <a:clrMap bg1="lt1" tx1="dk1" bg2="lt2" tx2="dk2" accent1="accent1" accent2="accent2" accent3="accent3" accent4="accent4" accent5="accent5" accent6="accent6" hlink="hlink" folHlink="folHlink"/>
    </a:extraClrScheme>
    <a:extraClrScheme>
      <a:clrScheme name="b2dfee_lightblue2 8">
        <a:dk1>
          <a:srgbClr val="000000"/>
        </a:dk1>
        <a:lt1>
          <a:srgbClr val="FFFFFF"/>
        </a:lt1>
        <a:dk2>
          <a:srgbClr val="000000"/>
        </a:dk2>
        <a:lt2>
          <a:srgbClr val="B2B2B2"/>
        </a:lt2>
        <a:accent1>
          <a:srgbClr val="1390B8"/>
        </a:accent1>
        <a:accent2>
          <a:srgbClr val="C6C606"/>
        </a:accent2>
        <a:accent3>
          <a:srgbClr val="FFFFFF"/>
        </a:accent3>
        <a:accent4>
          <a:srgbClr val="000000"/>
        </a:accent4>
        <a:accent5>
          <a:srgbClr val="AAC6D8"/>
        </a:accent5>
        <a:accent6>
          <a:srgbClr val="B3B305"/>
        </a:accent6>
        <a:hlink>
          <a:srgbClr val="8F390A"/>
        </a:hlink>
        <a:folHlink>
          <a:srgbClr val="51178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med_0226_slide</Template>
  <TotalTime>962</TotalTime>
  <Words>2354</Words>
  <Application>Microsoft Office PowerPoint</Application>
  <PresentationFormat>عرض على الشاشة (3:4)‏</PresentationFormat>
  <Paragraphs>189</Paragraphs>
  <Slides>60</Slides>
  <Notes>1</Notes>
  <HiddenSlides>0</HiddenSlides>
  <MMClips>0</MMClips>
  <ScaleCrop>false</ScaleCrop>
  <HeadingPairs>
    <vt:vector size="4" baseType="variant">
      <vt:variant>
        <vt:lpstr>نسق</vt:lpstr>
      </vt:variant>
      <vt:variant>
        <vt:i4>1</vt:i4>
      </vt:variant>
      <vt:variant>
        <vt:lpstr>عناوين الشرائح</vt:lpstr>
      </vt:variant>
      <vt:variant>
        <vt:i4>60</vt:i4>
      </vt:variant>
    </vt:vector>
  </HeadingPairs>
  <TitlesOfParts>
    <vt:vector size="61" baseType="lpstr">
      <vt:lpstr>med_0226_slide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عادل المعلم</cp:lastModifiedBy>
  <cp:revision>78</cp:revision>
  <dcterms:created xsi:type="dcterms:W3CDTF">2011-09-30T05:55:06Z</dcterms:created>
  <dcterms:modified xsi:type="dcterms:W3CDTF">2011-10-09T11:25:17Z</dcterms:modified>
</cp:coreProperties>
</file>