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6" r:id="rId2"/>
    <p:sldId id="364" r:id="rId3"/>
    <p:sldId id="365" r:id="rId4"/>
    <p:sldId id="259" r:id="rId5"/>
    <p:sldId id="366" r:id="rId6"/>
    <p:sldId id="381" r:id="rId7"/>
    <p:sldId id="369" r:id="rId8"/>
    <p:sldId id="370" r:id="rId9"/>
    <p:sldId id="371" r:id="rId10"/>
    <p:sldId id="372" r:id="rId11"/>
    <p:sldId id="373" r:id="rId12"/>
    <p:sldId id="374" r:id="rId13"/>
    <p:sldId id="375" r:id="rId14"/>
    <p:sldId id="376" r:id="rId15"/>
    <p:sldId id="377" r:id="rId16"/>
    <p:sldId id="378" r:id="rId17"/>
    <p:sldId id="379" r:id="rId18"/>
    <p:sldId id="382" r:id="rId19"/>
    <p:sldId id="380" r:id="rId20"/>
    <p:sldId id="383" r:id="rId21"/>
    <p:sldId id="384" r:id="rId22"/>
    <p:sldId id="385" r:id="rId23"/>
    <p:sldId id="386" r:id="rId24"/>
    <p:sldId id="387" r:id="rId25"/>
    <p:sldId id="388" r:id="rId26"/>
    <p:sldId id="389" r:id="rId27"/>
    <p:sldId id="393" r:id="rId28"/>
    <p:sldId id="390" r:id="rId29"/>
    <p:sldId id="391" r:id="rId30"/>
    <p:sldId id="367" r:id="rId31"/>
    <p:sldId id="394" r:id="rId32"/>
    <p:sldId id="395" r:id="rId33"/>
    <p:sldId id="396" r:id="rId34"/>
    <p:sldId id="397" r:id="rId35"/>
    <p:sldId id="398" r:id="rId36"/>
    <p:sldId id="399" r:id="rId37"/>
    <p:sldId id="400" r:id="rId38"/>
    <p:sldId id="401" r:id="rId39"/>
    <p:sldId id="402" r:id="rId40"/>
    <p:sldId id="403" r:id="rId41"/>
    <p:sldId id="404" r:id="rId42"/>
    <p:sldId id="405" r:id="rId43"/>
    <p:sldId id="406" r:id="rId44"/>
    <p:sldId id="407" r:id="rId45"/>
    <p:sldId id="408" r:id="rId46"/>
    <p:sldId id="409" r:id="rId47"/>
    <p:sldId id="410" r:id="rId48"/>
    <p:sldId id="411" r:id="rId49"/>
    <p:sldId id="412" r:id="rId50"/>
    <p:sldId id="363" r:id="rId51"/>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65" autoAdjust="0"/>
    <p:restoredTop sz="94660"/>
  </p:normalViewPr>
  <p:slideViewPr>
    <p:cSldViewPr>
      <p:cViewPr varScale="1">
        <p:scale>
          <a:sx n="53" d="100"/>
          <a:sy n="53" d="100"/>
        </p:scale>
        <p:origin x="96" y="324"/>
      </p:cViewPr>
      <p:guideLst>
        <p:guide orient="horz" pos="2160"/>
        <p:guide pos="2880"/>
      </p:guideLst>
    </p:cSldViewPr>
  </p:slideViewPr>
  <p:notesTextViewPr>
    <p:cViewPr>
      <p:scale>
        <a:sx n="1" d="1"/>
        <a:sy n="1" d="1"/>
      </p:scale>
      <p:origin x="0" y="0"/>
    </p:cViewPr>
  </p:notesTextViewPr>
  <p:notesViewPr>
    <p:cSldViewPr>
      <p:cViewPr varScale="1">
        <p:scale>
          <a:sx n="53" d="100"/>
          <a:sy n="53" d="100"/>
        </p:scale>
        <p:origin x="-282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48C6D9-ED62-437C-9B0F-EA7F77560699}" type="doc">
      <dgm:prSet loTypeId="urn:microsoft.com/office/officeart/2005/8/layout/process5" loCatId="process" qsTypeId="urn:microsoft.com/office/officeart/2005/8/quickstyle/3d1" qsCatId="3D" csTypeId="urn:microsoft.com/office/officeart/2005/8/colors/accent1_2" csCatId="accent1" phldr="1"/>
      <dgm:spPr/>
      <dgm:t>
        <a:bodyPr/>
        <a:lstStyle/>
        <a:p>
          <a:endParaRPr lang="en-US"/>
        </a:p>
      </dgm:t>
    </dgm:pt>
    <dgm:pt modelId="{134D62CA-B4F2-4C09-89CD-23DC7FAFFEAB}">
      <dgm:prSet phldrT="[Text]"/>
      <dgm:spPr/>
      <dgm:t>
        <a:bodyPr/>
        <a:lstStyle/>
        <a:p>
          <a:r>
            <a:rPr lang="en-US" dirty="0" err="1"/>
            <a:t>Pendahuluan</a:t>
          </a:r>
          <a:r>
            <a:rPr lang="en-US" dirty="0"/>
            <a:t> </a:t>
          </a:r>
        </a:p>
      </dgm:t>
    </dgm:pt>
    <dgm:pt modelId="{9AC503A8-BB56-4D83-8760-2A10F8728A9D}" type="parTrans" cxnId="{938CF831-0F52-479F-B267-122D08D819DC}">
      <dgm:prSet/>
      <dgm:spPr/>
      <dgm:t>
        <a:bodyPr/>
        <a:lstStyle/>
        <a:p>
          <a:endParaRPr lang="en-US"/>
        </a:p>
      </dgm:t>
    </dgm:pt>
    <dgm:pt modelId="{4A4924B7-57A9-4A61-8DA4-0BA577867940}" type="sibTrans" cxnId="{938CF831-0F52-479F-B267-122D08D819DC}">
      <dgm:prSet/>
      <dgm:spPr/>
      <dgm:t>
        <a:bodyPr/>
        <a:lstStyle/>
        <a:p>
          <a:endParaRPr lang="en-US"/>
        </a:p>
      </dgm:t>
    </dgm:pt>
    <dgm:pt modelId="{CC6AF433-74FB-4F46-8C26-E4876208679D}">
      <dgm:prSet phldrT="[Text]">
        <dgm:style>
          <a:lnRef idx="0">
            <a:schemeClr val="accent5"/>
          </a:lnRef>
          <a:fillRef idx="3">
            <a:schemeClr val="accent5"/>
          </a:fillRef>
          <a:effectRef idx="3">
            <a:schemeClr val="accent5"/>
          </a:effectRef>
          <a:fontRef idx="minor">
            <a:schemeClr val="lt1"/>
          </a:fontRef>
        </dgm:style>
      </dgm:prSet>
      <dgm:spPr/>
      <dgm:t>
        <a:bodyPr/>
        <a:lstStyle/>
        <a:p>
          <a:r>
            <a:rPr lang="en-US" dirty="0" err="1"/>
            <a:t>Mengkaji</a:t>
          </a:r>
          <a:r>
            <a:rPr lang="en-US" dirty="0"/>
            <a:t> </a:t>
          </a:r>
          <a:r>
            <a:rPr lang="en-US" dirty="0" err="1"/>
            <a:t>modul</a:t>
          </a:r>
          <a:endParaRPr lang="en-US" dirty="0"/>
        </a:p>
      </dgm:t>
    </dgm:pt>
    <dgm:pt modelId="{912F4A7C-B3A5-4A9D-A70E-37FECA62BEE8}" type="parTrans" cxnId="{911C90B1-5A98-45A2-9437-A135BDC26A6D}">
      <dgm:prSet/>
      <dgm:spPr/>
      <dgm:t>
        <a:bodyPr/>
        <a:lstStyle/>
        <a:p>
          <a:endParaRPr lang="en-US"/>
        </a:p>
      </dgm:t>
    </dgm:pt>
    <dgm:pt modelId="{09270140-2373-4A35-870A-34171B3F75DE}" type="sibTrans" cxnId="{911C90B1-5A98-45A2-9437-A135BDC26A6D}">
      <dgm:prSet/>
      <dgm:spPr/>
      <dgm:t>
        <a:bodyPr/>
        <a:lstStyle/>
        <a:p>
          <a:endParaRPr lang="en-US"/>
        </a:p>
      </dgm:t>
    </dgm:pt>
    <dgm:pt modelId="{D5FA2032-AE39-4830-9E59-E6EB92598171}">
      <dgm:prSet phldrT="[Text]">
        <dgm:style>
          <a:lnRef idx="0">
            <a:schemeClr val="accent6"/>
          </a:lnRef>
          <a:fillRef idx="3">
            <a:schemeClr val="accent6"/>
          </a:fillRef>
          <a:effectRef idx="3">
            <a:schemeClr val="accent6"/>
          </a:effectRef>
          <a:fontRef idx="minor">
            <a:schemeClr val="lt1"/>
          </a:fontRef>
        </dgm:style>
      </dgm:prSet>
      <dgm:spPr/>
      <dgm:t>
        <a:bodyPr/>
        <a:lstStyle/>
        <a:p>
          <a:r>
            <a:rPr lang="id-ID" dirty="0"/>
            <a:t>Studi Kasus dari LK Kegiatan</a:t>
          </a:r>
          <a:endParaRPr lang="en-US" dirty="0"/>
        </a:p>
      </dgm:t>
    </dgm:pt>
    <dgm:pt modelId="{A2121A8F-C61A-4EAE-BDBC-7259481AEE51}" type="parTrans" cxnId="{889C7CAA-D144-474D-9D66-878F133E075B}">
      <dgm:prSet/>
      <dgm:spPr/>
      <dgm:t>
        <a:bodyPr/>
        <a:lstStyle/>
        <a:p>
          <a:endParaRPr lang="en-US"/>
        </a:p>
      </dgm:t>
    </dgm:pt>
    <dgm:pt modelId="{68251989-4633-40A3-A234-1DFA42BD8F4D}" type="sibTrans" cxnId="{889C7CAA-D144-474D-9D66-878F133E075B}">
      <dgm:prSet/>
      <dgm:spPr/>
      <dgm:t>
        <a:bodyPr/>
        <a:lstStyle/>
        <a:p>
          <a:endParaRPr lang="en-US"/>
        </a:p>
      </dgm:t>
    </dgm:pt>
    <dgm:pt modelId="{6BB66244-D1F7-49BE-8D69-CCF81D79EE2D}">
      <dgm:prSet phldrT="[Text]">
        <dgm:style>
          <a:lnRef idx="0">
            <a:schemeClr val="accent4"/>
          </a:lnRef>
          <a:fillRef idx="3">
            <a:schemeClr val="accent4"/>
          </a:fillRef>
          <a:effectRef idx="3">
            <a:schemeClr val="accent4"/>
          </a:effectRef>
          <a:fontRef idx="minor">
            <a:schemeClr val="lt1"/>
          </a:fontRef>
        </dgm:style>
      </dgm:prSet>
      <dgm:spPr/>
      <dgm:t>
        <a:bodyPr/>
        <a:lstStyle/>
        <a:p>
          <a:r>
            <a:rPr lang="en-US" dirty="0" err="1"/>
            <a:t>Presentasi</a:t>
          </a:r>
          <a:r>
            <a:rPr lang="en-US" dirty="0"/>
            <a:t> </a:t>
          </a:r>
          <a:r>
            <a:rPr lang="en-US" dirty="0" err="1"/>
            <a:t>dan</a:t>
          </a:r>
          <a:r>
            <a:rPr lang="en-US" dirty="0"/>
            <a:t> </a:t>
          </a:r>
          <a:r>
            <a:rPr lang="en-US" dirty="0" err="1"/>
            <a:t>konfirmasi</a:t>
          </a:r>
          <a:endParaRPr lang="en-US" dirty="0"/>
        </a:p>
      </dgm:t>
    </dgm:pt>
    <dgm:pt modelId="{13730124-229A-4FAE-93EA-F1C5B93AF55D}" type="parTrans" cxnId="{A26495C0-76B4-448E-A7F3-437C7D03C2B6}">
      <dgm:prSet/>
      <dgm:spPr/>
      <dgm:t>
        <a:bodyPr/>
        <a:lstStyle/>
        <a:p>
          <a:endParaRPr lang="en-US"/>
        </a:p>
      </dgm:t>
    </dgm:pt>
    <dgm:pt modelId="{383B016E-B745-4B15-8EBA-B4208612A3BD}" type="sibTrans" cxnId="{A26495C0-76B4-448E-A7F3-437C7D03C2B6}">
      <dgm:prSet/>
      <dgm:spPr/>
      <dgm:t>
        <a:bodyPr/>
        <a:lstStyle/>
        <a:p>
          <a:endParaRPr lang="en-US"/>
        </a:p>
      </dgm:t>
    </dgm:pt>
    <dgm:pt modelId="{79FB984F-FF84-4134-AEEF-1DF7A8FAF9C2}">
      <dgm:prSet phldrT="[Text]">
        <dgm:style>
          <a:lnRef idx="0">
            <a:schemeClr val="accent2"/>
          </a:lnRef>
          <a:fillRef idx="3">
            <a:schemeClr val="accent2"/>
          </a:fillRef>
          <a:effectRef idx="3">
            <a:schemeClr val="accent2"/>
          </a:effectRef>
          <a:fontRef idx="minor">
            <a:schemeClr val="lt1"/>
          </a:fontRef>
        </dgm:style>
      </dgm:prSet>
      <dgm:spPr/>
      <dgm:t>
        <a:bodyPr/>
        <a:lstStyle/>
        <a:p>
          <a:r>
            <a:rPr lang="en-US" dirty="0" err="1"/>
            <a:t>Latihan</a:t>
          </a:r>
          <a:r>
            <a:rPr lang="en-US" dirty="0"/>
            <a:t> </a:t>
          </a:r>
          <a:r>
            <a:rPr lang="en-US" dirty="0" err="1"/>
            <a:t>soal</a:t>
          </a:r>
          <a:r>
            <a:rPr lang="en-US" dirty="0"/>
            <a:t> </a:t>
          </a:r>
        </a:p>
      </dgm:t>
    </dgm:pt>
    <dgm:pt modelId="{DD005EE8-C5A4-4D27-BA6B-C4C6F78E67CB}" type="parTrans" cxnId="{D75E0204-5712-4126-9335-8FEA530F7236}">
      <dgm:prSet/>
      <dgm:spPr/>
      <dgm:t>
        <a:bodyPr/>
        <a:lstStyle/>
        <a:p>
          <a:endParaRPr lang="en-US"/>
        </a:p>
      </dgm:t>
    </dgm:pt>
    <dgm:pt modelId="{8C019C1C-29C5-468B-8C41-5C75583DC398}" type="sibTrans" cxnId="{D75E0204-5712-4126-9335-8FEA530F7236}">
      <dgm:prSet/>
      <dgm:spPr/>
      <dgm:t>
        <a:bodyPr/>
        <a:lstStyle/>
        <a:p>
          <a:endParaRPr lang="en-US"/>
        </a:p>
      </dgm:t>
    </dgm:pt>
    <dgm:pt modelId="{9D092716-8432-472C-8886-23FCBB723CDD}">
      <dgm:prSet>
        <dgm:style>
          <a:lnRef idx="0">
            <a:schemeClr val="accent3"/>
          </a:lnRef>
          <a:fillRef idx="3">
            <a:schemeClr val="accent3"/>
          </a:fillRef>
          <a:effectRef idx="3">
            <a:schemeClr val="accent3"/>
          </a:effectRef>
          <a:fontRef idx="minor">
            <a:schemeClr val="lt1"/>
          </a:fontRef>
        </dgm:style>
      </dgm:prSet>
      <dgm:spPr/>
      <dgm:t>
        <a:bodyPr/>
        <a:lstStyle/>
        <a:p>
          <a:r>
            <a:rPr lang="en-US" dirty="0"/>
            <a:t>Review </a:t>
          </a:r>
        </a:p>
      </dgm:t>
    </dgm:pt>
    <dgm:pt modelId="{C9B52ACC-858A-4EEE-AB29-7CCCE158D335}" type="parTrans" cxnId="{1A4DB043-3EAF-41D8-B34D-94B92EBF8980}">
      <dgm:prSet/>
      <dgm:spPr/>
      <dgm:t>
        <a:bodyPr/>
        <a:lstStyle/>
        <a:p>
          <a:endParaRPr lang="en-US"/>
        </a:p>
      </dgm:t>
    </dgm:pt>
    <dgm:pt modelId="{F66DC329-DAB3-43F7-8BAA-DB9FBC668B19}" type="sibTrans" cxnId="{1A4DB043-3EAF-41D8-B34D-94B92EBF8980}">
      <dgm:prSet/>
      <dgm:spPr/>
      <dgm:t>
        <a:bodyPr/>
        <a:lstStyle/>
        <a:p>
          <a:endParaRPr lang="en-US"/>
        </a:p>
      </dgm:t>
    </dgm:pt>
    <dgm:pt modelId="{9B778541-2428-4F7F-B315-1853FFECFB00}" type="pres">
      <dgm:prSet presAssocID="{1848C6D9-ED62-437C-9B0F-EA7F77560699}" presName="diagram" presStyleCnt="0">
        <dgm:presLayoutVars>
          <dgm:dir/>
          <dgm:resizeHandles val="exact"/>
        </dgm:presLayoutVars>
      </dgm:prSet>
      <dgm:spPr/>
    </dgm:pt>
    <dgm:pt modelId="{854A443E-7F48-41E3-A65B-0089FACA6AAF}" type="pres">
      <dgm:prSet presAssocID="{134D62CA-B4F2-4C09-89CD-23DC7FAFFEAB}" presName="node" presStyleLbl="node1" presStyleIdx="0" presStyleCnt="6">
        <dgm:presLayoutVars>
          <dgm:bulletEnabled val="1"/>
        </dgm:presLayoutVars>
      </dgm:prSet>
      <dgm:spPr/>
    </dgm:pt>
    <dgm:pt modelId="{E18BB37B-9B9E-477F-9C4A-851FEB5FCACB}" type="pres">
      <dgm:prSet presAssocID="{4A4924B7-57A9-4A61-8DA4-0BA577867940}" presName="sibTrans" presStyleLbl="sibTrans2D1" presStyleIdx="0" presStyleCnt="5"/>
      <dgm:spPr/>
    </dgm:pt>
    <dgm:pt modelId="{DD10FDFF-5180-4A17-B12B-D368416C1B31}" type="pres">
      <dgm:prSet presAssocID="{4A4924B7-57A9-4A61-8DA4-0BA577867940}" presName="connectorText" presStyleLbl="sibTrans2D1" presStyleIdx="0" presStyleCnt="5"/>
      <dgm:spPr/>
    </dgm:pt>
    <dgm:pt modelId="{FA19AD68-A748-46C5-BCD3-F544BF78E596}" type="pres">
      <dgm:prSet presAssocID="{CC6AF433-74FB-4F46-8C26-E4876208679D}" presName="node" presStyleLbl="node1" presStyleIdx="1" presStyleCnt="6">
        <dgm:presLayoutVars>
          <dgm:bulletEnabled val="1"/>
        </dgm:presLayoutVars>
      </dgm:prSet>
      <dgm:spPr/>
    </dgm:pt>
    <dgm:pt modelId="{52822379-C055-4871-AFF8-B0E0A82B118A}" type="pres">
      <dgm:prSet presAssocID="{09270140-2373-4A35-870A-34171B3F75DE}" presName="sibTrans" presStyleLbl="sibTrans2D1" presStyleIdx="1" presStyleCnt="5"/>
      <dgm:spPr/>
    </dgm:pt>
    <dgm:pt modelId="{1D8598A4-B424-43E6-AED0-E8FD0BF67357}" type="pres">
      <dgm:prSet presAssocID="{09270140-2373-4A35-870A-34171B3F75DE}" presName="connectorText" presStyleLbl="sibTrans2D1" presStyleIdx="1" presStyleCnt="5"/>
      <dgm:spPr/>
    </dgm:pt>
    <dgm:pt modelId="{BF43F767-169C-4BAF-B211-35EA6EC47C14}" type="pres">
      <dgm:prSet presAssocID="{D5FA2032-AE39-4830-9E59-E6EB92598171}" presName="node" presStyleLbl="node1" presStyleIdx="2" presStyleCnt="6">
        <dgm:presLayoutVars>
          <dgm:bulletEnabled val="1"/>
        </dgm:presLayoutVars>
      </dgm:prSet>
      <dgm:spPr/>
    </dgm:pt>
    <dgm:pt modelId="{443F15ED-6A5F-4E26-90A0-1EB560843D94}" type="pres">
      <dgm:prSet presAssocID="{68251989-4633-40A3-A234-1DFA42BD8F4D}" presName="sibTrans" presStyleLbl="sibTrans2D1" presStyleIdx="2" presStyleCnt="5"/>
      <dgm:spPr/>
    </dgm:pt>
    <dgm:pt modelId="{8FCC5295-8AD6-4D2A-B405-BE23D80F4FD7}" type="pres">
      <dgm:prSet presAssocID="{68251989-4633-40A3-A234-1DFA42BD8F4D}" presName="connectorText" presStyleLbl="sibTrans2D1" presStyleIdx="2" presStyleCnt="5"/>
      <dgm:spPr/>
    </dgm:pt>
    <dgm:pt modelId="{39686284-F797-4908-B440-498FBDDAB4A2}" type="pres">
      <dgm:prSet presAssocID="{6BB66244-D1F7-49BE-8D69-CCF81D79EE2D}" presName="node" presStyleLbl="node1" presStyleIdx="3" presStyleCnt="6">
        <dgm:presLayoutVars>
          <dgm:bulletEnabled val="1"/>
        </dgm:presLayoutVars>
      </dgm:prSet>
      <dgm:spPr/>
    </dgm:pt>
    <dgm:pt modelId="{8830AD7A-6463-4076-93E1-916DCE2166F2}" type="pres">
      <dgm:prSet presAssocID="{383B016E-B745-4B15-8EBA-B4208612A3BD}" presName="sibTrans" presStyleLbl="sibTrans2D1" presStyleIdx="3" presStyleCnt="5"/>
      <dgm:spPr/>
    </dgm:pt>
    <dgm:pt modelId="{9B6DE974-C3AF-4CCB-B9BC-75F1B3F2383C}" type="pres">
      <dgm:prSet presAssocID="{383B016E-B745-4B15-8EBA-B4208612A3BD}" presName="connectorText" presStyleLbl="sibTrans2D1" presStyleIdx="3" presStyleCnt="5"/>
      <dgm:spPr/>
    </dgm:pt>
    <dgm:pt modelId="{FC043B09-9B38-44EC-90D8-AA3E3096C42A}" type="pres">
      <dgm:prSet presAssocID="{79FB984F-FF84-4134-AEEF-1DF7A8FAF9C2}" presName="node" presStyleLbl="node1" presStyleIdx="4" presStyleCnt="6">
        <dgm:presLayoutVars>
          <dgm:bulletEnabled val="1"/>
        </dgm:presLayoutVars>
      </dgm:prSet>
      <dgm:spPr/>
    </dgm:pt>
    <dgm:pt modelId="{7126AAD7-5F7E-40AF-A485-5B628CBF34BA}" type="pres">
      <dgm:prSet presAssocID="{8C019C1C-29C5-468B-8C41-5C75583DC398}" presName="sibTrans" presStyleLbl="sibTrans2D1" presStyleIdx="4" presStyleCnt="5"/>
      <dgm:spPr/>
    </dgm:pt>
    <dgm:pt modelId="{ED5A30CF-1AC6-47D9-8453-15770D61B843}" type="pres">
      <dgm:prSet presAssocID="{8C019C1C-29C5-468B-8C41-5C75583DC398}" presName="connectorText" presStyleLbl="sibTrans2D1" presStyleIdx="4" presStyleCnt="5"/>
      <dgm:spPr/>
    </dgm:pt>
    <dgm:pt modelId="{974DF6DF-DBE6-4D3C-AB98-A9E280D9B236}" type="pres">
      <dgm:prSet presAssocID="{9D092716-8432-472C-8886-23FCBB723CDD}" presName="node" presStyleLbl="node1" presStyleIdx="5" presStyleCnt="6">
        <dgm:presLayoutVars>
          <dgm:bulletEnabled val="1"/>
        </dgm:presLayoutVars>
      </dgm:prSet>
      <dgm:spPr/>
    </dgm:pt>
  </dgm:ptLst>
  <dgm:cxnLst>
    <dgm:cxn modelId="{8FC5D12B-6941-443E-B719-539927BC9D5B}" type="presOf" srcId="{4A4924B7-57A9-4A61-8DA4-0BA577867940}" destId="{E18BB37B-9B9E-477F-9C4A-851FEB5FCACB}" srcOrd="0" destOrd="0" presId="urn:microsoft.com/office/officeart/2005/8/layout/process5"/>
    <dgm:cxn modelId="{911C90B1-5A98-45A2-9437-A135BDC26A6D}" srcId="{1848C6D9-ED62-437C-9B0F-EA7F77560699}" destId="{CC6AF433-74FB-4F46-8C26-E4876208679D}" srcOrd="1" destOrd="0" parTransId="{912F4A7C-B3A5-4A9D-A70E-37FECA62BEE8}" sibTransId="{09270140-2373-4A35-870A-34171B3F75DE}"/>
    <dgm:cxn modelId="{46781DE2-079B-47B6-BBF3-78198F6022EC}" type="presOf" srcId="{134D62CA-B4F2-4C09-89CD-23DC7FAFFEAB}" destId="{854A443E-7F48-41E3-A65B-0089FACA6AAF}" srcOrd="0" destOrd="0" presId="urn:microsoft.com/office/officeart/2005/8/layout/process5"/>
    <dgm:cxn modelId="{D7DFB7D0-D68B-4FF6-BE14-534A805AAF10}" type="presOf" srcId="{79FB984F-FF84-4134-AEEF-1DF7A8FAF9C2}" destId="{FC043B09-9B38-44EC-90D8-AA3E3096C42A}" srcOrd="0" destOrd="0" presId="urn:microsoft.com/office/officeart/2005/8/layout/process5"/>
    <dgm:cxn modelId="{1B7903D6-0486-4993-B145-1FA475E9E90A}" type="presOf" srcId="{09270140-2373-4A35-870A-34171B3F75DE}" destId="{52822379-C055-4871-AFF8-B0E0A82B118A}" srcOrd="0" destOrd="0" presId="urn:microsoft.com/office/officeart/2005/8/layout/process5"/>
    <dgm:cxn modelId="{C9144378-7B9F-4B8E-91BC-6B1295B67631}" type="presOf" srcId="{CC6AF433-74FB-4F46-8C26-E4876208679D}" destId="{FA19AD68-A748-46C5-BCD3-F544BF78E596}" srcOrd="0" destOrd="0" presId="urn:microsoft.com/office/officeart/2005/8/layout/process5"/>
    <dgm:cxn modelId="{938CF831-0F52-479F-B267-122D08D819DC}" srcId="{1848C6D9-ED62-437C-9B0F-EA7F77560699}" destId="{134D62CA-B4F2-4C09-89CD-23DC7FAFFEAB}" srcOrd="0" destOrd="0" parTransId="{9AC503A8-BB56-4D83-8760-2A10F8728A9D}" sibTransId="{4A4924B7-57A9-4A61-8DA4-0BA577867940}"/>
    <dgm:cxn modelId="{F8DE78BB-3A6F-4E14-9CB1-7F826010E164}" type="presOf" srcId="{68251989-4633-40A3-A234-1DFA42BD8F4D}" destId="{8FCC5295-8AD6-4D2A-B405-BE23D80F4FD7}" srcOrd="1" destOrd="0" presId="urn:microsoft.com/office/officeart/2005/8/layout/process5"/>
    <dgm:cxn modelId="{0E6B1986-1D05-4666-B538-F0C45F739DAE}" type="presOf" srcId="{D5FA2032-AE39-4830-9E59-E6EB92598171}" destId="{BF43F767-169C-4BAF-B211-35EA6EC47C14}" srcOrd="0" destOrd="0" presId="urn:microsoft.com/office/officeart/2005/8/layout/process5"/>
    <dgm:cxn modelId="{502E6EDA-DA53-4A17-A2FA-A1C1779CD9AC}" type="presOf" srcId="{383B016E-B745-4B15-8EBA-B4208612A3BD}" destId="{9B6DE974-C3AF-4CCB-B9BC-75F1B3F2383C}" srcOrd="1" destOrd="0" presId="urn:microsoft.com/office/officeart/2005/8/layout/process5"/>
    <dgm:cxn modelId="{DAB26584-048C-4A6C-82EB-EC6ECF751412}" type="presOf" srcId="{68251989-4633-40A3-A234-1DFA42BD8F4D}" destId="{443F15ED-6A5F-4E26-90A0-1EB560843D94}" srcOrd="0" destOrd="0" presId="urn:microsoft.com/office/officeart/2005/8/layout/process5"/>
    <dgm:cxn modelId="{889C7CAA-D144-474D-9D66-878F133E075B}" srcId="{1848C6D9-ED62-437C-9B0F-EA7F77560699}" destId="{D5FA2032-AE39-4830-9E59-E6EB92598171}" srcOrd="2" destOrd="0" parTransId="{A2121A8F-C61A-4EAE-BDBC-7259481AEE51}" sibTransId="{68251989-4633-40A3-A234-1DFA42BD8F4D}"/>
    <dgm:cxn modelId="{157E6D1D-3207-442D-BD9B-A531857E8504}" type="presOf" srcId="{4A4924B7-57A9-4A61-8DA4-0BA577867940}" destId="{DD10FDFF-5180-4A17-B12B-D368416C1B31}" srcOrd="1" destOrd="0" presId="urn:microsoft.com/office/officeart/2005/8/layout/process5"/>
    <dgm:cxn modelId="{7FBF9DF1-60CB-41EA-8EB0-1AC4FF87E2C7}" type="presOf" srcId="{8C019C1C-29C5-468B-8C41-5C75583DC398}" destId="{ED5A30CF-1AC6-47D9-8453-15770D61B843}" srcOrd="1" destOrd="0" presId="urn:microsoft.com/office/officeart/2005/8/layout/process5"/>
    <dgm:cxn modelId="{3DE8180E-DE13-43B7-8A42-58165EDBFE40}" type="presOf" srcId="{1848C6D9-ED62-437C-9B0F-EA7F77560699}" destId="{9B778541-2428-4F7F-B315-1853FFECFB00}" srcOrd="0" destOrd="0" presId="urn:microsoft.com/office/officeart/2005/8/layout/process5"/>
    <dgm:cxn modelId="{CDA77F00-6BF4-4007-9145-CB9CE081C426}" type="presOf" srcId="{8C019C1C-29C5-468B-8C41-5C75583DC398}" destId="{7126AAD7-5F7E-40AF-A485-5B628CBF34BA}" srcOrd="0" destOrd="0" presId="urn:microsoft.com/office/officeart/2005/8/layout/process5"/>
    <dgm:cxn modelId="{8399549B-8444-4062-A1AD-4D4526C8A079}" type="presOf" srcId="{9D092716-8432-472C-8886-23FCBB723CDD}" destId="{974DF6DF-DBE6-4D3C-AB98-A9E280D9B236}" srcOrd="0" destOrd="0" presId="urn:microsoft.com/office/officeart/2005/8/layout/process5"/>
    <dgm:cxn modelId="{75B546FB-1947-485D-810C-51FBCEBE50F2}" type="presOf" srcId="{09270140-2373-4A35-870A-34171B3F75DE}" destId="{1D8598A4-B424-43E6-AED0-E8FD0BF67357}" srcOrd="1" destOrd="0" presId="urn:microsoft.com/office/officeart/2005/8/layout/process5"/>
    <dgm:cxn modelId="{1A4DB043-3EAF-41D8-B34D-94B92EBF8980}" srcId="{1848C6D9-ED62-437C-9B0F-EA7F77560699}" destId="{9D092716-8432-472C-8886-23FCBB723CDD}" srcOrd="5" destOrd="0" parTransId="{C9B52ACC-858A-4EEE-AB29-7CCCE158D335}" sibTransId="{F66DC329-DAB3-43F7-8BAA-DB9FBC668B19}"/>
    <dgm:cxn modelId="{A26495C0-76B4-448E-A7F3-437C7D03C2B6}" srcId="{1848C6D9-ED62-437C-9B0F-EA7F77560699}" destId="{6BB66244-D1F7-49BE-8D69-CCF81D79EE2D}" srcOrd="3" destOrd="0" parTransId="{13730124-229A-4FAE-93EA-F1C5B93AF55D}" sibTransId="{383B016E-B745-4B15-8EBA-B4208612A3BD}"/>
    <dgm:cxn modelId="{D75E0204-5712-4126-9335-8FEA530F7236}" srcId="{1848C6D9-ED62-437C-9B0F-EA7F77560699}" destId="{79FB984F-FF84-4134-AEEF-1DF7A8FAF9C2}" srcOrd="4" destOrd="0" parTransId="{DD005EE8-C5A4-4D27-BA6B-C4C6F78E67CB}" sibTransId="{8C019C1C-29C5-468B-8C41-5C75583DC398}"/>
    <dgm:cxn modelId="{4647EB85-03F5-425E-9099-BBD6E526CB45}" type="presOf" srcId="{383B016E-B745-4B15-8EBA-B4208612A3BD}" destId="{8830AD7A-6463-4076-93E1-916DCE2166F2}" srcOrd="0" destOrd="0" presId="urn:microsoft.com/office/officeart/2005/8/layout/process5"/>
    <dgm:cxn modelId="{8277274A-1B1F-4EF0-A303-BECF96A9957C}" type="presOf" srcId="{6BB66244-D1F7-49BE-8D69-CCF81D79EE2D}" destId="{39686284-F797-4908-B440-498FBDDAB4A2}" srcOrd="0" destOrd="0" presId="urn:microsoft.com/office/officeart/2005/8/layout/process5"/>
    <dgm:cxn modelId="{99A6E7E6-F124-4D15-95F6-29B3977EA928}" type="presParOf" srcId="{9B778541-2428-4F7F-B315-1853FFECFB00}" destId="{854A443E-7F48-41E3-A65B-0089FACA6AAF}" srcOrd="0" destOrd="0" presId="urn:microsoft.com/office/officeart/2005/8/layout/process5"/>
    <dgm:cxn modelId="{E7A22ADF-2B3F-4036-9AA7-D23DD3135883}" type="presParOf" srcId="{9B778541-2428-4F7F-B315-1853FFECFB00}" destId="{E18BB37B-9B9E-477F-9C4A-851FEB5FCACB}" srcOrd="1" destOrd="0" presId="urn:microsoft.com/office/officeart/2005/8/layout/process5"/>
    <dgm:cxn modelId="{674329B5-607B-4B38-94A6-A1D9FCA20037}" type="presParOf" srcId="{E18BB37B-9B9E-477F-9C4A-851FEB5FCACB}" destId="{DD10FDFF-5180-4A17-B12B-D368416C1B31}" srcOrd="0" destOrd="0" presId="urn:microsoft.com/office/officeart/2005/8/layout/process5"/>
    <dgm:cxn modelId="{87CAD0C2-6DBE-481D-9761-CF9FD247788F}" type="presParOf" srcId="{9B778541-2428-4F7F-B315-1853FFECFB00}" destId="{FA19AD68-A748-46C5-BCD3-F544BF78E596}" srcOrd="2" destOrd="0" presId="urn:microsoft.com/office/officeart/2005/8/layout/process5"/>
    <dgm:cxn modelId="{DF979129-B7AD-49BB-BE55-732BC278F5FE}" type="presParOf" srcId="{9B778541-2428-4F7F-B315-1853FFECFB00}" destId="{52822379-C055-4871-AFF8-B0E0A82B118A}" srcOrd="3" destOrd="0" presId="urn:microsoft.com/office/officeart/2005/8/layout/process5"/>
    <dgm:cxn modelId="{9B6C2484-A23D-4EA1-8B52-D2AD6A614CB1}" type="presParOf" srcId="{52822379-C055-4871-AFF8-B0E0A82B118A}" destId="{1D8598A4-B424-43E6-AED0-E8FD0BF67357}" srcOrd="0" destOrd="0" presId="urn:microsoft.com/office/officeart/2005/8/layout/process5"/>
    <dgm:cxn modelId="{254A59EF-BE40-439D-9B64-15A2D35D0820}" type="presParOf" srcId="{9B778541-2428-4F7F-B315-1853FFECFB00}" destId="{BF43F767-169C-4BAF-B211-35EA6EC47C14}" srcOrd="4" destOrd="0" presId="urn:microsoft.com/office/officeart/2005/8/layout/process5"/>
    <dgm:cxn modelId="{2B0F8509-7DB5-49E0-AFBA-C690DACA03B4}" type="presParOf" srcId="{9B778541-2428-4F7F-B315-1853FFECFB00}" destId="{443F15ED-6A5F-4E26-90A0-1EB560843D94}" srcOrd="5" destOrd="0" presId="urn:microsoft.com/office/officeart/2005/8/layout/process5"/>
    <dgm:cxn modelId="{200A6A7A-46DD-48A9-B195-F4D8FAE26F66}" type="presParOf" srcId="{443F15ED-6A5F-4E26-90A0-1EB560843D94}" destId="{8FCC5295-8AD6-4D2A-B405-BE23D80F4FD7}" srcOrd="0" destOrd="0" presId="urn:microsoft.com/office/officeart/2005/8/layout/process5"/>
    <dgm:cxn modelId="{B0A949D7-67EF-4A9A-BEE9-FF405472AE14}" type="presParOf" srcId="{9B778541-2428-4F7F-B315-1853FFECFB00}" destId="{39686284-F797-4908-B440-498FBDDAB4A2}" srcOrd="6" destOrd="0" presId="urn:microsoft.com/office/officeart/2005/8/layout/process5"/>
    <dgm:cxn modelId="{D280421A-1FE5-4FF4-BE70-7F40D05157B7}" type="presParOf" srcId="{9B778541-2428-4F7F-B315-1853FFECFB00}" destId="{8830AD7A-6463-4076-93E1-916DCE2166F2}" srcOrd="7" destOrd="0" presId="urn:microsoft.com/office/officeart/2005/8/layout/process5"/>
    <dgm:cxn modelId="{E7194E5B-3BD4-4B57-86DE-FCA4C7DDD5AA}" type="presParOf" srcId="{8830AD7A-6463-4076-93E1-916DCE2166F2}" destId="{9B6DE974-C3AF-4CCB-B9BC-75F1B3F2383C}" srcOrd="0" destOrd="0" presId="urn:microsoft.com/office/officeart/2005/8/layout/process5"/>
    <dgm:cxn modelId="{611977AB-C842-4C9A-A28C-D711660B3B1A}" type="presParOf" srcId="{9B778541-2428-4F7F-B315-1853FFECFB00}" destId="{FC043B09-9B38-44EC-90D8-AA3E3096C42A}" srcOrd="8" destOrd="0" presId="urn:microsoft.com/office/officeart/2005/8/layout/process5"/>
    <dgm:cxn modelId="{C4C8710F-B878-48DB-969A-6802D6F3A9D8}" type="presParOf" srcId="{9B778541-2428-4F7F-B315-1853FFECFB00}" destId="{7126AAD7-5F7E-40AF-A485-5B628CBF34BA}" srcOrd="9" destOrd="0" presId="urn:microsoft.com/office/officeart/2005/8/layout/process5"/>
    <dgm:cxn modelId="{36D58D22-117E-4E94-85E5-ED0A432A79CF}" type="presParOf" srcId="{7126AAD7-5F7E-40AF-A485-5B628CBF34BA}" destId="{ED5A30CF-1AC6-47D9-8453-15770D61B843}" srcOrd="0" destOrd="0" presId="urn:microsoft.com/office/officeart/2005/8/layout/process5"/>
    <dgm:cxn modelId="{75E26935-1363-469D-9427-6B0106D6AA57}" type="presParOf" srcId="{9B778541-2428-4F7F-B315-1853FFECFB00}" destId="{974DF6DF-DBE6-4D3C-AB98-A9E280D9B236}"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1576C85-F5A8-41EC-A0FB-932B8EE4DCD7}" type="doc">
      <dgm:prSet loTypeId="urn:microsoft.com/office/officeart/2005/8/layout/process5" loCatId="process" qsTypeId="urn:microsoft.com/office/officeart/2005/8/quickstyle/simple1" qsCatId="simple" csTypeId="urn:microsoft.com/office/officeart/2005/8/colors/accent0_1" csCatId="mainScheme" phldr="1"/>
      <dgm:spPr/>
      <dgm:t>
        <a:bodyPr/>
        <a:lstStyle/>
        <a:p>
          <a:endParaRPr lang="en-US"/>
        </a:p>
      </dgm:t>
    </dgm:pt>
    <dgm:pt modelId="{AF556980-419B-4818-A75D-E83628A7DA01}">
      <dgm:prSet phldrT="[Text]" custT="1">
        <dgm:style>
          <a:lnRef idx="1">
            <a:schemeClr val="accent3"/>
          </a:lnRef>
          <a:fillRef idx="2">
            <a:schemeClr val="accent3"/>
          </a:fillRef>
          <a:effectRef idx="1">
            <a:schemeClr val="accent3"/>
          </a:effectRef>
          <a:fontRef idx="minor">
            <a:schemeClr val="dk1"/>
          </a:fontRef>
        </dgm:style>
      </dgm:prSet>
      <dgm:spPr>
        <a:xfrm>
          <a:off x="62080" y="95465"/>
          <a:ext cx="1662326" cy="452712"/>
        </a:xfrm>
        <a:ln/>
      </dgm:spPr>
      <dgm:t>
        <a:bodyPr/>
        <a:lstStyle/>
        <a:p>
          <a:pPr algn="ctr"/>
          <a:r>
            <a:rPr lang="en-US" sz="1800" b="1" dirty="0">
              <a:solidFill>
                <a:sysClr val="windowText" lastClr="000000">
                  <a:hueOff val="0"/>
                  <a:satOff val="0"/>
                  <a:lumOff val="0"/>
                  <a:alphaOff val="0"/>
                </a:sysClr>
              </a:solidFill>
              <a:latin typeface="Calibri"/>
              <a:ea typeface="+mn-ea"/>
              <a:cs typeface="+mn-cs"/>
            </a:rPr>
            <a:t>PENENTUAN PERTANYAAN MENDASAR</a:t>
          </a:r>
          <a:endParaRPr lang="en-US" sz="1600" b="1" dirty="0">
            <a:solidFill>
              <a:sysClr val="windowText" lastClr="000000">
                <a:hueOff val="0"/>
                <a:satOff val="0"/>
                <a:lumOff val="0"/>
                <a:alphaOff val="0"/>
              </a:sysClr>
            </a:solidFill>
            <a:latin typeface="Calibri"/>
            <a:ea typeface="+mn-ea"/>
            <a:cs typeface="+mn-cs"/>
          </a:endParaRPr>
        </a:p>
      </dgm:t>
    </dgm:pt>
    <dgm:pt modelId="{3857DC8C-6C6D-42AA-808A-AE8C962CD96E}" type="parTrans" cxnId="{122C9C60-FD00-426F-9855-103FB4170D9D}">
      <dgm:prSet/>
      <dgm:spPr/>
      <dgm:t>
        <a:bodyPr/>
        <a:lstStyle/>
        <a:p>
          <a:pPr algn="ctr"/>
          <a:endParaRPr lang="en-US" sz="900"/>
        </a:p>
      </dgm:t>
    </dgm:pt>
    <dgm:pt modelId="{4890EEE7-1107-406D-8398-04E91197BE03}" type="sibTrans" cxnId="{122C9C60-FD00-426F-9855-103FB4170D9D}">
      <dgm:prSet custT="1"/>
      <dgm:spPr>
        <a:xfrm>
          <a:off x="1820083" y="180196"/>
          <a:ext cx="230492" cy="283250"/>
        </a:xfrm>
        <a:solidFill>
          <a:srgbClr val="1F497D">
            <a:lumMod val="40000"/>
            <a:lumOff val="60000"/>
          </a:srgbClr>
        </a:solidFill>
        <a:ln>
          <a:noFill/>
        </a:ln>
        <a:effectLst/>
      </dgm:spPr>
      <dgm:t>
        <a:bodyPr/>
        <a:lstStyle/>
        <a:p>
          <a:pPr algn="ctr"/>
          <a:endParaRPr lang="en-US" sz="900">
            <a:solidFill>
              <a:sysClr val="windowText" lastClr="000000">
                <a:hueOff val="0"/>
                <a:satOff val="0"/>
                <a:lumOff val="0"/>
                <a:alphaOff val="0"/>
              </a:sysClr>
            </a:solidFill>
            <a:latin typeface="Calibri"/>
            <a:ea typeface="+mn-ea"/>
            <a:cs typeface="+mn-cs"/>
          </a:endParaRPr>
        </a:p>
      </dgm:t>
    </dgm:pt>
    <dgm:pt modelId="{479F186F-B99C-4D6B-BCDD-7896799E9062}">
      <dgm:prSet phldrT="[Text]" custT="1">
        <dgm:style>
          <a:lnRef idx="1">
            <a:schemeClr val="accent4"/>
          </a:lnRef>
          <a:fillRef idx="2">
            <a:schemeClr val="accent4"/>
          </a:fillRef>
          <a:effectRef idx="1">
            <a:schemeClr val="accent4"/>
          </a:effectRef>
          <a:fontRef idx="minor">
            <a:schemeClr val="dk1"/>
          </a:fontRef>
        </dgm:style>
      </dgm:prSet>
      <dgm:spPr>
        <a:xfrm>
          <a:off x="3984426" y="77723"/>
          <a:ext cx="1200525" cy="471858"/>
        </a:xfrm>
        <a:ln/>
      </dgm:spPr>
      <dgm:t>
        <a:bodyPr/>
        <a:lstStyle/>
        <a:p>
          <a:pPr algn="ctr"/>
          <a:r>
            <a:rPr lang="en-US" sz="1800" b="1">
              <a:solidFill>
                <a:sysClr val="windowText" lastClr="000000">
                  <a:hueOff val="0"/>
                  <a:satOff val="0"/>
                  <a:lumOff val="0"/>
                  <a:alphaOff val="0"/>
                </a:sysClr>
              </a:solidFill>
              <a:latin typeface="Calibri"/>
              <a:ea typeface="+mn-ea"/>
              <a:cs typeface="+mn-cs"/>
            </a:rPr>
            <a:t>MENYUSUN JADWAL</a:t>
          </a:r>
          <a:endParaRPr lang="en-US" sz="1600" b="1">
            <a:solidFill>
              <a:sysClr val="windowText" lastClr="000000">
                <a:hueOff val="0"/>
                <a:satOff val="0"/>
                <a:lumOff val="0"/>
                <a:alphaOff val="0"/>
              </a:sysClr>
            </a:solidFill>
            <a:latin typeface="Calibri"/>
            <a:ea typeface="+mn-ea"/>
            <a:cs typeface="+mn-cs"/>
          </a:endParaRPr>
        </a:p>
      </dgm:t>
    </dgm:pt>
    <dgm:pt modelId="{DF80754F-6F27-4C4D-8226-4852DEAD4B9F}" type="parTrans" cxnId="{4FE402B4-DABB-4DDD-BE1A-05EF1052E774}">
      <dgm:prSet/>
      <dgm:spPr/>
      <dgm:t>
        <a:bodyPr/>
        <a:lstStyle/>
        <a:p>
          <a:pPr algn="ctr"/>
          <a:endParaRPr lang="en-US" sz="900"/>
        </a:p>
      </dgm:t>
    </dgm:pt>
    <dgm:pt modelId="{A9A3BC3C-F36D-49F6-BA0C-DA47221A7AB0}" type="sibTrans" cxnId="{4FE402B4-DABB-4DDD-BE1A-05EF1052E774}">
      <dgm:prSet custT="1"/>
      <dgm:spPr>
        <a:xfrm rot="5405574">
          <a:off x="4447637" y="617574"/>
          <a:ext cx="267988" cy="267255"/>
        </a:xfrm>
        <a:solidFill>
          <a:srgbClr val="1F497D">
            <a:lumMod val="40000"/>
            <a:lumOff val="60000"/>
          </a:srgbClr>
        </a:solidFill>
        <a:ln>
          <a:noFill/>
        </a:ln>
        <a:effectLst/>
      </dgm:spPr>
      <dgm:t>
        <a:bodyPr/>
        <a:lstStyle/>
        <a:p>
          <a:pPr algn="ctr"/>
          <a:endParaRPr lang="en-US" sz="900">
            <a:solidFill>
              <a:sysClr val="windowText" lastClr="000000">
                <a:hueOff val="0"/>
                <a:satOff val="0"/>
                <a:lumOff val="0"/>
                <a:alphaOff val="0"/>
              </a:sysClr>
            </a:solidFill>
            <a:latin typeface="Calibri"/>
            <a:ea typeface="+mn-ea"/>
            <a:cs typeface="+mn-cs"/>
          </a:endParaRPr>
        </a:p>
      </dgm:t>
    </dgm:pt>
    <dgm:pt modelId="{A1A6BA79-C2CF-40EA-AFEC-0EB62805B2EC}">
      <dgm:prSet phldrT="[Text]" custT="1">
        <dgm:style>
          <a:lnRef idx="1">
            <a:schemeClr val="accent6"/>
          </a:lnRef>
          <a:fillRef idx="2">
            <a:schemeClr val="accent6"/>
          </a:fillRef>
          <a:effectRef idx="1">
            <a:schemeClr val="accent6"/>
          </a:effectRef>
          <a:fontRef idx="minor">
            <a:schemeClr val="dk1"/>
          </a:fontRef>
        </dgm:style>
      </dgm:prSet>
      <dgm:spPr>
        <a:xfrm>
          <a:off x="3972868" y="965293"/>
          <a:ext cx="1212083" cy="350536"/>
        </a:xfrm>
        <a:ln/>
      </dgm:spPr>
      <dgm:t>
        <a:bodyPr/>
        <a:lstStyle/>
        <a:p>
          <a:pPr algn="ctr"/>
          <a:r>
            <a:rPr lang="en-US" sz="1800" b="1">
              <a:solidFill>
                <a:sysClr val="windowText" lastClr="000000">
                  <a:hueOff val="0"/>
                  <a:satOff val="0"/>
                  <a:lumOff val="0"/>
                  <a:alphaOff val="0"/>
                </a:sysClr>
              </a:solidFill>
              <a:latin typeface="Calibri"/>
              <a:ea typeface="+mn-ea"/>
              <a:cs typeface="+mn-cs"/>
            </a:rPr>
            <a:t>MONITORING</a:t>
          </a:r>
        </a:p>
      </dgm:t>
    </dgm:pt>
    <dgm:pt modelId="{5D508A41-D6C6-46C1-8953-B8ABF4F6FD42}" type="parTrans" cxnId="{0DEDAA31-9976-4FAB-8CFC-27616A9EDF94}">
      <dgm:prSet/>
      <dgm:spPr/>
      <dgm:t>
        <a:bodyPr/>
        <a:lstStyle/>
        <a:p>
          <a:pPr algn="ctr"/>
          <a:endParaRPr lang="en-US" sz="900"/>
        </a:p>
      </dgm:t>
    </dgm:pt>
    <dgm:pt modelId="{0F4C5CA5-F440-4408-AC0B-01E005EF03A1}" type="sibTrans" cxnId="{0DEDAA31-9976-4FAB-8CFC-27616A9EDF94}">
      <dgm:prSet custT="1"/>
      <dgm:spPr>
        <a:xfrm rot="10911593">
          <a:off x="3634703" y="972157"/>
          <a:ext cx="239051" cy="283250"/>
        </a:xfrm>
        <a:solidFill>
          <a:srgbClr val="1F497D">
            <a:lumMod val="40000"/>
            <a:lumOff val="60000"/>
          </a:srgbClr>
        </a:solidFill>
        <a:ln>
          <a:noFill/>
        </a:ln>
        <a:effectLst/>
      </dgm:spPr>
      <dgm:t>
        <a:bodyPr/>
        <a:lstStyle/>
        <a:p>
          <a:pPr algn="ctr"/>
          <a:endParaRPr lang="en-US" sz="900">
            <a:solidFill>
              <a:sysClr val="windowText" lastClr="000000">
                <a:hueOff val="0"/>
                <a:satOff val="0"/>
                <a:lumOff val="0"/>
                <a:alphaOff val="0"/>
              </a:sysClr>
            </a:solidFill>
            <a:latin typeface="Calibri"/>
            <a:ea typeface="+mn-ea"/>
            <a:cs typeface="+mn-cs"/>
          </a:endParaRPr>
        </a:p>
      </dgm:t>
    </dgm:pt>
    <dgm:pt modelId="{3D3B6688-8B8F-4CD4-8541-78B42B284311}">
      <dgm:prSet phldrT="[Text]" custT="1">
        <dgm:style>
          <a:lnRef idx="1">
            <a:schemeClr val="accent2"/>
          </a:lnRef>
          <a:fillRef idx="2">
            <a:schemeClr val="accent2"/>
          </a:fillRef>
          <a:effectRef idx="1">
            <a:schemeClr val="accent2"/>
          </a:effectRef>
          <a:fontRef idx="minor">
            <a:schemeClr val="dk1"/>
          </a:fontRef>
        </dgm:style>
      </dgm:prSet>
      <dgm:spPr>
        <a:xfrm>
          <a:off x="2281565" y="871913"/>
          <a:ext cx="1240500" cy="428377"/>
        </a:xfrm>
        <a:ln/>
      </dgm:spPr>
      <dgm:t>
        <a:bodyPr/>
        <a:lstStyle/>
        <a:p>
          <a:pPr algn="ctr"/>
          <a:r>
            <a:rPr lang="en-US" sz="2000" b="1">
              <a:solidFill>
                <a:sysClr val="windowText" lastClr="000000">
                  <a:hueOff val="0"/>
                  <a:satOff val="0"/>
                  <a:lumOff val="0"/>
                  <a:alphaOff val="0"/>
                </a:sysClr>
              </a:solidFill>
              <a:latin typeface="Calibri"/>
              <a:ea typeface="+mn-ea"/>
              <a:cs typeface="+mn-cs"/>
            </a:rPr>
            <a:t>MENGUJI HASIL</a:t>
          </a:r>
        </a:p>
      </dgm:t>
    </dgm:pt>
    <dgm:pt modelId="{801DD2ED-3497-4812-9BAA-F9CF30F9317C}" type="parTrans" cxnId="{F7D6B997-FA2B-4806-9117-F988B1AB8255}">
      <dgm:prSet/>
      <dgm:spPr/>
      <dgm:t>
        <a:bodyPr/>
        <a:lstStyle/>
        <a:p>
          <a:pPr algn="ctr"/>
          <a:endParaRPr lang="en-US" sz="900"/>
        </a:p>
      </dgm:t>
    </dgm:pt>
    <dgm:pt modelId="{F128848A-54AE-4667-B316-1EB65305B5A7}" type="sibTrans" cxnId="{F7D6B997-FA2B-4806-9117-F988B1AB8255}">
      <dgm:prSet custT="1"/>
      <dgm:spPr>
        <a:xfrm rot="10737342">
          <a:off x="1934363" y="959876"/>
          <a:ext cx="245382" cy="283250"/>
        </a:xfrm>
        <a:solidFill>
          <a:srgbClr val="1F497D">
            <a:lumMod val="40000"/>
            <a:lumOff val="60000"/>
          </a:srgbClr>
        </a:solidFill>
        <a:ln>
          <a:noFill/>
        </a:ln>
        <a:effectLst/>
      </dgm:spPr>
      <dgm:t>
        <a:bodyPr/>
        <a:lstStyle/>
        <a:p>
          <a:pPr algn="ctr"/>
          <a:endParaRPr lang="en-US" sz="900">
            <a:solidFill>
              <a:sysClr val="windowText" lastClr="000000">
                <a:hueOff val="0"/>
                <a:satOff val="0"/>
                <a:lumOff val="0"/>
                <a:alphaOff val="0"/>
              </a:sysClr>
            </a:solidFill>
            <a:latin typeface="Calibri"/>
            <a:ea typeface="+mn-ea"/>
            <a:cs typeface="+mn-cs"/>
          </a:endParaRPr>
        </a:p>
      </dgm:t>
    </dgm:pt>
    <dgm:pt modelId="{3182BC91-1C80-402B-9132-5CCD1D9D85CC}">
      <dgm:prSet phldrT="[Text]" custT="1">
        <dgm:style>
          <a:lnRef idx="1">
            <a:schemeClr val="accent1"/>
          </a:lnRef>
          <a:fillRef idx="2">
            <a:schemeClr val="accent1"/>
          </a:fillRef>
          <a:effectRef idx="1">
            <a:schemeClr val="accent1"/>
          </a:effectRef>
          <a:fontRef idx="minor">
            <a:schemeClr val="dk1"/>
          </a:fontRef>
        </dgm:style>
      </dgm:prSet>
      <dgm:spPr>
        <a:xfrm>
          <a:off x="1524" y="924961"/>
          <a:ext cx="1817132" cy="394894"/>
        </a:xfrm>
        <a:ln/>
      </dgm:spPr>
      <dgm:t>
        <a:bodyPr/>
        <a:lstStyle/>
        <a:p>
          <a:pPr algn="ctr"/>
          <a:r>
            <a:rPr lang="en-US" sz="1800" b="1">
              <a:solidFill>
                <a:sysClr val="windowText" lastClr="000000">
                  <a:hueOff val="0"/>
                  <a:satOff val="0"/>
                  <a:lumOff val="0"/>
                  <a:alphaOff val="0"/>
                </a:sysClr>
              </a:solidFill>
              <a:latin typeface="Calibri"/>
              <a:ea typeface="+mn-ea"/>
              <a:cs typeface="+mn-cs"/>
            </a:rPr>
            <a:t>EVALUASI </a:t>
          </a:r>
          <a:r>
            <a:rPr lang="id-ID" sz="1800" b="1">
              <a:solidFill>
                <a:sysClr val="windowText" lastClr="000000">
                  <a:hueOff val="0"/>
                  <a:satOff val="0"/>
                  <a:lumOff val="0"/>
                  <a:alphaOff val="0"/>
                </a:sysClr>
              </a:solidFill>
              <a:latin typeface="Calibri"/>
              <a:ea typeface="+mn-ea"/>
              <a:cs typeface="+mn-cs"/>
            </a:rPr>
            <a:t>                        </a:t>
          </a:r>
          <a:r>
            <a:rPr lang="en-US" sz="1800" b="1">
              <a:solidFill>
                <a:sysClr val="windowText" lastClr="000000">
                  <a:hueOff val="0"/>
                  <a:satOff val="0"/>
                  <a:lumOff val="0"/>
                  <a:alphaOff val="0"/>
                </a:sysClr>
              </a:solidFill>
              <a:latin typeface="Calibri"/>
              <a:ea typeface="+mn-ea"/>
              <a:cs typeface="+mn-cs"/>
            </a:rPr>
            <a:t>PENGALAMAN</a:t>
          </a:r>
        </a:p>
      </dgm:t>
    </dgm:pt>
    <dgm:pt modelId="{7561C3B2-C231-4B6F-B04E-095602361275}" type="parTrans" cxnId="{01C2AEC3-8962-47A1-B594-53CAB1549B3F}">
      <dgm:prSet/>
      <dgm:spPr/>
      <dgm:t>
        <a:bodyPr/>
        <a:lstStyle/>
        <a:p>
          <a:pPr algn="ctr"/>
          <a:endParaRPr lang="en-US" sz="900"/>
        </a:p>
      </dgm:t>
    </dgm:pt>
    <dgm:pt modelId="{FC88CB3D-B3C3-48D1-87A3-B2895DA2B644}" type="sibTrans" cxnId="{01C2AEC3-8962-47A1-B594-53CAB1549B3F}">
      <dgm:prSet/>
      <dgm:spPr/>
      <dgm:t>
        <a:bodyPr/>
        <a:lstStyle/>
        <a:p>
          <a:pPr algn="ctr"/>
          <a:endParaRPr lang="en-US" sz="900"/>
        </a:p>
      </dgm:t>
    </dgm:pt>
    <dgm:pt modelId="{A873985D-8F40-44C8-88A9-FAF6353AD5B7}">
      <dgm:prSet phldrT="[Text]" custT="1">
        <dgm:style>
          <a:lnRef idx="1">
            <a:schemeClr val="accent5"/>
          </a:lnRef>
          <a:fillRef idx="2">
            <a:schemeClr val="accent5"/>
          </a:fillRef>
          <a:effectRef idx="1">
            <a:schemeClr val="accent5"/>
          </a:effectRef>
          <a:fontRef idx="minor">
            <a:schemeClr val="dk1"/>
          </a:fontRef>
        </dgm:style>
      </dgm:prSet>
      <dgm:spPr>
        <a:xfrm>
          <a:off x="2159299" y="83360"/>
          <a:ext cx="1368271" cy="476923"/>
        </a:xfrm>
        <a:ln/>
      </dgm:spPr>
      <dgm:t>
        <a:bodyPr/>
        <a:lstStyle/>
        <a:p>
          <a:pPr algn="ctr"/>
          <a:r>
            <a:rPr lang="en-US" sz="1600" b="1">
              <a:solidFill>
                <a:sysClr val="windowText" lastClr="000000">
                  <a:hueOff val="0"/>
                  <a:satOff val="0"/>
                  <a:lumOff val="0"/>
                  <a:alphaOff val="0"/>
                </a:sysClr>
              </a:solidFill>
              <a:latin typeface="Calibri"/>
              <a:ea typeface="+mn-ea"/>
              <a:cs typeface="+mn-cs"/>
            </a:rPr>
            <a:t>MENYUSUN PERECANAAN PROYEK</a:t>
          </a:r>
        </a:p>
      </dgm:t>
    </dgm:pt>
    <dgm:pt modelId="{F50AF066-99AD-4D99-BD85-0D6764312226}" type="parTrans" cxnId="{E065EE7B-FC89-45DE-8D03-31E23ACF6CBD}">
      <dgm:prSet/>
      <dgm:spPr/>
      <dgm:t>
        <a:bodyPr/>
        <a:lstStyle/>
        <a:p>
          <a:pPr algn="ctr"/>
          <a:endParaRPr lang="en-US" sz="900"/>
        </a:p>
      </dgm:t>
    </dgm:pt>
    <dgm:pt modelId="{890AC8F4-509A-4DEA-B08C-D2C0FEF87BBA}" type="sibTrans" cxnId="{E065EE7B-FC89-45DE-8D03-31E23ACF6CBD}">
      <dgm:prSet custT="1"/>
      <dgm:spPr>
        <a:xfrm rot="21583873">
          <a:off x="3628078" y="175947"/>
          <a:ext cx="242136" cy="283250"/>
        </a:xfrm>
        <a:solidFill>
          <a:srgbClr val="1F497D">
            <a:lumMod val="40000"/>
            <a:lumOff val="60000"/>
          </a:srgbClr>
        </a:solidFill>
        <a:ln>
          <a:noFill/>
        </a:ln>
        <a:effectLst/>
      </dgm:spPr>
      <dgm:t>
        <a:bodyPr/>
        <a:lstStyle/>
        <a:p>
          <a:pPr algn="ctr"/>
          <a:endParaRPr lang="en-US" sz="900">
            <a:solidFill>
              <a:sysClr val="windowText" lastClr="000000">
                <a:hueOff val="0"/>
                <a:satOff val="0"/>
                <a:lumOff val="0"/>
                <a:alphaOff val="0"/>
              </a:sysClr>
            </a:solidFill>
            <a:latin typeface="Calibri"/>
            <a:ea typeface="+mn-ea"/>
            <a:cs typeface="+mn-cs"/>
          </a:endParaRPr>
        </a:p>
      </dgm:t>
    </dgm:pt>
    <dgm:pt modelId="{7513A199-8D40-48ED-BCD0-C458E1AFFDF0}" type="pres">
      <dgm:prSet presAssocID="{71576C85-F5A8-41EC-A0FB-932B8EE4DCD7}" presName="diagram" presStyleCnt="0">
        <dgm:presLayoutVars>
          <dgm:dir/>
          <dgm:resizeHandles val="exact"/>
        </dgm:presLayoutVars>
      </dgm:prSet>
      <dgm:spPr/>
    </dgm:pt>
    <dgm:pt modelId="{82EF4DE6-2108-4A01-B919-07C73A776D88}" type="pres">
      <dgm:prSet presAssocID="{AF556980-419B-4818-A75D-E83628A7DA01}" presName="node" presStyleLbl="node1" presStyleIdx="0" presStyleCnt="6" custScaleX="145545" custScaleY="113380" custLinFactNeighborX="1923">
        <dgm:presLayoutVars>
          <dgm:bulletEnabled val="1"/>
        </dgm:presLayoutVars>
      </dgm:prSet>
      <dgm:spPr>
        <a:prstGeom prst="roundRect">
          <a:avLst>
            <a:gd name="adj" fmla="val 10000"/>
          </a:avLst>
        </a:prstGeom>
      </dgm:spPr>
    </dgm:pt>
    <dgm:pt modelId="{2652D748-D4E8-404D-9445-FCC1DE127818}" type="pres">
      <dgm:prSet presAssocID="{4890EEE7-1107-406D-8398-04E91197BE03}" presName="sibTrans" presStyleLbl="sibTrans2D1" presStyleIdx="0" presStyleCnt="5"/>
      <dgm:spPr>
        <a:prstGeom prst="rightArrow">
          <a:avLst>
            <a:gd name="adj1" fmla="val 60000"/>
            <a:gd name="adj2" fmla="val 50000"/>
          </a:avLst>
        </a:prstGeom>
      </dgm:spPr>
    </dgm:pt>
    <dgm:pt modelId="{57010163-6BC7-4F79-9A0F-46514BC86174}" type="pres">
      <dgm:prSet presAssocID="{4890EEE7-1107-406D-8398-04E91197BE03}" presName="connectorText" presStyleLbl="sibTrans2D1" presStyleIdx="0" presStyleCnt="5"/>
      <dgm:spPr/>
    </dgm:pt>
    <dgm:pt modelId="{91A01159-A0DB-4B9F-92AB-D87181EB26A9}" type="pres">
      <dgm:prSet presAssocID="{A873985D-8F40-44C8-88A9-FAF6353AD5B7}" presName="node" presStyleLbl="node1" presStyleIdx="1" presStyleCnt="6" custScaleX="119799" custScaleY="115681">
        <dgm:presLayoutVars>
          <dgm:bulletEnabled val="1"/>
        </dgm:presLayoutVars>
      </dgm:prSet>
      <dgm:spPr>
        <a:prstGeom prst="roundRect">
          <a:avLst>
            <a:gd name="adj" fmla="val 10000"/>
          </a:avLst>
        </a:prstGeom>
      </dgm:spPr>
    </dgm:pt>
    <dgm:pt modelId="{05665FA6-BF03-4CC6-B9F5-2CDFF8C4D543}" type="pres">
      <dgm:prSet presAssocID="{890AC8F4-509A-4DEA-B08C-D2C0FEF87BBA}" presName="sibTrans" presStyleLbl="sibTrans2D1" presStyleIdx="1" presStyleCnt="5"/>
      <dgm:spPr>
        <a:prstGeom prst="rightArrow">
          <a:avLst>
            <a:gd name="adj1" fmla="val 60000"/>
            <a:gd name="adj2" fmla="val 50000"/>
          </a:avLst>
        </a:prstGeom>
      </dgm:spPr>
    </dgm:pt>
    <dgm:pt modelId="{4B00A826-CB1A-4271-AA7B-E2E3589CA560}" type="pres">
      <dgm:prSet presAssocID="{890AC8F4-509A-4DEA-B08C-D2C0FEF87BBA}" presName="connectorText" presStyleLbl="sibTrans2D1" presStyleIdx="1" presStyleCnt="5"/>
      <dgm:spPr/>
    </dgm:pt>
    <dgm:pt modelId="{C8DDE7CB-35E4-46BF-AC61-F7B17D5EADD9}" type="pres">
      <dgm:prSet presAssocID="{479F186F-B99C-4D6B-BCDD-7896799E9062}" presName="node" presStyleLbl="node1" presStyleIdx="2" presStyleCnt="6" custScaleX="105112" custScaleY="113297" custLinFactNeighborY="-1192">
        <dgm:presLayoutVars>
          <dgm:bulletEnabled val="1"/>
        </dgm:presLayoutVars>
      </dgm:prSet>
      <dgm:spPr>
        <a:prstGeom prst="roundRect">
          <a:avLst>
            <a:gd name="adj" fmla="val 10000"/>
          </a:avLst>
        </a:prstGeom>
      </dgm:spPr>
    </dgm:pt>
    <dgm:pt modelId="{568FD212-E258-48E0-A575-2C6D3B7B3386}" type="pres">
      <dgm:prSet presAssocID="{A9A3BC3C-F36D-49F6-BA0C-DA47221A7AB0}" presName="sibTrans" presStyleLbl="sibTrans2D1" presStyleIdx="2" presStyleCnt="5" custAng="21581548" custScaleX="121629" custScaleY="94353"/>
      <dgm:spPr>
        <a:prstGeom prst="rightArrow">
          <a:avLst>
            <a:gd name="adj1" fmla="val 60000"/>
            <a:gd name="adj2" fmla="val 50000"/>
          </a:avLst>
        </a:prstGeom>
      </dgm:spPr>
    </dgm:pt>
    <dgm:pt modelId="{C60B02E0-CB11-43AB-9558-2937D9055A23}" type="pres">
      <dgm:prSet presAssocID="{A9A3BC3C-F36D-49F6-BA0C-DA47221A7AB0}" presName="connectorText" presStyleLbl="sibTrans2D1" presStyleIdx="2" presStyleCnt="5"/>
      <dgm:spPr/>
    </dgm:pt>
    <dgm:pt modelId="{7D5AC50F-AFB6-49D7-BC31-2F15A7F22252}" type="pres">
      <dgm:prSet presAssocID="{A1A6BA79-C2CF-40EA-AFEC-0EB62805B2EC}" presName="node" presStyleLbl="node1" presStyleIdx="3" presStyleCnt="6" custScaleX="106124" custScaleY="121154" custLinFactNeighborY="-13245">
        <dgm:presLayoutVars>
          <dgm:bulletEnabled val="1"/>
        </dgm:presLayoutVars>
      </dgm:prSet>
      <dgm:spPr>
        <a:prstGeom prst="roundRect">
          <a:avLst>
            <a:gd name="adj" fmla="val 10000"/>
          </a:avLst>
        </a:prstGeom>
      </dgm:spPr>
    </dgm:pt>
    <dgm:pt modelId="{498AFCB6-5E48-479F-B6DB-168D619160D3}" type="pres">
      <dgm:prSet presAssocID="{0F4C5CA5-F440-4408-AC0B-01E005EF03A1}" presName="sibTrans" presStyleLbl="sibTrans2D1" presStyleIdx="3" presStyleCnt="5"/>
      <dgm:spPr>
        <a:prstGeom prst="rightArrow">
          <a:avLst>
            <a:gd name="adj1" fmla="val 60000"/>
            <a:gd name="adj2" fmla="val 50000"/>
          </a:avLst>
        </a:prstGeom>
      </dgm:spPr>
    </dgm:pt>
    <dgm:pt modelId="{82AA7D5F-72F0-427A-BDC3-42A3AD00D36A}" type="pres">
      <dgm:prSet presAssocID="{0F4C5CA5-F440-4408-AC0B-01E005EF03A1}" presName="connectorText" presStyleLbl="sibTrans2D1" presStyleIdx="3" presStyleCnt="5"/>
      <dgm:spPr/>
    </dgm:pt>
    <dgm:pt modelId="{C2DB05FF-D4DA-4088-90A9-5DF48B80D26E}" type="pres">
      <dgm:prSet presAssocID="{3D3B6688-8B8F-4CD4-8541-78B42B284311}" presName="node" presStyleLbl="node1" presStyleIdx="4" presStyleCnt="6" custScaleX="119376" custScaleY="124023" custLinFactNeighborX="530" custLinFactNeighborY="-14007">
        <dgm:presLayoutVars>
          <dgm:bulletEnabled val="1"/>
        </dgm:presLayoutVars>
      </dgm:prSet>
      <dgm:spPr>
        <a:prstGeom prst="roundRect">
          <a:avLst>
            <a:gd name="adj" fmla="val 10000"/>
          </a:avLst>
        </a:prstGeom>
      </dgm:spPr>
    </dgm:pt>
    <dgm:pt modelId="{7BC3CE4B-49BC-41B8-A17C-5CC42A59F481}" type="pres">
      <dgm:prSet presAssocID="{F128848A-54AE-4667-B316-1EB65305B5A7}" presName="sibTrans" presStyleLbl="sibTrans2D1" presStyleIdx="4" presStyleCnt="5"/>
      <dgm:spPr>
        <a:prstGeom prst="rightArrow">
          <a:avLst>
            <a:gd name="adj1" fmla="val 60000"/>
            <a:gd name="adj2" fmla="val 50000"/>
          </a:avLst>
        </a:prstGeom>
      </dgm:spPr>
    </dgm:pt>
    <dgm:pt modelId="{F4A78C40-4ED8-484B-A927-8799E3AFE3C9}" type="pres">
      <dgm:prSet presAssocID="{F128848A-54AE-4667-B316-1EB65305B5A7}" presName="connectorText" presStyleLbl="sibTrans2D1" presStyleIdx="4" presStyleCnt="5"/>
      <dgm:spPr/>
    </dgm:pt>
    <dgm:pt modelId="{C26E039A-556A-44B4-9F4C-03777B62F5CE}" type="pres">
      <dgm:prSet presAssocID="{3182BC91-1C80-402B-9132-5CCD1D9D85CC}" presName="node" presStyleLbl="node1" presStyleIdx="5" presStyleCnt="6" custScaleX="139759" custScaleY="122582" custLinFactNeighborX="-4502" custLinFactNeighborY="-14513">
        <dgm:presLayoutVars>
          <dgm:bulletEnabled val="1"/>
        </dgm:presLayoutVars>
      </dgm:prSet>
      <dgm:spPr>
        <a:prstGeom prst="roundRect">
          <a:avLst>
            <a:gd name="adj" fmla="val 10000"/>
          </a:avLst>
        </a:prstGeom>
      </dgm:spPr>
    </dgm:pt>
  </dgm:ptLst>
  <dgm:cxnLst>
    <dgm:cxn modelId="{6103F615-0865-40F2-87F7-0C0B48C25C76}" type="presOf" srcId="{A9A3BC3C-F36D-49F6-BA0C-DA47221A7AB0}" destId="{C60B02E0-CB11-43AB-9558-2937D9055A23}" srcOrd="1" destOrd="0" presId="urn:microsoft.com/office/officeart/2005/8/layout/process5"/>
    <dgm:cxn modelId="{382D48C8-8ACD-4B16-984E-04DF715058C5}" type="presOf" srcId="{AF556980-419B-4818-A75D-E83628A7DA01}" destId="{82EF4DE6-2108-4A01-B919-07C73A776D88}" srcOrd="0" destOrd="0" presId="urn:microsoft.com/office/officeart/2005/8/layout/process5"/>
    <dgm:cxn modelId="{F7D6B997-FA2B-4806-9117-F988B1AB8255}" srcId="{71576C85-F5A8-41EC-A0FB-932B8EE4DCD7}" destId="{3D3B6688-8B8F-4CD4-8541-78B42B284311}" srcOrd="4" destOrd="0" parTransId="{801DD2ED-3497-4812-9BAA-F9CF30F9317C}" sibTransId="{F128848A-54AE-4667-B316-1EB65305B5A7}"/>
    <dgm:cxn modelId="{B9650D22-34DA-40BC-8F60-4536ABB0612D}" type="presOf" srcId="{71576C85-F5A8-41EC-A0FB-932B8EE4DCD7}" destId="{7513A199-8D40-48ED-BCD0-C458E1AFFDF0}" srcOrd="0" destOrd="0" presId="urn:microsoft.com/office/officeart/2005/8/layout/process5"/>
    <dgm:cxn modelId="{E065EE7B-FC89-45DE-8D03-31E23ACF6CBD}" srcId="{71576C85-F5A8-41EC-A0FB-932B8EE4DCD7}" destId="{A873985D-8F40-44C8-88A9-FAF6353AD5B7}" srcOrd="1" destOrd="0" parTransId="{F50AF066-99AD-4D99-BD85-0D6764312226}" sibTransId="{890AC8F4-509A-4DEA-B08C-D2C0FEF87BBA}"/>
    <dgm:cxn modelId="{3C73373B-874E-4E2E-9FA4-65EC5997CF8D}" type="presOf" srcId="{479F186F-B99C-4D6B-BCDD-7896799E9062}" destId="{C8DDE7CB-35E4-46BF-AC61-F7B17D5EADD9}" srcOrd="0" destOrd="0" presId="urn:microsoft.com/office/officeart/2005/8/layout/process5"/>
    <dgm:cxn modelId="{0765E00D-E6B3-4F59-8493-0A9024907AC0}" type="presOf" srcId="{3182BC91-1C80-402B-9132-5CCD1D9D85CC}" destId="{C26E039A-556A-44B4-9F4C-03777B62F5CE}" srcOrd="0" destOrd="0" presId="urn:microsoft.com/office/officeart/2005/8/layout/process5"/>
    <dgm:cxn modelId="{64A5D3BE-ED68-4C42-B88B-0B1559920D59}" type="presOf" srcId="{3D3B6688-8B8F-4CD4-8541-78B42B284311}" destId="{C2DB05FF-D4DA-4088-90A9-5DF48B80D26E}" srcOrd="0" destOrd="0" presId="urn:microsoft.com/office/officeart/2005/8/layout/process5"/>
    <dgm:cxn modelId="{0DEDAA31-9976-4FAB-8CFC-27616A9EDF94}" srcId="{71576C85-F5A8-41EC-A0FB-932B8EE4DCD7}" destId="{A1A6BA79-C2CF-40EA-AFEC-0EB62805B2EC}" srcOrd="3" destOrd="0" parTransId="{5D508A41-D6C6-46C1-8953-B8ABF4F6FD42}" sibTransId="{0F4C5CA5-F440-4408-AC0B-01E005EF03A1}"/>
    <dgm:cxn modelId="{48057117-B358-4764-9FDB-EE4AD968F475}" type="presOf" srcId="{0F4C5CA5-F440-4408-AC0B-01E005EF03A1}" destId="{498AFCB6-5E48-479F-B6DB-168D619160D3}" srcOrd="0" destOrd="0" presId="urn:microsoft.com/office/officeart/2005/8/layout/process5"/>
    <dgm:cxn modelId="{3F4C137B-5755-4347-B95F-8B988B380248}" type="presOf" srcId="{890AC8F4-509A-4DEA-B08C-D2C0FEF87BBA}" destId="{05665FA6-BF03-4CC6-B9F5-2CDFF8C4D543}" srcOrd="0" destOrd="0" presId="urn:microsoft.com/office/officeart/2005/8/layout/process5"/>
    <dgm:cxn modelId="{DD7A91F8-D91D-4D50-B68C-FFC1E9AD4557}" type="presOf" srcId="{0F4C5CA5-F440-4408-AC0B-01E005EF03A1}" destId="{82AA7D5F-72F0-427A-BDC3-42A3AD00D36A}" srcOrd="1" destOrd="0" presId="urn:microsoft.com/office/officeart/2005/8/layout/process5"/>
    <dgm:cxn modelId="{697132FC-C697-43ED-A6CA-C0C7E1B5A3D0}" type="presOf" srcId="{F128848A-54AE-4667-B316-1EB65305B5A7}" destId="{F4A78C40-4ED8-484B-A927-8799E3AFE3C9}" srcOrd="1" destOrd="0" presId="urn:microsoft.com/office/officeart/2005/8/layout/process5"/>
    <dgm:cxn modelId="{A42D10EE-3249-4DAD-8E64-0348446A08BD}" type="presOf" srcId="{890AC8F4-509A-4DEA-B08C-D2C0FEF87BBA}" destId="{4B00A826-CB1A-4271-AA7B-E2E3589CA560}" srcOrd="1" destOrd="0" presId="urn:microsoft.com/office/officeart/2005/8/layout/process5"/>
    <dgm:cxn modelId="{9B02F8CA-D7F4-4D73-8F8A-F7B28506C61B}" type="presOf" srcId="{F128848A-54AE-4667-B316-1EB65305B5A7}" destId="{7BC3CE4B-49BC-41B8-A17C-5CC42A59F481}" srcOrd="0" destOrd="0" presId="urn:microsoft.com/office/officeart/2005/8/layout/process5"/>
    <dgm:cxn modelId="{576C1322-58D7-45F5-8125-8BCF2E9708F4}" type="presOf" srcId="{A9A3BC3C-F36D-49F6-BA0C-DA47221A7AB0}" destId="{568FD212-E258-48E0-A575-2C6D3B7B3386}" srcOrd="0" destOrd="0" presId="urn:microsoft.com/office/officeart/2005/8/layout/process5"/>
    <dgm:cxn modelId="{561F19BF-2216-4D29-BEAB-D3BF82E3FA76}" type="presOf" srcId="{A873985D-8F40-44C8-88A9-FAF6353AD5B7}" destId="{91A01159-A0DB-4B9F-92AB-D87181EB26A9}" srcOrd="0" destOrd="0" presId="urn:microsoft.com/office/officeart/2005/8/layout/process5"/>
    <dgm:cxn modelId="{01C2AEC3-8962-47A1-B594-53CAB1549B3F}" srcId="{71576C85-F5A8-41EC-A0FB-932B8EE4DCD7}" destId="{3182BC91-1C80-402B-9132-5CCD1D9D85CC}" srcOrd="5" destOrd="0" parTransId="{7561C3B2-C231-4B6F-B04E-095602361275}" sibTransId="{FC88CB3D-B3C3-48D1-87A3-B2895DA2B644}"/>
    <dgm:cxn modelId="{4FE402B4-DABB-4DDD-BE1A-05EF1052E774}" srcId="{71576C85-F5A8-41EC-A0FB-932B8EE4DCD7}" destId="{479F186F-B99C-4D6B-BCDD-7896799E9062}" srcOrd="2" destOrd="0" parTransId="{DF80754F-6F27-4C4D-8226-4852DEAD4B9F}" sibTransId="{A9A3BC3C-F36D-49F6-BA0C-DA47221A7AB0}"/>
    <dgm:cxn modelId="{EA8BBE12-83B5-4BBF-9F60-E5906608CC59}" type="presOf" srcId="{4890EEE7-1107-406D-8398-04E91197BE03}" destId="{2652D748-D4E8-404D-9445-FCC1DE127818}" srcOrd="0" destOrd="0" presId="urn:microsoft.com/office/officeart/2005/8/layout/process5"/>
    <dgm:cxn modelId="{473ED530-0A25-4D8A-8782-B8726F513D39}" type="presOf" srcId="{4890EEE7-1107-406D-8398-04E91197BE03}" destId="{57010163-6BC7-4F79-9A0F-46514BC86174}" srcOrd="1" destOrd="0" presId="urn:microsoft.com/office/officeart/2005/8/layout/process5"/>
    <dgm:cxn modelId="{CE2A4F56-AF85-4FC6-86EF-9BC75B13FCE0}" type="presOf" srcId="{A1A6BA79-C2CF-40EA-AFEC-0EB62805B2EC}" destId="{7D5AC50F-AFB6-49D7-BC31-2F15A7F22252}" srcOrd="0" destOrd="0" presId="urn:microsoft.com/office/officeart/2005/8/layout/process5"/>
    <dgm:cxn modelId="{122C9C60-FD00-426F-9855-103FB4170D9D}" srcId="{71576C85-F5A8-41EC-A0FB-932B8EE4DCD7}" destId="{AF556980-419B-4818-A75D-E83628A7DA01}" srcOrd="0" destOrd="0" parTransId="{3857DC8C-6C6D-42AA-808A-AE8C962CD96E}" sibTransId="{4890EEE7-1107-406D-8398-04E91197BE03}"/>
    <dgm:cxn modelId="{23572855-D66F-448D-868E-E97D49A5DCF6}" type="presParOf" srcId="{7513A199-8D40-48ED-BCD0-C458E1AFFDF0}" destId="{82EF4DE6-2108-4A01-B919-07C73A776D88}" srcOrd="0" destOrd="0" presId="urn:microsoft.com/office/officeart/2005/8/layout/process5"/>
    <dgm:cxn modelId="{B5A96ED1-297C-45BD-B10D-2F92BF028F3D}" type="presParOf" srcId="{7513A199-8D40-48ED-BCD0-C458E1AFFDF0}" destId="{2652D748-D4E8-404D-9445-FCC1DE127818}" srcOrd="1" destOrd="0" presId="urn:microsoft.com/office/officeart/2005/8/layout/process5"/>
    <dgm:cxn modelId="{01236B15-40B3-4639-A37A-5D3DC0AD6545}" type="presParOf" srcId="{2652D748-D4E8-404D-9445-FCC1DE127818}" destId="{57010163-6BC7-4F79-9A0F-46514BC86174}" srcOrd="0" destOrd="0" presId="urn:microsoft.com/office/officeart/2005/8/layout/process5"/>
    <dgm:cxn modelId="{7428FA1B-1639-4067-ADEC-4418041C1576}" type="presParOf" srcId="{7513A199-8D40-48ED-BCD0-C458E1AFFDF0}" destId="{91A01159-A0DB-4B9F-92AB-D87181EB26A9}" srcOrd="2" destOrd="0" presId="urn:microsoft.com/office/officeart/2005/8/layout/process5"/>
    <dgm:cxn modelId="{5FDAA68B-C348-4822-BBAC-CA4FA36DABBD}" type="presParOf" srcId="{7513A199-8D40-48ED-BCD0-C458E1AFFDF0}" destId="{05665FA6-BF03-4CC6-B9F5-2CDFF8C4D543}" srcOrd="3" destOrd="0" presId="urn:microsoft.com/office/officeart/2005/8/layout/process5"/>
    <dgm:cxn modelId="{468E0F2B-4298-4111-83B9-8E99299F71BC}" type="presParOf" srcId="{05665FA6-BF03-4CC6-B9F5-2CDFF8C4D543}" destId="{4B00A826-CB1A-4271-AA7B-E2E3589CA560}" srcOrd="0" destOrd="0" presId="urn:microsoft.com/office/officeart/2005/8/layout/process5"/>
    <dgm:cxn modelId="{90AE2AAF-A970-49E9-A3FE-B8547F3D1A16}" type="presParOf" srcId="{7513A199-8D40-48ED-BCD0-C458E1AFFDF0}" destId="{C8DDE7CB-35E4-46BF-AC61-F7B17D5EADD9}" srcOrd="4" destOrd="0" presId="urn:microsoft.com/office/officeart/2005/8/layout/process5"/>
    <dgm:cxn modelId="{760CC23F-93B2-486A-8D21-303AFE6A08D4}" type="presParOf" srcId="{7513A199-8D40-48ED-BCD0-C458E1AFFDF0}" destId="{568FD212-E258-48E0-A575-2C6D3B7B3386}" srcOrd="5" destOrd="0" presId="urn:microsoft.com/office/officeart/2005/8/layout/process5"/>
    <dgm:cxn modelId="{A7AE828B-A9F7-4512-8C59-351ADA4EA4DE}" type="presParOf" srcId="{568FD212-E258-48E0-A575-2C6D3B7B3386}" destId="{C60B02E0-CB11-43AB-9558-2937D9055A23}" srcOrd="0" destOrd="0" presId="urn:microsoft.com/office/officeart/2005/8/layout/process5"/>
    <dgm:cxn modelId="{67B54D8B-5C44-42DD-A92E-0DBD7E59D4DD}" type="presParOf" srcId="{7513A199-8D40-48ED-BCD0-C458E1AFFDF0}" destId="{7D5AC50F-AFB6-49D7-BC31-2F15A7F22252}" srcOrd="6" destOrd="0" presId="urn:microsoft.com/office/officeart/2005/8/layout/process5"/>
    <dgm:cxn modelId="{9A587559-3BC5-4EE3-86CC-66BF473C8D55}" type="presParOf" srcId="{7513A199-8D40-48ED-BCD0-C458E1AFFDF0}" destId="{498AFCB6-5E48-479F-B6DB-168D619160D3}" srcOrd="7" destOrd="0" presId="urn:microsoft.com/office/officeart/2005/8/layout/process5"/>
    <dgm:cxn modelId="{CF94F653-F11F-44DE-9E2A-24FAB31D7199}" type="presParOf" srcId="{498AFCB6-5E48-479F-B6DB-168D619160D3}" destId="{82AA7D5F-72F0-427A-BDC3-42A3AD00D36A}" srcOrd="0" destOrd="0" presId="urn:microsoft.com/office/officeart/2005/8/layout/process5"/>
    <dgm:cxn modelId="{B6F950DD-0F47-440D-8B26-6C01D0A93CA4}" type="presParOf" srcId="{7513A199-8D40-48ED-BCD0-C458E1AFFDF0}" destId="{C2DB05FF-D4DA-4088-90A9-5DF48B80D26E}" srcOrd="8" destOrd="0" presId="urn:microsoft.com/office/officeart/2005/8/layout/process5"/>
    <dgm:cxn modelId="{871B3E87-A72E-47E0-975C-8AD6536D4701}" type="presParOf" srcId="{7513A199-8D40-48ED-BCD0-C458E1AFFDF0}" destId="{7BC3CE4B-49BC-41B8-A17C-5CC42A59F481}" srcOrd="9" destOrd="0" presId="urn:microsoft.com/office/officeart/2005/8/layout/process5"/>
    <dgm:cxn modelId="{7A9E1117-CEB2-438B-8688-9094361F28C9}" type="presParOf" srcId="{7BC3CE4B-49BC-41B8-A17C-5CC42A59F481}" destId="{F4A78C40-4ED8-484B-A927-8799E3AFE3C9}" srcOrd="0" destOrd="0" presId="urn:microsoft.com/office/officeart/2005/8/layout/process5"/>
    <dgm:cxn modelId="{C974B23C-100E-4815-82F5-A1D33C564A8D}" type="presParOf" srcId="{7513A199-8D40-48ED-BCD0-C458E1AFFDF0}" destId="{C26E039A-556A-44B4-9F4C-03777B62F5CE}"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4A443E-7F48-41E3-A65B-0089FACA6AAF}">
      <dsp:nvSpPr>
        <dsp:cNvPr id="0" name=""/>
        <dsp:cNvSpPr/>
      </dsp:nvSpPr>
      <dsp:spPr>
        <a:xfrm>
          <a:off x="7233" y="533479"/>
          <a:ext cx="2161877" cy="1297126"/>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err="1"/>
            <a:t>Pendahuluan</a:t>
          </a:r>
          <a:r>
            <a:rPr lang="en-US" sz="2400" kern="1200" dirty="0"/>
            <a:t> </a:t>
          </a:r>
        </a:p>
      </dsp:txBody>
      <dsp:txXfrm>
        <a:off x="45225" y="571471"/>
        <a:ext cx="2085893" cy="1221142"/>
      </dsp:txXfrm>
    </dsp:sp>
    <dsp:sp modelId="{E18BB37B-9B9E-477F-9C4A-851FEB5FCACB}">
      <dsp:nvSpPr>
        <dsp:cNvPr id="0" name=""/>
        <dsp:cNvSpPr/>
      </dsp:nvSpPr>
      <dsp:spPr>
        <a:xfrm>
          <a:off x="2359355" y="913970"/>
          <a:ext cx="458317" cy="53614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2359355" y="1021199"/>
        <a:ext cx="320822" cy="321687"/>
      </dsp:txXfrm>
    </dsp:sp>
    <dsp:sp modelId="{FA19AD68-A748-46C5-BCD3-F544BF78E596}">
      <dsp:nvSpPr>
        <dsp:cNvPr id="0" name=""/>
        <dsp:cNvSpPr/>
      </dsp:nvSpPr>
      <dsp:spPr>
        <a:xfrm>
          <a:off x="3033861" y="533479"/>
          <a:ext cx="2161877" cy="1297126"/>
        </a:xfrm>
        <a:prstGeom prst="roundRect">
          <a:avLst>
            <a:gd name="adj" fmla="val 10000"/>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5"/>
        </a:lnRef>
        <a:fillRef idx="3">
          <a:schemeClr val="accent5"/>
        </a:fillRef>
        <a:effectRef idx="3">
          <a:schemeClr val="accent5"/>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err="1"/>
            <a:t>Mengkaji</a:t>
          </a:r>
          <a:r>
            <a:rPr lang="en-US" sz="2400" kern="1200" dirty="0"/>
            <a:t> </a:t>
          </a:r>
          <a:r>
            <a:rPr lang="en-US" sz="2400" kern="1200" dirty="0" err="1"/>
            <a:t>modul</a:t>
          </a:r>
          <a:endParaRPr lang="en-US" sz="2400" kern="1200" dirty="0"/>
        </a:p>
      </dsp:txBody>
      <dsp:txXfrm>
        <a:off x="3071853" y="571471"/>
        <a:ext cx="2085893" cy="1221142"/>
      </dsp:txXfrm>
    </dsp:sp>
    <dsp:sp modelId="{52822379-C055-4871-AFF8-B0E0A82B118A}">
      <dsp:nvSpPr>
        <dsp:cNvPr id="0" name=""/>
        <dsp:cNvSpPr/>
      </dsp:nvSpPr>
      <dsp:spPr>
        <a:xfrm>
          <a:off x="5385983" y="913970"/>
          <a:ext cx="458317" cy="53614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5385983" y="1021199"/>
        <a:ext cx="320822" cy="321687"/>
      </dsp:txXfrm>
    </dsp:sp>
    <dsp:sp modelId="{BF43F767-169C-4BAF-B211-35EA6EC47C14}">
      <dsp:nvSpPr>
        <dsp:cNvPr id="0" name=""/>
        <dsp:cNvSpPr/>
      </dsp:nvSpPr>
      <dsp:spPr>
        <a:xfrm>
          <a:off x="6060489" y="533479"/>
          <a:ext cx="2161877" cy="1297126"/>
        </a:xfrm>
        <a:prstGeom prst="roundRect">
          <a:avLst>
            <a:gd name="adj" fmla="val 10000"/>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6"/>
        </a:lnRef>
        <a:fillRef idx="3">
          <a:schemeClr val="accent6"/>
        </a:fillRef>
        <a:effectRef idx="3">
          <a:schemeClr val="accent6"/>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id-ID" sz="2400" kern="1200" dirty="0"/>
            <a:t>Studi Kasus dari LK Kegiatan</a:t>
          </a:r>
          <a:endParaRPr lang="en-US" sz="2400" kern="1200" dirty="0"/>
        </a:p>
      </dsp:txBody>
      <dsp:txXfrm>
        <a:off x="6098481" y="571471"/>
        <a:ext cx="2085893" cy="1221142"/>
      </dsp:txXfrm>
    </dsp:sp>
    <dsp:sp modelId="{443F15ED-6A5F-4E26-90A0-1EB560843D94}">
      <dsp:nvSpPr>
        <dsp:cNvPr id="0" name=""/>
        <dsp:cNvSpPr/>
      </dsp:nvSpPr>
      <dsp:spPr>
        <a:xfrm rot="5400000">
          <a:off x="6912269" y="1981937"/>
          <a:ext cx="458317" cy="53614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5400000">
        <a:off x="6980585" y="2020851"/>
        <a:ext cx="321687" cy="320822"/>
      </dsp:txXfrm>
    </dsp:sp>
    <dsp:sp modelId="{39686284-F797-4908-B440-498FBDDAB4A2}">
      <dsp:nvSpPr>
        <dsp:cNvPr id="0" name=""/>
        <dsp:cNvSpPr/>
      </dsp:nvSpPr>
      <dsp:spPr>
        <a:xfrm>
          <a:off x="6060489" y="2695356"/>
          <a:ext cx="2161877" cy="1297126"/>
        </a:xfrm>
        <a:prstGeom prst="roundRect">
          <a:avLst>
            <a:gd name="adj" fmla="val 10000"/>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4"/>
        </a:lnRef>
        <a:fillRef idx="3">
          <a:schemeClr val="accent4"/>
        </a:fillRef>
        <a:effectRef idx="3">
          <a:schemeClr val="accent4"/>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err="1"/>
            <a:t>Presentasi</a:t>
          </a:r>
          <a:r>
            <a:rPr lang="en-US" sz="2400" kern="1200" dirty="0"/>
            <a:t> </a:t>
          </a:r>
          <a:r>
            <a:rPr lang="en-US" sz="2400" kern="1200" dirty="0" err="1"/>
            <a:t>dan</a:t>
          </a:r>
          <a:r>
            <a:rPr lang="en-US" sz="2400" kern="1200" dirty="0"/>
            <a:t> </a:t>
          </a:r>
          <a:r>
            <a:rPr lang="en-US" sz="2400" kern="1200" dirty="0" err="1"/>
            <a:t>konfirmasi</a:t>
          </a:r>
          <a:endParaRPr lang="en-US" sz="2400" kern="1200" dirty="0"/>
        </a:p>
      </dsp:txBody>
      <dsp:txXfrm>
        <a:off x="6098481" y="2733348"/>
        <a:ext cx="2085893" cy="1221142"/>
      </dsp:txXfrm>
    </dsp:sp>
    <dsp:sp modelId="{8830AD7A-6463-4076-93E1-916DCE2166F2}">
      <dsp:nvSpPr>
        <dsp:cNvPr id="0" name=""/>
        <dsp:cNvSpPr/>
      </dsp:nvSpPr>
      <dsp:spPr>
        <a:xfrm rot="10800000">
          <a:off x="5411926" y="3075847"/>
          <a:ext cx="458317" cy="53614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5549421" y="3183076"/>
        <a:ext cx="320822" cy="321687"/>
      </dsp:txXfrm>
    </dsp:sp>
    <dsp:sp modelId="{FC043B09-9B38-44EC-90D8-AA3E3096C42A}">
      <dsp:nvSpPr>
        <dsp:cNvPr id="0" name=""/>
        <dsp:cNvSpPr/>
      </dsp:nvSpPr>
      <dsp:spPr>
        <a:xfrm>
          <a:off x="3033861" y="2695356"/>
          <a:ext cx="2161877" cy="1297126"/>
        </a:xfrm>
        <a:prstGeom prst="roundRect">
          <a:avLst>
            <a:gd name="adj" fmla="val 10000"/>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2"/>
        </a:lnRef>
        <a:fillRef idx="3">
          <a:schemeClr val="accent2"/>
        </a:fillRef>
        <a:effectRef idx="3">
          <a:schemeClr val="accent2"/>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err="1"/>
            <a:t>Latihan</a:t>
          </a:r>
          <a:r>
            <a:rPr lang="en-US" sz="2400" kern="1200" dirty="0"/>
            <a:t> </a:t>
          </a:r>
          <a:r>
            <a:rPr lang="en-US" sz="2400" kern="1200" dirty="0" err="1"/>
            <a:t>soal</a:t>
          </a:r>
          <a:r>
            <a:rPr lang="en-US" sz="2400" kern="1200" dirty="0"/>
            <a:t> </a:t>
          </a:r>
        </a:p>
      </dsp:txBody>
      <dsp:txXfrm>
        <a:off x="3071853" y="2733348"/>
        <a:ext cx="2085893" cy="1221142"/>
      </dsp:txXfrm>
    </dsp:sp>
    <dsp:sp modelId="{7126AAD7-5F7E-40AF-A485-5B628CBF34BA}">
      <dsp:nvSpPr>
        <dsp:cNvPr id="0" name=""/>
        <dsp:cNvSpPr/>
      </dsp:nvSpPr>
      <dsp:spPr>
        <a:xfrm rot="10800000">
          <a:off x="2385298" y="3075847"/>
          <a:ext cx="458317" cy="536145"/>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2522793" y="3183076"/>
        <a:ext cx="320822" cy="321687"/>
      </dsp:txXfrm>
    </dsp:sp>
    <dsp:sp modelId="{974DF6DF-DBE6-4D3C-AB98-A9E280D9B236}">
      <dsp:nvSpPr>
        <dsp:cNvPr id="0" name=""/>
        <dsp:cNvSpPr/>
      </dsp:nvSpPr>
      <dsp:spPr>
        <a:xfrm>
          <a:off x="7233" y="2695356"/>
          <a:ext cx="2161877" cy="1297126"/>
        </a:xfrm>
        <a:prstGeom prst="roundRect">
          <a:avLst>
            <a:gd name="adj" fmla="val 10000"/>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a:bevelT w="63500" h="25400"/>
        </a:sp3d>
      </dsp:spPr>
      <dsp:style>
        <a:lnRef idx="0">
          <a:schemeClr val="accent3"/>
        </a:lnRef>
        <a:fillRef idx="3">
          <a:schemeClr val="accent3"/>
        </a:fillRef>
        <a:effectRef idx="3">
          <a:schemeClr val="accent3"/>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t>Review </a:t>
          </a:r>
        </a:p>
      </dsp:txBody>
      <dsp:txXfrm>
        <a:off x="45225" y="2733348"/>
        <a:ext cx="2085893" cy="12211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EF4DE6-2108-4A01-B919-07C73A776D88}">
      <dsp:nvSpPr>
        <dsp:cNvPr id="0" name=""/>
        <dsp:cNvSpPr/>
      </dsp:nvSpPr>
      <dsp:spPr>
        <a:xfrm>
          <a:off x="34474" y="801908"/>
          <a:ext cx="2511919" cy="1174075"/>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ysClr val="windowText" lastClr="000000">
                  <a:hueOff val="0"/>
                  <a:satOff val="0"/>
                  <a:lumOff val="0"/>
                  <a:alphaOff val="0"/>
                </a:sysClr>
              </a:solidFill>
              <a:latin typeface="Calibri"/>
              <a:ea typeface="+mn-ea"/>
              <a:cs typeface="+mn-cs"/>
            </a:rPr>
            <a:t>PENENTUAN PERTANYAAN MENDASAR</a:t>
          </a:r>
          <a:endParaRPr lang="en-US" sz="1600" b="1" kern="1200" dirty="0">
            <a:solidFill>
              <a:sysClr val="windowText" lastClr="000000">
                <a:hueOff val="0"/>
                <a:satOff val="0"/>
                <a:lumOff val="0"/>
                <a:alphaOff val="0"/>
              </a:sysClr>
            </a:solidFill>
            <a:latin typeface="Calibri"/>
            <a:ea typeface="+mn-ea"/>
            <a:cs typeface="+mn-cs"/>
          </a:endParaRPr>
        </a:p>
      </dsp:txBody>
      <dsp:txXfrm>
        <a:off x="68861" y="836295"/>
        <a:ext cx="2443145" cy="1105301"/>
      </dsp:txXfrm>
    </dsp:sp>
    <dsp:sp modelId="{2652D748-D4E8-404D-9445-FCC1DE127818}">
      <dsp:nvSpPr>
        <dsp:cNvPr id="0" name=""/>
        <dsp:cNvSpPr/>
      </dsp:nvSpPr>
      <dsp:spPr>
        <a:xfrm>
          <a:off x="2690969" y="1174938"/>
          <a:ext cx="348294" cy="428016"/>
        </a:xfrm>
        <a:prstGeom prst="rightArrow">
          <a:avLst>
            <a:gd name="adj1" fmla="val 60000"/>
            <a:gd name="adj2" fmla="val 50000"/>
          </a:avLst>
        </a:prstGeom>
        <a:solidFill>
          <a:srgbClr val="1F497D">
            <a:lumMod val="40000"/>
            <a:lumOff val="6000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solidFill>
              <a:sysClr val="windowText" lastClr="000000">
                <a:hueOff val="0"/>
                <a:satOff val="0"/>
                <a:lumOff val="0"/>
                <a:alphaOff val="0"/>
              </a:sysClr>
            </a:solidFill>
            <a:latin typeface="Calibri"/>
            <a:ea typeface="+mn-ea"/>
            <a:cs typeface="+mn-cs"/>
          </a:endParaRPr>
        </a:p>
      </dsp:txBody>
      <dsp:txXfrm>
        <a:off x="2690969" y="1260541"/>
        <a:ext cx="243806" cy="256810"/>
      </dsp:txXfrm>
    </dsp:sp>
    <dsp:sp modelId="{91A01159-A0DB-4B9F-92AB-D87181EB26A9}">
      <dsp:nvSpPr>
        <dsp:cNvPr id="0" name=""/>
        <dsp:cNvSpPr/>
      </dsp:nvSpPr>
      <dsp:spPr>
        <a:xfrm>
          <a:off x="3203554" y="789995"/>
          <a:ext cx="2067576" cy="1197903"/>
        </a:xfrm>
        <a:prstGeom prst="roundRect">
          <a:avLst>
            <a:gd name="adj" fmla="val 10000"/>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ysClr val="windowText" lastClr="000000">
                  <a:hueOff val="0"/>
                  <a:satOff val="0"/>
                  <a:lumOff val="0"/>
                  <a:alphaOff val="0"/>
                </a:sysClr>
              </a:solidFill>
              <a:latin typeface="Calibri"/>
              <a:ea typeface="+mn-ea"/>
              <a:cs typeface="+mn-cs"/>
            </a:rPr>
            <a:t>MENYUSUN PERECANAAN PROYEK</a:t>
          </a:r>
        </a:p>
      </dsp:txBody>
      <dsp:txXfrm>
        <a:off x="3238639" y="825080"/>
        <a:ext cx="1997406" cy="1127733"/>
      </dsp:txXfrm>
    </dsp:sp>
    <dsp:sp modelId="{05665FA6-BF03-4CC6-B9F5-2CDFF8C4D543}">
      <dsp:nvSpPr>
        <dsp:cNvPr id="0" name=""/>
        <dsp:cNvSpPr/>
      </dsp:nvSpPr>
      <dsp:spPr>
        <a:xfrm rot="21583873">
          <a:off x="5423005" y="1168518"/>
          <a:ext cx="365888" cy="428016"/>
        </a:xfrm>
        <a:prstGeom prst="rightArrow">
          <a:avLst>
            <a:gd name="adj1" fmla="val 60000"/>
            <a:gd name="adj2" fmla="val 50000"/>
          </a:avLst>
        </a:prstGeom>
        <a:solidFill>
          <a:srgbClr val="1F497D">
            <a:lumMod val="40000"/>
            <a:lumOff val="6000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solidFill>
              <a:sysClr val="windowText" lastClr="000000">
                <a:hueOff val="0"/>
                <a:satOff val="0"/>
                <a:lumOff val="0"/>
                <a:alphaOff val="0"/>
              </a:sysClr>
            </a:solidFill>
            <a:latin typeface="Calibri"/>
            <a:ea typeface="+mn-ea"/>
            <a:cs typeface="+mn-cs"/>
          </a:endParaRPr>
        </a:p>
      </dsp:txBody>
      <dsp:txXfrm>
        <a:off x="5423006" y="1254378"/>
        <a:ext cx="256122" cy="256810"/>
      </dsp:txXfrm>
    </dsp:sp>
    <dsp:sp modelId="{C8DDE7CB-35E4-46BF-AC61-F7B17D5EADD9}">
      <dsp:nvSpPr>
        <dsp:cNvPr id="0" name=""/>
        <dsp:cNvSpPr/>
      </dsp:nvSpPr>
      <dsp:spPr>
        <a:xfrm>
          <a:off x="5961478" y="789995"/>
          <a:ext cx="1814097" cy="1173216"/>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a:solidFill>
                <a:sysClr val="windowText" lastClr="000000">
                  <a:hueOff val="0"/>
                  <a:satOff val="0"/>
                  <a:lumOff val="0"/>
                  <a:alphaOff val="0"/>
                </a:sysClr>
              </a:solidFill>
              <a:latin typeface="Calibri"/>
              <a:ea typeface="+mn-ea"/>
              <a:cs typeface="+mn-cs"/>
            </a:rPr>
            <a:t>MENYUSUN JADWAL</a:t>
          </a:r>
          <a:endParaRPr lang="en-US" sz="1600" b="1" kern="1200">
            <a:solidFill>
              <a:sysClr val="windowText" lastClr="000000">
                <a:hueOff val="0"/>
                <a:satOff val="0"/>
                <a:lumOff val="0"/>
                <a:alphaOff val="0"/>
              </a:sysClr>
            </a:solidFill>
            <a:latin typeface="Calibri"/>
            <a:ea typeface="+mn-ea"/>
            <a:cs typeface="+mn-cs"/>
          </a:endParaRPr>
        </a:p>
      </dsp:txBody>
      <dsp:txXfrm>
        <a:off x="5995840" y="824357"/>
        <a:ext cx="1745373" cy="1104492"/>
      </dsp:txXfrm>
    </dsp:sp>
    <dsp:sp modelId="{568FD212-E258-48E0-A575-2C6D3B7B3386}">
      <dsp:nvSpPr>
        <dsp:cNvPr id="0" name=""/>
        <dsp:cNvSpPr/>
      </dsp:nvSpPr>
      <dsp:spPr>
        <a:xfrm rot="5398165">
          <a:off x="6673251" y="2048764"/>
          <a:ext cx="382101" cy="403845"/>
        </a:xfrm>
        <a:prstGeom prst="rightArrow">
          <a:avLst>
            <a:gd name="adj1" fmla="val 60000"/>
            <a:gd name="adj2" fmla="val 50000"/>
          </a:avLst>
        </a:prstGeom>
        <a:solidFill>
          <a:srgbClr val="1F497D">
            <a:lumMod val="40000"/>
            <a:lumOff val="6000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solidFill>
              <a:sysClr val="windowText" lastClr="000000">
                <a:hueOff val="0"/>
                <a:satOff val="0"/>
                <a:lumOff val="0"/>
                <a:alphaOff val="0"/>
              </a:sysClr>
            </a:solidFill>
            <a:latin typeface="Calibri"/>
            <a:ea typeface="+mn-ea"/>
            <a:cs typeface="+mn-cs"/>
          </a:endParaRPr>
        </a:p>
      </dsp:txBody>
      <dsp:txXfrm rot="-5400000">
        <a:off x="6743117" y="2059636"/>
        <a:ext cx="242307" cy="267471"/>
      </dsp:txXfrm>
    </dsp:sp>
    <dsp:sp modelId="{7D5AC50F-AFB6-49D7-BC31-2F15A7F22252}">
      <dsp:nvSpPr>
        <dsp:cNvPr id="0" name=""/>
        <dsp:cNvSpPr/>
      </dsp:nvSpPr>
      <dsp:spPr>
        <a:xfrm>
          <a:off x="5944013" y="2555946"/>
          <a:ext cx="1831563" cy="1254577"/>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a:solidFill>
                <a:sysClr val="windowText" lastClr="000000">
                  <a:hueOff val="0"/>
                  <a:satOff val="0"/>
                  <a:lumOff val="0"/>
                  <a:alphaOff val="0"/>
                </a:sysClr>
              </a:solidFill>
              <a:latin typeface="Calibri"/>
              <a:ea typeface="+mn-ea"/>
              <a:cs typeface="+mn-cs"/>
            </a:rPr>
            <a:t>MONITORING</a:t>
          </a:r>
        </a:p>
      </dsp:txBody>
      <dsp:txXfrm>
        <a:off x="5980758" y="2592691"/>
        <a:ext cx="1758073" cy="1181087"/>
      </dsp:txXfrm>
    </dsp:sp>
    <dsp:sp modelId="{498AFCB6-5E48-479F-B6DB-168D619160D3}">
      <dsp:nvSpPr>
        <dsp:cNvPr id="0" name=""/>
        <dsp:cNvSpPr/>
      </dsp:nvSpPr>
      <dsp:spPr>
        <a:xfrm rot="10810325">
          <a:off x="5433111" y="2965483"/>
          <a:ext cx="361038" cy="428016"/>
        </a:xfrm>
        <a:prstGeom prst="rightArrow">
          <a:avLst>
            <a:gd name="adj1" fmla="val 60000"/>
            <a:gd name="adj2" fmla="val 50000"/>
          </a:avLst>
        </a:prstGeom>
        <a:solidFill>
          <a:srgbClr val="1F497D">
            <a:lumMod val="40000"/>
            <a:lumOff val="6000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solidFill>
              <a:sysClr val="windowText" lastClr="000000">
                <a:hueOff val="0"/>
                <a:satOff val="0"/>
                <a:lumOff val="0"/>
                <a:alphaOff val="0"/>
              </a:sysClr>
            </a:solidFill>
            <a:latin typeface="Calibri"/>
            <a:ea typeface="+mn-ea"/>
            <a:cs typeface="+mn-cs"/>
          </a:endParaRPr>
        </a:p>
      </dsp:txBody>
      <dsp:txXfrm rot="10800000">
        <a:off x="5541422" y="3051249"/>
        <a:ext cx="252727" cy="256810"/>
      </dsp:txXfrm>
    </dsp:sp>
    <dsp:sp modelId="{C2DB05FF-D4DA-4088-90A9-5DF48B80D26E}">
      <dsp:nvSpPr>
        <dsp:cNvPr id="0" name=""/>
        <dsp:cNvSpPr/>
      </dsp:nvSpPr>
      <dsp:spPr>
        <a:xfrm>
          <a:off x="3202535" y="2533200"/>
          <a:ext cx="2060276" cy="1284286"/>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a:solidFill>
                <a:sysClr val="windowText" lastClr="000000">
                  <a:hueOff val="0"/>
                  <a:satOff val="0"/>
                  <a:lumOff val="0"/>
                  <a:alphaOff val="0"/>
                </a:sysClr>
              </a:solidFill>
              <a:latin typeface="Calibri"/>
              <a:ea typeface="+mn-ea"/>
              <a:cs typeface="+mn-cs"/>
            </a:rPr>
            <a:t>MENGUJI HASIL</a:t>
          </a:r>
        </a:p>
      </dsp:txBody>
      <dsp:txXfrm>
        <a:off x="3240150" y="2570815"/>
        <a:ext cx="1985046" cy="1209056"/>
      </dsp:txXfrm>
    </dsp:sp>
    <dsp:sp modelId="{7BC3CE4B-49BC-41B8-A17C-5CC42A59F481}">
      <dsp:nvSpPr>
        <dsp:cNvPr id="0" name=""/>
        <dsp:cNvSpPr/>
      </dsp:nvSpPr>
      <dsp:spPr>
        <a:xfrm rot="10805978">
          <a:off x="2619639" y="2958889"/>
          <a:ext cx="411913" cy="428016"/>
        </a:xfrm>
        <a:prstGeom prst="rightArrow">
          <a:avLst>
            <a:gd name="adj1" fmla="val 60000"/>
            <a:gd name="adj2" fmla="val 50000"/>
          </a:avLst>
        </a:prstGeom>
        <a:solidFill>
          <a:srgbClr val="1F497D">
            <a:lumMod val="40000"/>
            <a:lumOff val="6000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US" sz="900" kern="1200">
            <a:solidFill>
              <a:sysClr val="windowText" lastClr="000000">
                <a:hueOff val="0"/>
                <a:satOff val="0"/>
                <a:lumOff val="0"/>
                <a:alphaOff val="0"/>
              </a:sysClr>
            </a:solidFill>
            <a:latin typeface="Calibri"/>
            <a:ea typeface="+mn-ea"/>
            <a:cs typeface="+mn-cs"/>
          </a:endParaRPr>
        </a:p>
      </dsp:txBody>
      <dsp:txXfrm rot="10800000">
        <a:off x="2743213" y="3044599"/>
        <a:ext cx="288339" cy="256810"/>
      </dsp:txXfrm>
    </dsp:sp>
    <dsp:sp modelId="{C26E039A-556A-44B4-9F4C-03777B62F5CE}">
      <dsp:nvSpPr>
        <dsp:cNvPr id="0" name=""/>
        <dsp:cNvSpPr/>
      </dsp:nvSpPr>
      <dsp:spPr>
        <a:xfrm>
          <a:off x="13281" y="2535422"/>
          <a:ext cx="2412060" cy="126936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a:solidFill>
                <a:sysClr val="windowText" lastClr="000000">
                  <a:hueOff val="0"/>
                  <a:satOff val="0"/>
                  <a:lumOff val="0"/>
                  <a:alphaOff val="0"/>
                </a:sysClr>
              </a:solidFill>
              <a:latin typeface="Calibri"/>
              <a:ea typeface="+mn-ea"/>
              <a:cs typeface="+mn-cs"/>
            </a:rPr>
            <a:t>EVALUASI </a:t>
          </a:r>
          <a:r>
            <a:rPr lang="id-ID" sz="1800" b="1" kern="1200">
              <a:solidFill>
                <a:sysClr val="windowText" lastClr="000000">
                  <a:hueOff val="0"/>
                  <a:satOff val="0"/>
                  <a:lumOff val="0"/>
                  <a:alphaOff val="0"/>
                </a:sysClr>
              </a:solidFill>
              <a:latin typeface="Calibri"/>
              <a:ea typeface="+mn-ea"/>
              <a:cs typeface="+mn-cs"/>
            </a:rPr>
            <a:t>                        </a:t>
          </a:r>
          <a:r>
            <a:rPr lang="en-US" sz="1800" b="1" kern="1200">
              <a:solidFill>
                <a:sysClr val="windowText" lastClr="000000">
                  <a:hueOff val="0"/>
                  <a:satOff val="0"/>
                  <a:lumOff val="0"/>
                  <a:alphaOff val="0"/>
                </a:sysClr>
              </a:solidFill>
              <a:latin typeface="Calibri"/>
              <a:ea typeface="+mn-ea"/>
              <a:cs typeface="+mn-cs"/>
            </a:rPr>
            <a:t>PENGALAMAN</a:t>
          </a:r>
        </a:p>
      </dsp:txBody>
      <dsp:txXfrm>
        <a:off x="50459" y="2572600"/>
        <a:ext cx="2337704" cy="1195008"/>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9C4A81-7B96-42BD-A3D9-6328040E860C}" type="datetimeFigureOut">
              <a:rPr lang="id-ID" smtClean="0"/>
              <a:pPr/>
              <a:t>21/04/2016</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B311A6-C4A8-420E-A95F-E89C3AD55409}" type="slidenum">
              <a:rPr lang="id-ID" smtClean="0"/>
              <a:pPr/>
              <a:t>‹#›</a:t>
            </a:fld>
            <a:endParaRPr lang="id-ID"/>
          </a:p>
        </p:txBody>
      </p:sp>
    </p:spTree>
    <p:extLst>
      <p:ext uri="{BB962C8B-B14F-4D97-AF65-F5344CB8AC3E}">
        <p14:creationId xmlns:p14="http://schemas.microsoft.com/office/powerpoint/2010/main" val="3332006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Box 9"/>
          <p:cNvSpPr txBox="1"/>
          <p:nvPr userDrawn="1"/>
        </p:nvSpPr>
        <p:spPr>
          <a:xfrm>
            <a:off x="539552" y="5373216"/>
            <a:ext cx="8136904" cy="1200329"/>
          </a:xfrm>
          <a:prstGeom prst="rect">
            <a:avLst/>
          </a:prstGeom>
          <a:noFill/>
        </p:spPr>
        <p:txBody>
          <a:bodyPr wrap="square" rtlCol="0">
            <a:spAutoFit/>
          </a:bodyPr>
          <a:lstStyle/>
          <a:p>
            <a:pPr algn="ctr"/>
            <a:r>
              <a:rPr lang="id-ID" sz="2400" dirty="0">
                <a:solidFill>
                  <a:srgbClr val="002060"/>
                </a:solidFill>
              </a:rPr>
              <a:t>DIREKTORAT JENDERAL GURU DAN TENAGA KEPENDIDIKAN</a:t>
            </a:r>
            <a:br>
              <a:rPr lang="id-ID" sz="2400" dirty="0"/>
            </a:br>
            <a:r>
              <a:rPr lang="id-ID" sz="2400" b="1" dirty="0">
                <a:solidFill>
                  <a:srgbClr val="002060"/>
                </a:solidFill>
              </a:rPr>
              <a:t>KEMENTERIAN PENDIDIKAN DAN KEBUDAYAAN</a:t>
            </a:r>
            <a:r>
              <a:rPr lang="id-ID" sz="2400" b="1" dirty="0"/>
              <a:t> </a:t>
            </a:r>
            <a:br>
              <a:rPr lang="id-ID" sz="2800" b="1" dirty="0"/>
            </a:br>
            <a:r>
              <a:rPr lang="id-ID" sz="2400" b="1" dirty="0">
                <a:solidFill>
                  <a:srgbClr val="002060"/>
                </a:solidFill>
              </a:rPr>
              <a:t>2016</a:t>
            </a:r>
          </a:p>
        </p:txBody>
      </p:sp>
      <p:cxnSp>
        <p:nvCxnSpPr>
          <p:cNvPr id="14" name="Straight Connector 13"/>
          <p:cNvCxnSpPr/>
          <p:nvPr userDrawn="1"/>
        </p:nvCxnSpPr>
        <p:spPr>
          <a:xfrm>
            <a:off x="683568" y="5301208"/>
            <a:ext cx="7896145" cy="0"/>
          </a:xfrm>
          <a:prstGeom prst="line">
            <a:avLst/>
          </a:prstGeom>
        </p:spPr>
        <p:style>
          <a:lnRef idx="2">
            <a:schemeClr val="accent1"/>
          </a:lnRef>
          <a:fillRef idx="0">
            <a:schemeClr val="accent1"/>
          </a:fillRef>
          <a:effectRef idx="1">
            <a:schemeClr val="accent1"/>
          </a:effectRef>
          <a:fontRef idx="minor">
            <a:schemeClr val="tx1"/>
          </a:fontRef>
        </p:style>
      </p:cxnSp>
      <p:sp>
        <p:nvSpPr>
          <p:cNvPr id="15" name="Title 6"/>
          <p:cNvSpPr>
            <a:spLocks noGrp="1"/>
          </p:cNvSpPr>
          <p:nvPr>
            <p:ph type="title" hasCustomPrompt="1"/>
          </p:nvPr>
        </p:nvSpPr>
        <p:spPr>
          <a:xfrm>
            <a:off x="1619671" y="1772816"/>
            <a:ext cx="5688633" cy="1368152"/>
          </a:xfrm>
        </p:spPr>
        <p:txBody>
          <a:bodyPr anchor="t">
            <a:noAutofit/>
          </a:bodyPr>
          <a:lstStyle>
            <a:lvl1pPr algn="ctr">
              <a:defRPr sz="4400">
                <a:solidFill>
                  <a:srgbClr val="000066"/>
                </a:solidFill>
                <a:effectLst>
                  <a:outerShdw blurRad="38100" dist="32000" dir="5400000" algn="tl">
                    <a:srgbClr val="000000">
                      <a:alpha val="30000"/>
                    </a:srgbClr>
                  </a:outerShdw>
                </a:effectLst>
                <a:latin typeface="Calibri" pitchFamily="34" charset="0"/>
                <a:cs typeface="Arial" pitchFamily="34" charset="0"/>
              </a:defRPr>
            </a:lvl1pPr>
          </a:lstStyle>
          <a:p>
            <a:r>
              <a:rPr lang="en-US" dirty="0"/>
              <a:t>CLICK TO EDIT MASTER TITLE STYLE</a:t>
            </a:r>
          </a:p>
        </p:txBody>
      </p:sp>
    </p:spTree>
    <p:extLst>
      <p:ext uri="{BB962C8B-B14F-4D97-AF65-F5344CB8AC3E}">
        <p14:creationId xmlns:p14="http://schemas.microsoft.com/office/powerpoint/2010/main" val="1179548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p:txBody>
          <a:bodyPr/>
          <a:lstStyle/>
          <a:p>
            <a:fld id="{A53B241C-EE3D-4C5C-B763-EF06EE4C5237}" type="datetime1">
              <a:rPr lang="id-ID" smtClean="0"/>
              <a:pPr/>
              <a:t>21/04/2016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DC9F4C6-A8B4-454B-BBA9-B6D228FB3A3F}" type="slidenum">
              <a:rPr lang="id-ID" smtClean="0"/>
              <a:pPr/>
              <a:t>‹#›</a:t>
            </a:fld>
            <a:endParaRPr lang="id-ID"/>
          </a:p>
        </p:txBody>
      </p:sp>
    </p:spTree>
    <p:extLst>
      <p:ext uri="{BB962C8B-B14F-4D97-AF65-F5344CB8AC3E}">
        <p14:creationId xmlns:p14="http://schemas.microsoft.com/office/powerpoint/2010/main" val="22685670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p:txBody>
          <a:bodyPr/>
          <a:lstStyle/>
          <a:p>
            <a:fld id="{8CA8D876-E4EA-4CF9-95DB-EC4D768FCE52}" type="datetime1">
              <a:rPr lang="id-ID" smtClean="0"/>
              <a:pPr/>
              <a:t>21/04/2016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DC9F4C6-A8B4-454B-BBA9-B6D228FB3A3F}" type="slidenum">
              <a:rPr lang="id-ID" smtClean="0"/>
              <a:pPr/>
              <a:t>‹#›</a:t>
            </a:fld>
            <a:endParaRPr lang="id-ID"/>
          </a:p>
        </p:txBody>
      </p:sp>
    </p:spTree>
    <p:extLst>
      <p:ext uri="{BB962C8B-B14F-4D97-AF65-F5344CB8AC3E}">
        <p14:creationId xmlns:p14="http://schemas.microsoft.com/office/powerpoint/2010/main" val="36510443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206969"/>
            <a:ext cx="7776863" cy="787011"/>
          </a:xfrm>
        </p:spPr>
        <p:txBody>
          <a:bodyPr>
            <a:normAutofit/>
          </a:bodyPr>
          <a:lstStyle>
            <a:lvl1pPr algn="l">
              <a:defRPr sz="4000">
                <a:effectLst>
                  <a:outerShdw blurRad="38100" dist="38100" dir="2700000" algn="tl">
                    <a:srgbClr val="000000">
                      <a:alpha val="43137"/>
                    </a:srgbClr>
                  </a:outerShdw>
                </a:effectLst>
                <a:latin typeface="+mn-lt"/>
              </a:defRPr>
            </a:lvl1pPr>
          </a:lstStyle>
          <a:p>
            <a:r>
              <a:rPr lang="en-US" dirty="0"/>
              <a:t>Click to edit Master title style</a:t>
            </a:r>
          </a:p>
        </p:txBody>
      </p:sp>
      <p:cxnSp>
        <p:nvCxnSpPr>
          <p:cNvPr id="4" name="Straight Connector 3"/>
          <p:cNvCxnSpPr/>
          <p:nvPr userDrawn="1"/>
        </p:nvCxnSpPr>
        <p:spPr>
          <a:xfrm>
            <a:off x="-10210" y="1124744"/>
            <a:ext cx="9154210" cy="0"/>
          </a:xfrm>
          <a:prstGeom prst="line">
            <a:avLst/>
          </a:prstGeom>
          <a:ln w="3175">
            <a:solidFill>
              <a:schemeClr val="accent5">
                <a:lumMod val="60000"/>
                <a:lumOff val="40000"/>
              </a:schemeClr>
            </a:solidFill>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30492859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Box 2"/>
          <p:cNvSpPr txBox="1"/>
          <p:nvPr userDrawn="1"/>
        </p:nvSpPr>
        <p:spPr>
          <a:xfrm>
            <a:off x="7524328" y="554300"/>
            <a:ext cx="1440159" cy="461665"/>
          </a:xfrm>
          <a:prstGeom prst="rect">
            <a:avLst/>
          </a:prstGeom>
          <a:noFill/>
        </p:spPr>
        <p:txBody>
          <a:bodyPr wrap="square" rtlCol="0">
            <a:spAutoFit/>
          </a:bodyPr>
          <a:lstStyle/>
          <a:p>
            <a:r>
              <a:rPr lang="en-US" sz="2400" b="1" i="0"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n-US" sz="2400" b="1" i="0" dirty="0" err="1">
                <a:solidFill>
                  <a:srgbClr val="FF0000"/>
                </a:solidFill>
                <a:effectLst>
                  <a:outerShdw blurRad="38100" dist="38100" dir="2700000" algn="tl">
                    <a:srgbClr val="000000">
                      <a:alpha val="43137"/>
                    </a:srgbClr>
                  </a:outerShdw>
                </a:effectLst>
              </a:rPr>
              <a:t>lanjutan</a:t>
            </a:r>
            <a:r>
              <a:rPr lang="en-US" sz="2400" b="1" i="0" dirty="0">
                <a:solidFill>
                  <a:srgbClr val="FF0000"/>
                </a:solidFill>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1647152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Date Placeholder 3"/>
          <p:cNvSpPr>
            <a:spLocks noGrp="1"/>
          </p:cNvSpPr>
          <p:nvPr>
            <p:ph type="dt" sz="half" idx="10"/>
          </p:nvPr>
        </p:nvSpPr>
        <p:spPr/>
        <p:txBody>
          <a:bodyPr/>
          <a:lstStyle/>
          <a:p>
            <a:fld id="{5535ADFC-7E9C-4319-8D67-61BCFC0EE0E0}" type="datetime1">
              <a:rPr lang="id-ID" smtClean="0"/>
              <a:pPr/>
              <a:t>21/04/2016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lvl1pPr>
              <a:defRPr b="1">
                <a:latin typeface="Aharoni" pitchFamily="2" charset="-79"/>
                <a:cs typeface="Aharoni" pitchFamily="2" charset="-79"/>
              </a:defRPr>
            </a:lvl1pPr>
          </a:lstStyle>
          <a:p>
            <a:fld id="{4DC9F4C6-A8B4-454B-BBA9-B6D228FB3A3F}" type="slidenum">
              <a:rPr lang="id-ID" smtClean="0"/>
              <a:pPr/>
              <a:t>‹#›</a:t>
            </a:fld>
            <a:endParaRPr lang="id-ID" dirty="0"/>
          </a:p>
        </p:txBody>
      </p:sp>
      <p:cxnSp>
        <p:nvCxnSpPr>
          <p:cNvPr id="8" name="Straight Connector 7"/>
          <p:cNvCxnSpPr/>
          <p:nvPr userDrawn="1"/>
        </p:nvCxnSpPr>
        <p:spPr>
          <a:xfrm>
            <a:off x="35496" y="6731822"/>
            <a:ext cx="424847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a:off x="26822" y="6673261"/>
            <a:ext cx="4248472" cy="0"/>
          </a:xfrm>
          <a:prstGeom prst="line">
            <a:avLst/>
          </a:prstGeom>
        </p:spPr>
        <p:style>
          <a:lnRef idx="2">
            <a:schemeClr val="accent2"/>
          </a:lnRef>
          <a:fillRef idx="0">
            <a:schemeClr val="accent2"/>
          </a:fillRef>
          <a:effectRef idx="1">
            <a:schemeClr val="accent2"/>
          </a:effectRef>
          <a:fontRef idx="minor">
            <a:schemeClr val="tx1"/>
          </a:fontRef>
        </p:style>
      </p:cxnSp>
      <p:cxnSp>
        <p:nvCxnSpPr>
          <p:cNvPr id="20" name="Straight Connector 19"/>
          <p:cNvCxnSpPr/>
          <p:nvPr userDrawn="1"/>
        </p:nvCxnSpPr>
        <p:spPr>
          <a:xfrm>
            <a:off x="26822" y="6795156"/>
            <a:ext cx="4248472" cy="0"/>
          </a:xfrm>
          <a:prstGeom prst="line">
            <a:avLst/>
          </a:prstGeom>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2527673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29160AD-8842-42DB-96FC-96092E41ED0C}" type="datetime1">
              <a:rPr lang="id-ID" smtClean="0"/>
              <a:pPr/>
              <a:t>21/04/2016</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DC9F4C6-A8B4-454B-BBA9-B6D228FB3A3F}" type="slidenum">
              <a:rPr lang="id-ID" smtClean="0"/>
              <a:pPr/>
              <a:t>‹#›</a:t>
            </a:fld>
            <a:endParaRPr lang="id-ID"/>
          </a:p>
        </p:txBody>
      </p:sp>
    </p:spTree>
    <p:extLst>
      <p:ext uri="{BB962C8B-B14F-4D97-AF65-F5344CB8AC3E}">
        <p14:creationId xmlns:p14="http://schemas.microsoft.com/office/powerpoint/2010/main" val="963277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Date Placeholder 4"/>
          <p:cNvSpPr>
            <a:spLocks noGrp="1"/>
          </p:cNvSpPr>
          <p:nvPr>
            <p:ph type="dt" sz="half" idx="10"/>
          </p:nvPr>
        </p:nvSpPr>
        <p:spPr/>
        <p:txBody>
          <a:bodyPr/>
          <a:lstStyle/>
          <a:p>
            <a:fld id="{7DB0E854-C2FC-4883-A9BD-001DB1C4C48B}" type="datetime1">
              <a:rPr lang="id-ID" smtClean="0"/>
              <a:pPr/>
              <a:t>21/04/2016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4DC9F4C6-A8B4-454B-BBA9-B6D228FB3A3F}" type="slidenum">
              <a:rPr lang="id-ID" smtClean="0"/>
              <a:pPr/>
              <a:t>‹#›</a:t>
            </a:fld>
            <a:endParaRPr lang="id-ID"/>
          </a:p>
        </p:txBody>
      </p:sp>
    </p:spTree>
    <p:extLst>
      <p:ext uri="{BB962C8B-B14F-4D97-AF65-F5344CB8AC3E}">
        <p14:creationId xmlns:p14="http://schemas.microsoft.com/office/powerpoint/2010/main" val="39051708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7" name="Date Placeholder 6"/>
          <p:cNvSpPr>
            <a:spLocks noGrp="1"/>
          </p:cNvSpPr>
          <p:nvPr>
            <p:ph type="dt" sz="half" idx="10"/>
          </p:nvPr>
        </p:nvSpPr>
        <p:spPr/>
        <p:txBody>
          <a:bodyPr/>
          <a:lstStyle/>
          <a:p>
            <a:fld id="{3AB5EF93-1195-483A-A909-85310C64FF41}" type="datetime1">
              <a:rPr lang="id-ID" smtClean="0"/>
              <a:pPr/>
              <a:t>21/04/2016</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4DC9F4C6-A8B4-454B-BBA9-B6D228FB3A3F}" type="slidenum">
              <a:rPr lang="id-ID" smtClean="0"/>
              <a:pPr/>
              <a:t>‹#›</a:t>
            </a:fld>
            <a:endParaRPr lang="id-ID"/>
          </a:p>
        </p:txBody>
      </p:sp>
    </p:spTree>
    <p:extLst>
      <p:ext uri="{BB962C8B-B14F-4D97-AF65-F5344CB8AC3E}">
        <p14:creationId xmlns:p14="http://schemas.microsoft.com/office/powerpoint/2010/main" val="19786365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d-ID"/>
          </a:p>
        </p:txBody>
      </p:sp>
      <p:sp>
        <p:nvSpPr>
          <p:cNvPr id="3" name="Date Placeholder 2"/>
          <p:cNvSpPr>
            <a:spLocks noGrp="1"/>
          </p:cNvSpPr>
          <p:nvPr>
            <p:ph type="dt" sz="half" idx="10"/>
          </p:nvPr>
        </p:nvSpPr>
        <p:spPr/>
        <p:txBody>
          <a:bodyPr/>
          <a:lstStyle/>
          <a:p>
            <a:fld id="{5A0099F6-92FF-4C8E-B5A0-BF4E8A2E0BCA}" type="datetime1">
              <a:rPr lang="id-ID" smtClean="0"/>
              <a:pPr/>
              <a:t>21/04/2016</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4DC9F4C6-A8B4-454B-BBA9-B6D228FB3A3F}" type="slidenum">
              <a:rPr lang="id-ID" smtClean="0"/>
              <a:pPr/>
              <a:t>‹#›</a:t>
            </a:fld>
            <a:endParaRPr lang="id-ID"/>
          </a:p>
        </p:txBody>
      </p:sp>
    </p:spTree>
    <p:extLst>
      <p:ext uri="{BB962C8B-B14F-4D97-AF65-F5344CB8AC3E}">
        <p14:creationId xmlns:p14="http://schemas.microsoft.com/office/powerpoint/2010/main" val="19258157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3417BB-9BAE-437B-B32C-DB3B28E13B5E}" type="datetime1">
              <a:rPr lang="id-ID" smtClean="0"/>
              <a:pPr/>
              <a:t>21/04/2016</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4DC9F4C6-A8B4-454B-BBA9-B6D228FB3A3F}" type="slidenum">
              <a:rPr lang="id-ID" smtClean="0"/>
              <a:pPr/>
              <a:t>‹#›</a:t>
            </a:fld>
            <a:endParaRPr lang="id-ID"/>
          </a:p>
        </p:txBody>
      </p:sp>
    </p:spTree>
    <p:extLst>
      <p:ext uri="{BB962C8B-B14F-4D97-AF65-F5344CB8AC3E}">
        <p14:creationId xmlns:p14="http://schemas.microsoft.com/office/powerpoint/2010/main" val="40662739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EFFF271-683D-4141-B53D-B86036AFD3D8}" type="datetime1">
              <a:rPr lang="id-ID" smtClean="0"/>
              <a:pPr/>
              <a:t>21/04/2016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4DC9F4C6-A8B4-454B-BBA9-B6D228FB3A3F}" type="slidenum">
              <a:rPr lang="id-ID" smtClean="0"/>
              <a:pPr/>
              <a:t>‹#›</a:t>
            </a:fld>
            <a:endParaRPr lang="id-ID"/>
          </a:p>
        </p:txBody>
      </p:sp>
    </p:spTree>
    <p:extLst>
      <p:ext uri="{BB962C8B-B14F-4D97-AF65-F5344CB8AC3E}">
        <p14:creationId xmlns:p14="http://schemas.microsoft.com/office/powerpoint/2010/main" val="23642803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04CEBC5-1037-4E9C-A5E0-B08EF15AE4D5}" type="datetime1">
              <a:rPr lang="id-ID" smtClean="0"/>
              <a:pPr/>
              <a:t>21/04/2016</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4DC9F4C6-A8B4-454B-BBA9-B6D228FB3A3F}" type="slidenum">
              <a:rPr lang="id-ID" smtClean="0"/>
              <a:pPr/>
              <a:t>‹#›</a:t>
            </a:fld>
            <a:endParaRPr lang="id-ID"/>
          </a:p>
        </p:txBody>
      </p:sp>
    </p:spTree>
    <p:extLst>
      <p:ext uri="{BB962C8B-B14F-4D97-AF65-F5344CB8AC3E}">
        <p14:creationId xmlns:p14="http://schemas.microsoft.com/office/powerpoint/2010/main" val="34600786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endParaRPr lang="id-ID"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id-ID"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8B8F31-BBF3-421D-B743-AAFA939B3581}" type="datetime1">
              <a:rPr lang="id-ID" smtClean="0"/>
              <a:pPr/>
              <a:t>21/04/2016</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600" b="1">
                <a:solidFill>
                  <a:schemeClr val="tx1">
                    <a:tint val="75000"/>
                  </a:schemeClr>
                </a:solidFill>
              </a:defRPr>
            </a:lvl1pPr>
          </a:lstStyle>
          <a:p>
            <a:fld id="{4DC9F4C6-A8B4-454B-BBA9-B6D228FB3A3F}" type="slidenum">
              <a:rPr lang="id-ID" smtClean="0"/>
              <a:pPr/>
              <a:t>‹#›</a:t>
            </a:fld>
            <a:endParaRPr lang="id-ID" dirty="0"/>
          </a:p>
        </p:txBody>
      </p:sp>
      <p:pic>
        <p:nvPicPr>
          <p:cNvPr id="8" name="Picture 7"/>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30334" y="0"/>
            <a:ext cx="2741466" cy="845443"/>
          </a:xfrm>
          <a:prstGeom prst="rect">
            <a:avLst/>
          </a:prstGeom>
        </p:spPr>
      </p:pic>
    </p:spTree>
    <p:extLst>
      <p:ext uri="{BB962C8B-B14F-4D97-AF65-F5344CB8AC3E}">
        <p14:creationId xmlns:p14="http://schemas.microsoft.com/office/powerpoint/2010/main" val="9978579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03648" y="1700808"/>
            <a:ext cx="6120680" cy="707886"/>
          </a:xfrm>
          <a:prstGeom prst="rect">
            <a:avLst/>
          </a:prstGeom>
          <a:noFill/>
        </p:spPr>
        <p:txBody>
          <a:bodyPr wrap="square" rtlCol="0">
            <a:spAutoFit/>
          </a:bodyPr>
          <a:lstStyle/>
          <a:p>
            <a:pPr algn="ctr"/>
            <a:r>
              <a:rPr lang="id-ID" sz="4000" b="1" dirty="0"/>
              <a:t>METODE DAN PENDEKATAN</a:t>
            </a:r>
            <a:endParaRPr lang="id-ID" sz="4000" b="1" dirty="0">
              <a:solidFill>
                <a:schemeClr val="tx2">
                  <a:lumMod val="75000"/>
                </a:schemeClr>
              </a:solidFill>
            </a:endParaRPr>
          </a:p>
        </p:txBody>
      </p:sp>
      <p:sp>
        <p:nvSpPr>
          <p:cNvPr id="2" name="TextBox 1"/>
          <p:cNvSpPr txBox="1"/>
          <p:nvPr/>
        </p:nvSpPr>
        <p:spPr>
          <a:xfrm>
            <a:off x="3096891" y="3820398"/>
            <a:ext cx="3064044" cy="923330"/>
          </a:xfrm>
          <a:prstGeom prst="rect">
            <a:avLst/>
          </a:prstGeom>
          <a:noFill/>
        </p:spPr>
        <p:txBody>
          <a:bodyPr wrap="none" rtlCol="0">
            <a:spAutoFit/>
          </a:bodyPr>
          <a:lstStyle/>
          <a:p>
            <a:pPr algn="ctr"/>
            <a:r>
              <a:rPr lang="en-US" b="1" dirty="0">
                <a:solidFill>
                  <a:srgbClr val="C00000"/>
                </a:solidFill>
              </a:rPr>
              <a:t>PEDAGOGI</a:t>
            </a:r>
            <a:endParaRPr lang="id-ID" b="1" dirty="0">
              <a:solidFill>
                <a:srgbClr val="C00000"/>
              </a:solidFill>
            </a:endParaRPr>
          </a:p>
          <a:p>
            <a:pPr algn="ctr"/>
            <a:r>
              <a:rPr lang="id-ID" b="1" dirty="0">
                <a:solidFill>
                  <a:srgbClr val="C00000"/>
                </a:solidFill>
              </a:rPr>
              <a:t>KELOMPOK KOMPETENSI D</a:t>
            </a:r>
          </a:p>
          <a:p>
            <a:pPr algn="ctr"/>
            <a:r>
              <a:rPr lang="id-ID" b="1" dirty="0">
                <a:solidFill>
                  <a:srgbClr val="C00000"/>
                </a:solidFill>
              </a:rPr>
              <a:t>MATA PELAJARAN FISIKA SMA</a:t>
            </a:r>
          </a:p>
        </p:txBody>
      </p:sp>
    </p:spTree>
    <p:extLst>
      <p:ext uri="{BB962C8B-B14F-4D97-AF65-F5344CB8AC3E}">
        <p14:creationId xmlns:p14="http://schemas.microsoft.com/office/powerpoint/2010/main" val="2725376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chor="t">
            <a:normAutofit lnSpcReduction="10000"/>
          </a:bodyPr>
          <a:lstStyle/>
          <a:p>
            <a:r>
              <a:rPr lang="en-US" sz="2400" dirty="0" err="1">
                <a:solidFill>
                  <a:schemeClr val="tx1"/>
                </a:solidFill>
              </a:rPr>
              <a:t>Mendorong</a:t>
            </a:r>
            <a:r>
              <a:rPr lang="en-US" sz="2400" dirty="0">
                <a:solidFill>
                  <a:schemeClr val="tx1"/>
                </a:solidFill>
              </a:rPr>
              <a:t> </a:t>
            </a:r>
            <a:r>
              <a:rPr lang="en-US" sz="2400" dirty="0" err="1">
                <a:solidFill>
                  <a:schemeClr val="tx1"/>
                </a:solidFill>
              </a:rPr>
              <a:t>siswa</a:t>
            </a:r>
            <a:r>
              <a:rPr lang="en-US" sz="2400" dirty="0">
                <a:solidFill>
                  <a:schemeClr val="tx1"/>
                </a:solidFill>
              </a:rPr>
              <a:t> </a:t>
            </a:r>
            <a:r>
              <a:rPr lang="en-US" sz="2400" dirty="0" err="1">
                <a:solidFill>
                  <a:schemeClr val="tx1"/>
                </a:solidFill>
              </a:rPr>
              <a:t>berfikir</a:t>
            </a:r>
            <a:r>
              <a:rPr lang="en-US" sz="2400" dirty="0">
                <a:solidFill>
                  <a:schemeClr val="tx1"/>
                </a:solidFill>
              </a:rPr>
              <a:t> </a:t>
            </a:r>
            <a:r>
              <a:rPr lang="en-US" sz="2400" dirty="0" err="1">
                <a:solidFill>
                  <a:schemeClr val="tx1"/>
                </a:solidFill>
              </a:rPr>
              <a:t>intuisi</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merumuskan</a:t>
            </a:r>
            <a:r>
              <a:rPr lang="en-US" sz="2400" dirty="0">
                <a:solidFill>
                  <a:schemeClr val="tx1"/>
                </a:solidFill>
              </a:rPr>
              <a:t> </a:t>
            </a:r>
            <a:r>
              <a:rPr lang="en-US" sz="2400" dirty="0" err="1">
                <a:solidFill>
                  <a:schemeClr val="tx1"/>
                </a:solidFill>
              </a:rPr>
              <a:t>hipotesis</a:t>
            </a:r>
            <a:r>
              <a:rPr lang="en-US" sz="2400" dirty="0">
                <a:solidFill>
                  <a:schemeClr val="tx1"/>
                </a:solidFill>
              </a:rPr>
              <a:t> </a:t>
            </a:r>
            <a:r>
              <a:rPr lang="en-US" sz="2400" dirty="0" err="1">
                <a:solidFill>
                  <a:schemeClr val="tx1"/>
                </a:solidFill>
              </a:rPr>
              <a:t>sendiri</a:t>
            </a:r>
            <a:r>
              <a:rPr lang="en-US" sz="2400" dirty="0">
                <a:solidFill>
                  <a:schemeClr val="tx1"/>
                </a:solidFill>
              </a:rPr>
              <a:t>;</a:t>
            </a:r>
            <a:endParaRPr lang="id-ID" sz="2400" dirty="0">
              <a:solidFill>
                <a:schemeClr val="tx1"/>
              </a:solidFill>
            </a:endParaRPr>
          </a:p>
          <a:p>
            <a:r>
              <a:rPr lang="en-US" sz="2400" dirty="0" err="1">
                <a:solidFill>
                  <a:schemeClr val="tx1"/>
                </a:solidFill>
              </a:rPr>
              <a:t>Memberikan</a:t>
            </a:r>
            <a:r>
              <a:rPr lang="en-US" sz="2400" dirty="0">
                <a:solidFill>
                  <a:schemeClr val="tx1"/>
                </a:solidFill>
              </a:rPr>
              <a:t> </a:t>
            </a:r>
            <a:r>
              <a:rPr lang="en-US" sz="2400" dirty="0" err="1">
                <a:solidFill>
                  <a:schemeClr val="tx1"/>
                </a:solidFill>
              </a:rPr>
              <a:t>keputusan</a:t>
            </a:r>
            <a:r>
              <a:rPr lang="en-US" sz="2400" dirty="0">
                <a:solidFill>
                  <a:schemeClr val="tx1"/>
                </a:solidFill>
              </a:rPr>
              <a:t> yang </a:t>
            </a:r>
            <a:r>
              <a:rPr lang="en-US" sz="2400" dirty="0" err="1">
                <a:solidFill>
                  <a:schemeClr val="tx1"/>
                </a:solidFill>
              </a:rPr>
              <a:t>bersifat</a:t>
            </a:r>
            <a:r>
              <a:rPr lang="en-US" sz="2400" dirty="0">
                <a:solidFill>
                  <a:schemeClr val="tx1"/>
                </a:solidFill>
              </a:rPr>
              <a:t> </a:t>
            </a:r>
            <a:r>
              <a:rPr lang="en-US" sz="2400" dirty="0" err="1">
                <a:solidFill>
                  <a:schemeClr val="tx1"/>
                </a:solidFill>
              </a:rPr>
              <a:t>intrinsik</a:t>
            </a:r>
            <a:r>
              <a:rPr lang="en-US" sz="2400" dirty="0">
                <a:solidFill>
                  <a:schemeClr val="tx1"/>
                </a:solidFill>
              </a:rPr>
              <a:t>; </a:t>
            </a:r>
            <a:r>
              <a:rPr lang="en-US" sz="2400" dirty="0" err="1">
                <a:solidFill>
                  <a:schemeClr val="tx1"/>
                </a:solidFill>
              </a:rPr>
              <a:t>Situasi</a:t>
            </a:r>
            <a:r>
              <a:rPr lang="en-US" sz="2400" dirty="0">
                <a:solidFill>
                  <a:schemeClr val="tx1"/>
                </a:solidFill>
              </a:rPr>
              <a:t> </a:t>
            </a:r>
            <a:r>
              <a:rPr lang="en-US" sz="2400" dirty="0" err="1">
                <a:solidFill>
                  <a:schemeClr val="tx1"/>
                </a:solidFill>
              </a:rPr>
              <a:t>proses</a:t>
            </a:r>
            <a:r>
              <a:rPr lang="en-US" sz="2400" dirty="0">
                <a:solidFill>
                  <a:schemeClr val="tx1"/>
                </a:solidFill>
              </a:rPr>
              <a:t> </a:t>
            </a:r>
            <a:r>
              <a:rPr lang="en-US" sz="2400" dirty="0" err="1">
                <a:solidFill>
                  <a:schemeClr val="tx1"/>
                </a:solidFill>
              </a:rPr>
              <a:t>belajar</a:t>
            </a:r>
            <a:r>
              <a:rPr lang="en-US" sz="2400" dirty="0">
                <a:solidFill>
                  <a:schemeClr val="tx1"/>
                </a:solidFill>
              </a:rPr>
              <a:t> </a:t>
            </a:r>
            <a:r>
              <a:rPr lang="en-US" sz="2400" dirty="0" err="1">
                <a:solidFill>
                  <a:schemeClr val="tx1"/>
                </a:solidFill>
              </a:rPr>
              <a:t>menjadi</a:t>
            </a:r>
            <a:r>
              <a:rPr lang="en-US" sz="2400" dirty="0">
                <a:solidFill>
                  <a:schemeClr val="tx1"/>
                </a:solidFill>
              </a:rPr>
              <a:t> </a:t>
            </a:r>
            <a:r>
              <a:rPr lang="en-US" sz="2400" dirty="0" err="1">
                <a:solidFill>
                  <a:schemeClr val="tx1"/>
                </a:solidFill>
              </a:rPr>
              <a:t>lebih</a:t>
            </a:r>
            <a:r>
              <a:rPr lang="en-US" sz="2400" dirty="0">
                <a:solidFill>
                  <a:schemeClr val="tx1"/>
                </a:solidFill>
              </a:rPr>
              <a:t> </a:t>
            </a:r>
            <a:r>
              <a:rPr lang="en-US" sz="2400" dirty="0" err="1">
                <a:solidFill>
                  <a:schemeClr val="tx1"/>
                </a:solidFill>
              </a:rPr>
              <a:t>terangsang</a:t>
            </a:r>
            <a:r>
              <a:rPr lang="en-US" sz="2400" dirty="0">
                <a:solidFill>
                  <a:schemeClr val="tx1"/>
                </a:solidFill>
              </a:rPr>
              <a:t>;</a:t>
            </a:r>
            <a:endParaRPr lang="id-ID" sz="2400" dirty="0">
              <a:solidFill>
                <a:schemeClr val="tx1"/>
              </a:solidFill>
            </a:endParaRPr>
          </a:p>
          <a:p>
            <a:r>
              <a:rPr lang="en-US" sz="2400" dirty="0" err="1">
                <a:solidFill>
                  <a:schemeClr val="tx1"/>
                </a:solidFill>
              </a:rPr>
              <a:t>Proses</a:t>
            </a:r>
            <a:r>
              <a:rPr lang="en-US" sz="2400" dirty="0">
                <a:solidFill>
                  <a:schemeClr val="tx1"/>
                </a:solidFill>
              </a:rPr>
              <a:t> </a:t>
            </a:r>
            <a:r>
              <a:rPr lang="en-US" sz="2400" dirty="0" err="1">
                <a:solidFill>
                  <a:schemeClr val="tx1"/>
                </a:solidFill>
              </a:rPr>
              <a:t>belajar</a:t>
            </a:r>
            <a:r>
              <a:rPr lang="en-US" sz="2400" dirty="0">
                <a:solidFill>
                  <a:schemeClr val="tx1"/>
                </a:solidFill>
              </a:rPr>
              <a:t> </a:t>
            </a:r>
            <a:r>
              <a:rPr lang="en-US" sz="2400" dirty="0" err="1">
                <a:solidFill>
                  <a:schemeClr val="tx1"/>
                </a:solidFill>
              </a:rPr>
              <a:t>meliputi</a:t>
            </a:r>
            <a:r>
              <a:rPr lang="en-US" sz="2400" dirty="0">
                <a:solidFill>
                  <a:schemeClr val="tx1"/>
                </a:solidFill>
              </a:rPr>
              <a:t> </a:t>
            </a:r>
            <a:r>
              <a:rPr lang="en-US" sz="2400" dirty="0" err="1">
                <a:solidFill>
                  <a:schemeClr val="tx1"/>
                </a:solidFill>
              </a:rPr>
              <a:t>sesama</a:t>
            </a:r>
            <a:r>
              <a:rPr lang="en-US" sz="2400" dirty="0">
                <a:solidFill>
                  <a:schemeClr val="tx1"/>
                </a:solidFill>
              </a:rPr>
              <a:t> </a:t>
            </a:r>
            <a:r>
              <a:rPr lang="en-US" sz="2400" dirty="0" err="1">
                <a:solidFill>
                  <a:schemeClr val="tx1"/>
                </a:solidFill>
              </a:rPr>
              <a:t>aspeknya</a:t>
            </a:r>
            <a:r>
              <a:rPr lang="en-US" sz="2400" dirty="0">
                <a:solidFill>
                  <a:schemeClr val="tx1"/>
                </a:solidFill>
              </a:rPr>
              <a:t> </a:t>
            </a:r>
            <a:r>
              <a:rPr lang="en-US" sz="2400" dirty="0" err="1">
                <a:solidFill>
                  <a:schemeClr val="tx1"/>
                </a:solidFill>
              </a:rPr>
              <a:t>siswa</a:t>
            </a:r>
            <a:r>
              <a:rPr lang="en-US" sz="2400" dirty="0">
                <a:solidFill>
                  <a:schemeClr val="tx1"/>
                </a:solidFill>
              </a:rPr>
              <a:t> </a:t>
            </a:r>
            <a:r>
              <a:rPr lang="en-US" sz="2400" dirty="0" err="1">
                <a:solidFill>
                  <a:schemeClr val="tx1"/>
                </a:solidFill>
              </a:rPr>
              <a:t>menuju</a:t>
            </a:r>
            <a:r>
              <a:rPr lang="en-US" sz="2400" dirty="0">
                <a:solidFill>
                  <a:schemeClr val="tx1"/>
                </a:solidFill>
              </a:rPr>
              <a:t> </a:t>
            </a:r>
            <a:r>
              <a:rPr lang="en-US" sz="2400" dirty="0" err="1">
                <a:solidFill>
                  <a:schemeClr val="tx1"/>
                </a:solidFill>
              </a:rPr>
              <a:t>pada</a:t>
            </a:r>
            <a:r>
              <a:rPr lang="en-US" sz="2400" dirty="0">
                <a:solidFill>
                  <a:schemeClr val="tx1"/>
                </a:solidFill>
              </a:rPr>
              <a:t> </a:t>
            </a:r>
            <a:r>
              <a:rPr lang="en-US" sz="2400" dirty="0" err="1">
                <a:solidFill>
                  <a:schemeClr val="tx1"/>
                </a:solidFill>
              </a:rPr>
              <a:t>pembentukan</a:t>
            </a:r>
            <a:r>
              <a:rPr lang="en-US" sz="2400" dirty="0">
                <a:solidFill>
                  <a:schemeClr val="tx1"/>
                </a:solidFill>
              </a:rPr>
              <a:t> </a:t>
            </a:r>
            <a:r>
              <a:rPr lang="en-US" sz="2400" dirty="0" err="1">
                <a:solidFill>
                  <a:schemeClr val="tx1"/>
                </a:solidFill>
              </a:rPr>
              <a:t>manusia</a:t>
            </a:r>
            <a:r>
              <a:rPr lang="en-US" sz="2400" dirty="0">
                <a:solidFill>
                  <a:schemeClr val="tx1"/>
                </a:solidFill>
              </a:rPr>
              <a:t>  </a:t>
            </a:r>
            <a:r>
              <a:rPr lang="en-US" sz="2400" dirty="0" err="1">
                <a:solidFill>
                  <a:schemeClr val="tx1"/>
                </a:solidFill>
              </a:rPr>
              <a:t>seutuhnya</a:t>
            </a:r>
            <a:r>
              <a:rPr lang="en-US" sz="2400" dirty="0">
                <a:solidFill>
                  <a:schemeClr val="tx1"/>
                </a:solidFill>
              </a:rPr>
              <a:t>;</a:t>
            </a:r>
            <a:endParaRPr lang="id-ID" sz="2400" dirty="0">
              <a:solidFill>
                <a:schemeClr val="tx1"/>
              </a:solidFill>
            </a:endParaRPr>
          </a:p>
          <a:p>
            <a:r>
              <a:rPr lang="en-US" sz="2400" dirty="0" err="1">
                <a:solidFill>
                  <a:schemeClr val="tx1"/>
                </a:solidFill>
              </a:rPr>
              <a:t>Kemungkinan</a:t>
            </a:r>
            <a:r>
              <a:rPr lang="en-US" sz="2400" dirty="0">
                <a:solidFill>
                  <a:schemeClr val="tx1"/>
                </a:solidFill>
              </a:rPr>
              <a:t> </a:t>
            </a:r>
            <a:r>
              <a:rPr lang="en-US" sz="2400" dirty="0" err="1">
                <a:solidFill>
                  <a:schemeClr val="tx1"/>
                </a:solidFill>
              </a:rPr>
              <a:t>siswa</a:t>
            </a:r>
            <a:r>
              <a:rPr lang="en-US" sz="2400" dirty="0">
                <a:solidFill>
                  <a:schemeClr val="tx1"/>
                </a:solidFill>
              </a:rPr>
              <a:t> </a:t>
            </a:r>
            <a:r>
              <a:rPr lang="en-US" sz="2400" dirty="0" err="1">
                <a:solidFill>
                  <a:schemeClr val="tx1"/>
                </a:solidFill>
              </a:rPr>
              <a:t>belajar</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memanfaatkan</a:t>
            </a:r>
            <a:r>
              <a:rPr lang="en-US" sz="2400" dirty="0">
                <a:solidFill>
                  <a:schemeClr val="tx1"/>
                </a:solidFill>
              </a:rPr>
              <a:t> </a:t>
            </a:r>
            <a:r>
              <a:rPr lang="en-US" sz="2400" dirty="0" err="1">
                <a:solidFill>
                  <a:schemeClr val="tx1"/>
                </a:solidFill>
              </a:rPr>
              <a:t>berbagai</a:t>
            </a:r>
            <a:r>
              <a:rPr lang="en-US" sz="2400" dirty="0">
                <a:solidFill>
                  <a:schemeClr val="tx1"/>
                </a:solidFill>
              </a:rPr>
              <a:t> </a:t>
            </a:r>
            <a:r>
              <a:rPr lang="en-US" sz="2400" dirty="0" err="1">
                <a:solidFill>
                  <a:schemeClr val="tx1"/>
                </a:solidFill>
              </a:rPr>
              <a:t>jenis</a:t>
            </a:r>
            <a:r>
              <a:rPr lang="en-US" sz="2400" dirty="0">
                <a:solidFill>
                  <a:schemeClr val="tx1"/>
                </a:solidFill>
              </a:rPr>
              <a:t> </a:t>
            </a:r>
            <a:r>
              <a:rPr lang="en-US" sz="2400" dirty="0" err="1">
                <a:solidFill>
                  <a:schemeClr val="tx1"/>
                </a:solidFill>
              </a:rPr>
              <a:t>sumber</a:t>
            </a:r>
            <a:r>
              <a:rPr lang="en-US" sz="2400" dirty="0">
                <a:solidFill>
                  <a:schemeClr val="tx1"/>
                </a:solidFill>
              </a:rPr>
              <a:t> </a:t>
            </a:r>
            <a:r>
              <a:rPr lang="en-US" sz="2400" dirty="0" err="1">
                <a:solidFill>
                  <a:schemeClr val="tx1"/>
                </a:solidFill>
              </a:rPr>
              <a:t>belajar</a:t>
            </a:r>
            <a:r>
              <a:rPr lang="en-US" sz="2400" dirty="0">
                <a:solidFill>
                  <a:schemeClr val="tx1"/>
                </a:solidFill>
              </a:rPr>
              <a:t>;</a:t>
            </a:r>
            <a:endParaRPr lang="id-ID" sz="2400" dirty="0">
              <a:solidFill>
                <a:schemeClr val="tx1"/>
              </a:solidFill>
            </a:endParaRPr>
          </a:p>
          <a:p>
            <a:r>
              <a:rPr lang="en-US" sz="2400" dirty="0" err="1">
                <a:solidFill>
                  <a:schemeClr val="tx1"/>
                </a:solidFill>
              </a:rPr>
              <a:t>Dapat</a:t>
            </a:r>
            <a:r>
              <a:rPr lang="en-US" sz="2400" dirty="0">
                <a:solidFill>
                  <a:schemeClr val="tx1"/>
                </a:solidFill>
              </a:rPr>
              <a:t> </a:t>
            </a:r>
            <a:r>
              <a:rPr lang="en-US" sz="2400" dirty="0" err="1">
                <a:solidFill>
                  <a:schemeClr val="tx1"/>
                </a:solidFill>
              </a:rPr>
              <a:t>mengembangkan</a:t>
            </a:r>
            <a:r>
              <a:rPr lang="en-US" sz="2400" dirty="0">
                <a:solidFill>
                  <a:schemeClr val="tx1"/>
                </a:solidFill>
              </a:rPr>
              <a:t> </a:t>
            </a:r>
            <a:r>
              <a:rPr lang="en-US" sz="2400" dirty="0" err="1">
                <a:solidFill>
                  <a:schemeClr val="tx1"/>
                </a:solidFill>
              </a:rPr>
              <a:t>bakat</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kecakapan</a:t>
            </a:r>
            <a:r>
              <a:rPr lang="en-US" sz="2400" dirty="0">
                <a:solidFill>
                  <a:schemeClr val="tx1"/>
                </a:solidFill>
              </a:rPr>
              <a:t> </a:t>
            </a:r>
            <a:r>
              <a:rPr lang="en-US" sz="2400" dirty="0" err="1">
                <a:solidFill>
                  <a:schemeClr val="tx1"/>
                </a:solidFill>
              </a:rPr>
              <a:t>individu</a:t>
            </a:r>
            <a:r>
              <a:rPr lang="en-US" sz="2400" dirty="0">
                <a:solidFill>
                  <a:schemeClr val="tx1"/>
                </a:solidFill>
              </a:rPr>
              <a:t>.</a:t>
            </a:r>
          </a:p>
          <a:p>
            <a:r>
              <a:rPr lang="en-US" sz="2400" dirty="0" err="1">
                <a:solidFill>
                  <a:schemeClr val="tx1"/>
                </a:solidFill>
              </a:rPr>
              <a:t>Implementasi</a:t>
            </a:r>
            <a:r>
              <a:rPr lang="en-US" sz="2400" dirty="0">
                <a:solidFill>
                  <a:schemeClr val="tx1"/>
                </a:solidFill>
              </a:rPr>
              <a:t> </a:t>
            </a:r>
            <a:r>
              <a:rPr lang="en-US" sz="2400" dirty="0" err="1">
                <a:solidFill>
                  <a:schemeClr val="tx1"/>
                </a:solidFill>
              </a:rPr>
              <a:t>belajar</a:t>
            </a:r>
            <a:r>
              <a:rPr lang="en-US" sz="2400" dirty="0">
                <a:solidFill>
                  <a:schemeClr val="tx1"/>
                </a:solidFill>
              </a:rPr>
              <a:t> </a:t>
            </a:r>
            <a:r>
              <a:rPr lang="en-US" sz="2400" dirty="0" err="1">
                <a:solidFill>
                  <a:schemeClr val="tx1"/>
                </a:solidFill>
              </a:rPr>
              <a:t>diskoveri</a:t>
            </a:r>
            <a:r>
              <a:rPr lang="en-US" sz="2400" dirty="0">
                <a:solidFill>
                  <a:schemeClr val="tx1"/>
                </a:solidFill>
              </a:rPr>
              <a:t> </a:t>
            </a:r>
            <a:r>
              <a:rPr lang="en-US" sz="2400" dirty="0" err="1">
                <a:solidFill>
                  <a:schemeClr val="tx1"/>
                </a:solidFill>
              </a:rPr>
              <a:t>disesuaikan</a:t>
            </a:r>
            <a:r>
              <a:rPr lang="en-US" sz="2400" dirty="0">
                <a:solidFill>
                  <a:schemeClr val="tx1"/>
                </a:solidFill>
              </a:rPr>
              <a:t> </a:t>
            </a:r>
            <a:r>
              <a:rPr lang="en-US" sz="2400" dirty="0" err="1">
                <a:solidFill>
                  <a:schemeClr val="tx1"/>
                </a:solidFill>
              </a:rPr>
              <a:t>dengan</a:t>
            </a:r>
            <a:r>
              <a:rPr lang="en-US" sz="2400" dirty="0">
                <a:solidFill>
                  <a:schemeClr val="tx1"/>
                </a:solidFill>
              </a:rPr>
              <a:t> level </a:t>
            </a:r>
            <a:r>
              <a:rPr lang="en-US" sz="2400" dirty="0" err="1">
                <a:solidFill>
                  <a:schemeClr val="tx1"/>
                </a:solidFill>
              </a:rPr>
              <a:t>pengalaman</a:t>
            </a:r>
            <a:r>
              <a:rPr lang="en-US" sz="2400" dirty="0">
                <a:solidFill>
                  <a:schemeClr val="tx1"/>
                </a:solidFill>
              </a:rPr>
              <a:t> </a:t>
            </a:r>
            <a:r>
              <a:rPr lang="en-US" sz="2400" dirty="0" err="1">
                <a:solidFill>
                  <a:schemeClr val="tx1"/>
                </a:solidFill>
              </a:rPr>
              <a:t>siswa</a:t>
            </a:r>
            <a:r>
              <a:rPr lang="en-US" sz="2400" dirty="0">
                <a:solidFill>
                  <a:schemeClr val="tx1"/>
                </a:solidFill>
              </a:rPr>
              <a:t>: guided discovery, modified discovery, </a:t>
            </a:r>
            <a:r>
              <a:rPr lang="en-US" sz="2400" dirty="0" err="1">
                <a:solidFill>
                  <a:schemeClr val="tx1"/>
                </a:solidFill>
              </a:rPr>
              <a:t>dan</a:t>
            </a:r>
            <a:r>
              <a:rPr lang="en-US" sz="2400" dirty="0">
                <a:solidFill>
                  <a:schemeClr val="tx1"/>
                </a:solidFill>
              </a:rPr>
              <a:t> open discovery.</a:t>
            </a:r>
            <a:endParaRPr lang="id-ID" sz="2400" dirty="0">
              <a:solidFill>
                <a:schemeClr val="tx1"/>
              </a:solidFill>
            </a:endParaRPr>
          </a:p>
          <a:p>
            <a:endParaRPr lang="id-ID" sz="2400" dirty="0">
              <a:solidFill>
                <a:schemeClr val="tx1"/>
              </a:solidFill>
            </a:endParaRPr>
          </a:p>
        </p:txBody>
      </p:sp>
      <p:sp>
        <p:nvSpPr>
          <p:cNvPr id="2" name="Title 1"/>
          <p:cNvSpPr>
            <a:spLocks noGrp="1"/>
          </p:cNvSpPr>
          <p:nvPr>
            <p:ph type="title"/>
          </p:nvPr>
        </p:nvSpPr>
        <p:spPr/>
        <p:txBody>
          <a:bodyPr>
            <a:normAutofit/>
          </a:bodyPr>
          <a:lstStyle/>
          <a:p>
            <a:r>
              <a:rPr lang="id-ID" sz="3200"/>
              <a:t>Keuntungan Model Pembelajaran Penemuan</a:t>
            </a:r>
            <a:endParaRPr lang="en-US" sz="3200"/>
          </a:p>
        </p:txBody>
      </p:sp>
    </p:spTree>
    <p:extLst>
      <p:ext uri="{BB962C8B-B14F-4D97-AF65-F5344CB8AC3E}">
        <p14:creationId xmlns:p14="http://schemas.microsoft.com/office/powerpoint/2010/main" val="88820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18864" y="1772817"/>
            <a:ext cx="8229600" cy="576064"/>
          </a:xfrm>
        </p:spPr>
        <p:txBody>
          <a:bodyPr anchor="t">
            <a:normAutofit/>
          </a:bodyPr>
          <a:lstStyle/>
          <a:p>
            <a:pPr lvl="0">
              <a:buNone/>
            </a:pPr>
            <a:r>
              <a:rPr lang="id-ID" sz="2400" b="1" dirty="0">
                <a:solidFill>
                  <a:schemeClr val="tx1"/>
                </a:solidFill>
              </a:rPr>
              <a:t>1. </a:t>
            </a:r>
            <a:r>
              <a:rPr lang="en-US" sz="2400" b="1" dirty="0" err="1">
                <a:solidFill>
                  <a:schemeClr val="tx1"/>
                </a:solidFill>
              </a:rPr>
              <a:t>Langkah</a:t>
            </a:r>
            <a:r>
              <a:rPr lang="en-US" sz="2400" b="1" dirty="0">
                <a:solidFill>
                  <a:schemeClr val="tx1"/>
                </a:solidFill>
              </a:rPr>
              <a:t> </a:t>
            </a:r>
            <a:r>
              <a:rPr lang="en-US" sz="2400" b="1" dirty="0" err="1">
                <a:solidFill>
                  <a:schemeClr val="tx1"/>
                </a:solidFill>
              </a:rPr>
              <a:t>Persiapan</a:t>
            </a:r>
            <a:r>
              <a:rPr lang="en-US" sz="2400" b="1" dirty="0">
                <a:solidFill>
                  <a:schemeClr val="tx1"/>
                </a:solidFill>
              </a:rPr>
              <a:t> </a:t>
            </a:r>
            <a:endParaRPr lang="id-ID" sz="2400" dirty="0">
              <a:solidFill>
                <a:schemeClr val="tx1"/>
              </a:solidFill>
            </a:endParaRPr>
          </a:p>
          <a:p>
            <a:pPr>
              <a:buNone/>
            </a:pPr>
            <a:endParaRPr lang="id-ID" sz="2400" dirty="0">
              <a:solidFill>
                <a:schemeClr val="tx1"/>
              </a:solidFill>
            </a:endParaRPr>
          </a:p>
        </p:txBody>
      </p:sp>
      <p:sp>
        <p:nvSpPr>
          <p:cNvPr id="2" name="Title 1"/>
          <p:cNvSpPr>
            <a:spLocks noGrp="1"/>
          </p:cNvSpPr>
          <p:nvPr>
            <p:ph type="title"/>
          </p:nvPr>
        </p:nvSpPr>
        <p:spPr>
          <a:xfrm>
            <a:off x="284664" y="980728"/>
            <a:ext cx="8229600" cy="638944"/>
          </a:xfrm>
        </p:spPr>
        <p:txBody>
          <a:bodyPr>
            <a:noAutofit/>
          </a:bodyPr>
          <a:lstStyle/>
          <a:p>
            <a:r>
              <a:rPr lang="id-ID" sz="2800" b="1" dirty="0"/>
              <a:t>Langkah-Langkah/Sintak Model Discovery Learning</a:t>
            </a:r>
            <a:endParaRPr lang="en-US" sz="2800" b="1" dirty="0"/>
          </a:p>
        </p:txBody>
      </p:sp>
      <p:sp>
        <p:nvSpPr>
          <p:cNvPr id="3" name="TextBox 2"/>
          <p:cNvSpPr txBox="1"/>
          <p:nvPr/>
        </p:nvSpPr>
        <p:spPr>
          <a:xfrm>
            <a:off x="862332" y="2314601"/>
            <a:ext cx="7886132" cy="4154984"/>
          </a:xfrm>
          <a:prstGeom prst="rect">
            <a:avLst/>
          </a:prstGeom>
          <a:noFill/>
        </p:spPr>
        <p:txBody>
          <a:bodyPr wrap="square" rtlCol="0">
            <a:spAutoFit/>
          </a:bodyPr>
          <a:lstStyle/>
          <a:p>
            <a:pPr marL="342900" indent="-342900">
              <a:buFont typeface="+mj-lt"/>
              <a:buAutoNum type="alphaLcPeriod"/>
            </a:pPr>
            <a:r>
              <a:rPr lang="en-US" sz="2400" dirty="0" err="1"/>
              <a:t>Menentukan</a:t>
            </a:r>
            <a:r>
              <a:rPr lang="en-US" sz="2400" dirty="0"/>
              <a:t> </a:t>
            </a:r>
            <a:r>
              <a:rPr lang="en-US" sz="2400" dirty="0" err="1"/>
              <a:t>tujuan</a:t>
            </a:r>
            <a:r>
              <a:rPr lang="en-US" sz="2400" dirty="0"/>
              <a:t> </a:t>
            </a:r>
            <a:r>
              <a:rPr lang="en-US" sz="2400" dirty="0" err="1"/>
              <a:t>pembelajara</a:t>
            </a:r>
            <a:r>
              <a:rPr lang="id-ID" sz="2400" dirty="0"/>
              <a:t>n</a:t>
            </a:r>
          </a:p>
          <a:p>
            <a:pPr marL="342900" indent="-342900">
              <a:buFont typeface="+mj-lt"/>
              <a:buAutoNum type="alphaLcPeriod"/>
            </a:pPr>
            <a:r>
              <a:rPr lang="en-US" sz="2400" dirty="0" err="1"/>
              <a:t>Melakukan</a:t>
            </a:r>
            <a:r>
              <a:rPr lang="en-US" sz="2400" dirty="0"/>
              <a:t> </a:t>
            </a:r>
            <a:r>
              <a:rPr lang="en-US" sz="2400" dirty="0" err="1"/>
              <a:t>identifikasi</a:t>
            </a:r>
            <a:r>
              <a:rPr lang="en-US" sz="2400" dirty="0"/>
              <a:t> </a:t>
            </a:r>
            <a:r>
              <a:rPr lang="en-US" sz="2400" dirty="0" err="1"/>
              <a:t>karakteristik</a:t>
            </a:r>
            <a:r>
              <a:rPr lang="en-US" sz="2400" dirty="0"/>
              <a:t> </a:t>
            </a:r>
            <a:r>
              <a:rPr lang="en-US" sz="2400" dirty="0" err="1"/>
              <a:t>siswa</a:t>
            </a:r>
            <a:r>
              <a:rPr lang="en-US" sz="2400" dirty="0"/>
              <a:t> (</a:t>
            </a:r>
            <a:r>
              <a:rPr lang="en-US" sz="2400" dirty="0" err="1"/>
              <a:t>kemampuan</a:t>
            </a:r>
            <a:r>
              <a:rPr lang="en-US" sz="2400" dirty="0"/>
              <a:t> </a:t>
            </a:r>
            <a:r>
              <a:rPr lang="en-US" sz="2400" dirty="0" err="1"/>
              <a:t>awal</a:t>
            </a:r>
            <a:r>
              <a:rPr lang="en-US" sz="2400" dirty="0"/>
              <a:t>, </a:t>
            </a:r>
            <a:r>
              <a:rPr lang="en-US" sz="2400" dirty="0" err="1"/>
              <a:t>minat</a:t>
            </a:r>
            <a:r>
              <a:rPr lang="en-US" sz="2400" dirty="0"/>
              <a:t>, </a:t>
            </a:r>
            <a:r>
              <a:rPr lang="en-US" sz="2400" dirty="0" err="1"/>
              <a:t>gaya</a:t>
            </a:r>
            <a:r>
              <a:rPr lang="en-US" sz="2400" dirty="0"/>
              <a:t>  </a:t>
            </a:r>
            <a:r>
              <a:rPr lang="en-US" sz="2400" dirty="0" err="1"/>
              <a:t>belajar</a:t>
            </a:r>
            <a:r>
              <a:rPr lang="en-US" sz="2400" dirty="0"/>
              <a:t>, </a:t>
            </a:r>
            <a:r>
              <a:rPr lang="en-US" sz="2400" dirty="0" err="1"/>
              <a:t>dan</a:t>
            </a:r>
            <a:r>
              <a:rPr lang="en-US" sz="2400" dirty="0"/>
              <a:t> </a:t>
            </a:r>
            <a:r>
              <a:rPr lang="en-US" sz="2400" dirty="0" err="1"/>
              <a:t>sebagainya</a:t>
            </a:r>
            <a:r>
              <a:rPr lang="en-US" sz="2400" dirty="0"/>
              <a:t>)</a:t>
            </a:r>
            <a:endParaRPr lang="id-ID" sz="2400" dirty="0"/>
          </a:p>
          <a:p>
            <a:pPr marL="342900" indent="-342900">
              <a:buFont typeface="+mj-lt"/>
              <a:buAutoNum type="alphaLcPeriod"/>
            </a:pPr>
            <a:r>
              <a:rPr lang="en-US" sz="2400" dirty="0" err="1"/>
              <a:t>Memilih</a:t>
            </a:r>
            <a:r>
              <a:rPr lang="en-US" sz="2400" dirty="0"/>
              <a:t> </a:t>
            </a:r>
            <a:r>
              <a:rPr lang="en-US" sz="2400" dirty="0" err="1"/>
              <a:t>materi</a:t>
            </a:r>
            <a:r>
              <a:rPr lang="en-US" sz="2400" dirty="0"/>
              <a:t> </a:t>
            </a:r>
            <a:r>
              <a:rPr lang="en-US" sz="2400" dirty="0" err="1"/>
              <a:t>pelajaran</a:t>
            </a:r>
            <a:r>
              <a:rPr lang="en-US" sz="2400" dirty="0"/>
              <a:t>.</a:t>
            </a:r>
            <a:endParaRPr lang="id-ID" sz="2400" dirty="0"/>
          </a:p>
          <a:p>
            <a:pPr marL="342900" indent="-342900">
              <a:buFont typeface="+mj-lt"/>
              <a:buAutoNum type="alphaLcPeriod"/>
            </a:pPr>
            <a:r>
              <a:rPr lang="en-US" sz="2400" dirty="0" err="1"/>
              <a:t>Menentukan</a:t>
            </a:r>
            <a:r>
              <a:rPr lang="en-US" sz="2400" dirty="0"/>
              <a:t> </a:t>
            </a:r>
            <a:r>
              <a:rPr lang="en-US" sz="2400" dirty="0" err="1"/>
              <a:t>topik-topik</a:t>
            </a:r>
            <a:r>
              <a:rPr lang="en-US" sz="2400" dirty="0"/>
              <a:t> yang a</a:t>
            </a:r>
            <a:r>
              <a:rPr lang="id-ID" sz="2400" dirty="0"/>
              <a:t>kan didiskusikan</a:t>
            </a:r>
            <a:r>
              <a:rPr lang="en-US" sz="2400" dirty="0"/>
              <a:t> (</a:t>
            </a:r>
            <a:r>
              <a:rPr lang="en-US" sz="2400" dirty="0" err="1"/>
              <a:t>dari</a:t>
            </a:r>
            <a:r>
              <a:rPr lang="en-US" sz="2400" dirty="0"/>
              <a:t> </a:t>
            </a:r>
            <a:r>
              <a:rPr lang="en-US" sz="2400" dirty="0" err="1"/>
              <a:t>contoh-contoh</a:t>
            </a:r>
            <a:r>
              <a:rPr lang="en-US" sz="2400" dirty="0"/>
              <a:t> </a:t>
            </a:r>
            <a:r>
              <a:rPr lang="en-US" sz="2400" dirty="0" err="1"/>
              <a:t>generalisasi</a:t>
            </a:r>
            <a:r>
              <a:rPr lang="en-US" sz="2400" dirty="0"/>
              <a:t>)</a:t>
            </a:r>
            <a:endParaRPr lang="id-ID" sz="2400" dirty="0"/>
          </a:p>
          <a:p>
            <a:pPr marL="342900" indent="-342900">
              <a:buFont typeface="+mj-lt"/>
              <a:buAutoNum type="alphaLcPeriod"/>
            </a:pPr>
            <a:r>
              <a:rPr lang="en-US" sz="2400" dirty="0" err="1"/>
              <a:t>Mengembangkan</a:t>
            </a:r>
            <a:r>
              <a:rPr lang="en-US" sz="2400" dirty="0"/>
              <a:t> </a:t>
            </a:r>
            <a:r>
              <a:rPr lang="en-US" sz="2400" dirty="0" err="1"/>
              <a:t>bahan-bahan</a:t>
            </a:r>
            <a:r>
              <a:rPr lang="en-US" sz="2400" dirty="0"/>
              <a:t> </a:t>
            </a:r>
            <a:r>
              <a:rPr lang="en-US" sz="2400" dirty="0" err="1"/>
              <a:t>belajar</a:t>
            </a:r>
            <a:r>
              <a:rPr lang="en-US" sz="2400" dirty="0"/>
              <a:t> yang </a:t>
            </a:r>
            <a:r>
              <a:rPr lang="en-US" sz="2400" dirty="0" err="1"/>
              <a:t>berupa</a:t>
            </a:r>
            <a:r>
              <a:rPr lang="id-ID" sz="2400" dirty="0"/>
              <a:t> </a:t>
            </a:r>
            <a:r>
              <a:rPr lang="en-US" sz="2400" dirty="0" err="1"/>
              <a:t>contoh</a:t>
            </a:r>
            <a:r>
              <a:rPr lang="en-US" sz="2400" dirty="0"/>
              <a:t>, </a:t>
            </a:r>
            <a:r>
              <a:rPr lang="en-US" sz="2400" dirty="0" err="1"/>
              <a:t>ilustrasi</a:t>
            </a:r>
            <a:r>
              <a:rPr lang="en-US" sz="2400" dirty="0"/>
              <a:t>, </a:t>
            </a:r>
            <a:r>
              <a:rPr lang="en-US" sz="2400" dirty="0" err="1"/>
              <a:t>tugas</a:t>
            </a:r>
            <a:r>
              <a:rPr lang="en-US" sz="2400" dirty="0"/>
              <a:t> </a:t>
            </a:r>
            <a:r>
              <a:rPr lang="en-US" sz="2400" dirty="0" err="1"/>
              <a:t>dan</a:t>
            </a:r>
            <a:r>
              <a:rPr lang="en-US" sz="2400" dirty="0"/>
              <a:t> </a:t>
            </a:r>
            <a:r>
              <a:rPr lang="en-US" sz="2400" dirty="0" err="1"/>
              <a:t>sebagainya</a:t>
            </a:r>
            <a:endParaRPr lang="id-ID" sz="2400" dirty="0"/>
          </a:p>
          <a:p>
            <a:pPr marL="342900" indent="-342900">
              <a:buFont typeface="+mj-lt"/>
              <a:buAutoNum type="alphaLcPeriod"/>
            </a:pPr>
            <a:r>
              <a:rPr lang="en-US" sz="2400" dirty="0" err="1"/>
              <a:t>Mengatur</a:t>
            </a:r>
            <a:r>
              <a:rPr lang="en-US" sz="2400" dirty="0"/>
              <a:t> </a:t>
            </a:r>
            <a:r>
              <a:rPr lang="en-US" sz="2400" dirty="0" err="1"/>
              <a:t>topik-topik</a:t>
            </a:r>
            <a:r>
              <a:rPr lang="en-US" sz="2400" dirty="0"/>
              <a:t> </a:t>
            </a:r>
            <a:r>
              <a:rPr lang="id-ID" sz="2400" dirty="0"/>
              <a:t>pembahasan</a:t>
            </a:r>
            <a:r>
              <a:rPr lang="en-US" sz="2400" dirty="0"/>
              <a:t> </a:t>
            </a:r>
            <a:r>
              <a:rPr lang="en-US" sz="2400" dirty="0" err="1"/>
              <a:t>dari</a:t>
            </a:r>
            <a:r>
              <a:rPr lang="en-US" sz="2400" dirty="0"/>
              <a:t> yang </a:t>
            </a:r>
            <a:r>
              <a:rPr lang="en-US" sz="2400" dirty="0" err="1"/>
              <a:t>sederhana</a:t>
            </a:r>
            <a:r>
              <a:rPr lang="en-US" sz="2400" dirty="0"/>
              <a:t> </a:t>
            </a:r>
            <a:r>
              <a:rPr lang="en-US" sz="2400" dirty="0" err="1"/>
              <a:t>ke</a:t>
            </a:r>
            <a:r>
              <a:rPr lang="id-ID" sz="2400" dirty="0"/>
              <a:t> </a:t>
            </a:r>
            <a:r>
              <a:rPr lang="en-US" sz="2400" dirty="0" err="1"/>
              <a:t>kompleks</a:t>
            </a:r>
            <a:r>
              <a:rPr lang="en-US" sz="2400" dirty="0"/>
              <a:t>, </a:t>
            </a:r>
            <a:r>
              <a:rPr lang="en-US" sz="2400" dirty="0" err="1"/>
              <a:t>dari</a:t>
            </a:r>
            <a:r>
              <a:rPr lang="en-US" sz="2400" dirty="0"/>
              <a:t> yang </a:t>
            </a:r>
            <a:r>
              <a:rPr lang="id-ID" sz="2400" dirty="0"/>
              <a:t> </a:t>
            </a:r>
            <a:r>
              <a:rPr lang="en-US" sz="2400" dirty="0" err="1"/>
              <a:t>konkret</a:t>
            </a:r>
            <a:r>
              <a:rPr lang="en-US" sz="2400" dirty="0"/>
              <a:t> </a:t>
            </a:r>
            <a:r>
              <a:rPr lang="en-US" sz="2400" dirty="0" err="1"/>
              <a:t>ke</a:t>
            </a:r>
            <a:r>
              <a:rPr lang="en-US" sz="2400" dirty="0"/>
              <a:t> </a:t>
            </a:r>
            <a:r>
              <a:rPr lang="en-US" sz="2400" dirty="0" err="1"/>
              <a:t>abstrak</a:t>
            </a:r>
            <a:br>
              <a:rPr lang="en-US" sz="2400" dirty="0"/>
            </a:br>
            <a:endParaRPr lang="id-ID" sz="2400" dirty="0"/>
          </a:p>
        </p:txBody>
      </p:sp>
    </p:spTree>
    <p:extLst>
      <p:ext uri="{BB962C8B-B14F-4D97-AF65-F5344CB8AC3E}">
        <p14:creationId xmlns:p14="http://schemas.microsoft.com/office/powerpoint/2010/main" val="3338599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chor="t">
            <a:normAutofit fontScale="92500"/>
          </a:bodyPr>
          <a:lstStyle/>
          <a:p>
            <a:pPr marL="457200" indent="-457200">
              <a:buNone/>
            </a:pPr>
            <a:r>
              <a:rPr lang="id-ID" sz="2400" b="1" i="1" dirty="0">
                <a:solidFill>
                  <a:schemeClr val="tx1"/>
                </a:solidFill>
              </a:rPr>
              <a:t>2. </a:t>
            </a:r>
            <a:r>
              <a:rPr lang="id-ID" sz="2800" b="1" i="1" dirty="0">
                <a:solidFill>
                  <a:schemeClr val="tx1"/>
                </a:solidFill>
              </a:rPr>
              <a:t>Pelaksanaan </a:t>
            </a:r>
          </a:p>
          <a:p>
            <a:pPr marL="457200" indent="-457200">
              <a:buNone/>
            </a:pPr>
            <a:endParaRPr lang="id-ID" sz="2000" b="1" i="1" dirty="0">
              <a:solidFill>
                <a:schemeClr val="tx1"/>
              </a:solidFill>
            </a:endParaRPr>
          </a:p>
          <a:p>
            <a:pPr>
              <a:buNone/>
            </a:pPr>
            <a:r>
              <a:rPr lang="en-US" sz="2400" b="1" dirty="0">
                <a:solidFill>
                  <a:schemeClr val="tx1"/>
                </a:solidFill>
              </a:rPr>
              <a:t>a. </a:t>
            </a:r>
            <a:r>
              <a:rPr lang="en-US" sz="2400" b="1" i="1" dirty="0">
                <a:solidFill>
                  <a:schemeClr val="tx1"/>
                </a:solidFill>
              </a:rPr>
              <a:t>Stimulation</a:t>
            </a:r>
            <a:r>
              <a:rPr lang="en-US" sz="2400" b="1" dirty="0">
                <a:solidFill>
                  <a:schemeClr val="tx1"/>
                </a:solidFill>
              </a:rPr>
              <a:t> (</a:t>
            </a:r>
            <a:r>
              <a:rPr lang="en-US" sz="2400" b="1" dirty="0" err="1">
                <a:solidFill>
                  <a:schemeClr val="tx1"/>
                </a:solidFill>
              </a:rPr>
              <a:t>stimulasi</a:t>
            </a:r>
            <a:r>
              <a:rPr lang="en-US" sz="2400" b="1" dirty="0">
                <a:solidFill>
                  <a:schemeClr val="tx1"/>
                </a:solidFill>
              </a:rPr>
              <a:t>/</a:t>
            </a:r>
            <a:r>
              <a:rPr lang="en-US" sz="2400" b="1" dirty="0" err="1">
                <a:solidFill>
                  <a:schemeClr val="tx1"/>
                </a:solidFill>
              </a:rPr>
              <a:t>pemberian</a:t>
            </a:r>
            <a:r>
              <a:rPr lang="en-US" sz="2400" b="1" dirty="0">
                <a:solidFill>
                  <a:schemeClr val="tx1"/>
                </a:solidFill>
              </a:rPr>
              <a:t> </a:t>
            </a:r>
            <a:r>
              <a:rPr lang="en-US" sz="2400" b="1" dirty="0" err="1">
                <a:solidFill>
                  <a:schemeClr val="tx1"/>
                </a:solidFill>
              </a:rPr>
              <a:t>rangsangan</a:t>
            </a:r>
            <a:r>
              <a:rPr lang="en-US" sz="2400" b="1" dirty="0">
                <a:solidFill>
                  <a:schemeClr val="tx1"/>
                </a:solidFill>
              </a:rPr>
              <a:t>)</a:t>
            </a:r>
            <a:endParaRPr lang="id-ID" sz="2400" dirty="0">
              <a:solidFill>
                <a:schemeClr val="tx1"/>
              </a:solidFill>
            </a:endParaRPr>
          </a:p>
          <a:p>
            <a:pPr>
              <a:buNone/>
            </a:pPr>
            <a:r>
              <a:rPr lang="id-ID" sz="2400" dirty="0">
                <a:solidFill>
                  <a:schemeClr val="tx1"/>
                </a:solidFill>
              </a:rPr>
              <a:t>     </a:t>
            </a:r>
            <a:r>
              <a:rPr lang="en-US" sz="2400" dirty="0" err="1">
                <a:solidFill>
                  <a:schemeClr val="tx1"/>
                </a:solidFill>
              </a:rPr>
              <a:t>Pertama</a:t>
            </a:r>
            <a:r>
              <a:rPr lang="en-US" sz="2400" dirty="0">
                <a:solidFill>
                  <a:schemeClr val="tx1"/>
                </a:solidFill>
              </a:rPr>
              <a:t>-tama </a:t>
            </a:r>
            <a:r>
              <a:rPr lang="en-US" sz="2400" dirty="0" err="1">
                <a:solidFill>
                  <a:schemeClr val="tx1"/>
                </a:solidFill>
              </a:rPr>
              <a:t>pada</a:t>
            </a:r>
            <a:r>
              <a:rPr lang="en-US" sz="2400" dirty="0">
                <a:solidFill>
                  <a:schemeClr val="tx1"/>
                </a:solidFill>
              </a:rPr>
              <a:t> </a:t>
            </a:r>
            <a:r>
              <a:rPr lang="en-US" sz="2400" dirty="0" err="1">
                <a:solidFill>
                  <a:schemeClr val="tx1"/>
                </a:solidFill>
              </a:rPr>
              <a:t>tahap</a:t>
            </a:r>
            <a:r>
              <a:rPr lang="en-US" sz="2400" dirty="0">
                <a:solidFill>
                  <a:schemeClr val="tx1"/>
                </a:solidFill>
              </a:rPr>
              <a:t> </a:t>
            </a:r>
            <a:r>
              <a:rPr lang="en-US" sz="2400" dirty="0" err="1">
                <a:solidFill>
                  <a:schemeClr val="tx1"/>
                </a:solidFill>
              </a:rPr>
              <a:t>ini</a:t>
            </a:r>
            <a:r>
              <a:rPr lang="en-US" sz="2400" dirty="0">
                <a:solidFill>
                  <a:schemeClr val="tx1"/>
                </a:solidFill>
              </a:rPr>
              <a:t> </a:t>
            </a:r>
            <a:r>
              <a:rPr lang="en-US" sz="2400" dirty="0" err="1">
                <a:solidFill>
                  <a:schemeClr val="tx1"/>
                </a:solidFill>
              </a:rPr>
              <a:t>pelajar</a:t>
            </a:r>
            <a:r>
              <a:rPr lang="en-US" sz="2400" dirty="0">
                <a:solidFill>
                  <a:schemeClr val="tx1"/>
                </a:solidFill>
              </a:rPr>
              <a:t> </a:t>
            </a:r>
            <a:r>
              <a:rPr lang="en-US" sz="2400" dirty="0" err="1">
                <a:solidFill>
                  <a:schemeClr val="tx1"/>
                </a:solidFill>
              </a:rPr>
              <a:t>dihadapkan</a:t>
            </a:r>
            <a:r>
              <a:rPr lang="en-US" sz="2400" dirty="0">
                <a:solidFill>
                  <a:schemeClr val="tx1"/>
                </a:solidFill>
              </a:rPr>
              <a:t> </a:t>
            </a:r>
            <a:r>
              <a:rPr lang="en-US" sz="2400" dirty="0" err="1">
                <a:solidFill>
                  <a:schemeClr val="tx1"/>
                </a:solidFill>
              </a:rPr>
              <a:t>pada</a:t>
            </a:r>
            <a:r>
              <a:rPr lang="en-US" sz="2400" dirty="0">
                <a:solidFill>
                  <a:schemeClr val="tx1"/>
                </a:solidFill>
              </a:rPr>
              <a:t> </a:t>
            </a:r>
            <a:r>
              <a:rPr lang="en-US" sz="2400" dirty="0" err="1">
                <a:solidFill>
                  <a:schemeClr val="tx1"/>
                </a:solidFill>
              </a:rPr>
              <a:t>sesuatu</a:t>
            </a:r>
            <a:r>
              <a:rPr lang="en-US" sz="2400" dirty="0">
                <a:solidFill>
                  <a:schemeClr val="tx1"/>
                </a:solidFill>
              </a:rPr>
              <a:t> yang </a:t>
            </a:r>
            <a:r>
              <a:rPr lang="en-US" sz="2400" dirty="0" err="1">
                <a:solidFill>
                  <a:schemeClr val="tx1"/>
                </a:solidFill>
              </a:rPr>
              <a:t>menimbulkan</a:t>
            </a:r>
            <a:r>
              <a:rPr lang="en-US" sz="2400" dirty="0">
                <a:solidFill>
                  <a:schemeClr val="tx1"/>
                </a:solidFill>
              </a:rPr>
              <a:t> </a:t>
            </a:r>
            <a:r>
              <a:rPr lang="en-US" sz="2400" dirty="0" err="1">
                <a:solidFill>
                  <a:schemeClr val="tx1"/>
                </a:solidFill>
              </a:rPr>
              <a:t>kebingungannya</a:t>
            </a:r>
            <a:r>
              <a:rPr lang="en-US" sz="2400" dirty="0">
                <a:solidFill>
                  <a:schemeClr val="tx1"/>
                </a:solidFill>
              </a:rPr>
              <a:t>, </a:t>
            </a:r>
            <a:r>
              <a:rPr lang="en-US" sz="2400" dirty="0" err="1">
                <a:solidFill>
                  <a:schemeClr val="tx1"/>
                </a:solidFill>
              </a:rPr>
              <a:t>kemudian</a:t>
            </a:r>
            <a:r>
              <a:rPr lang="en-US" sz="2400" dirty="0">
                <a:solidFill>
                  <a:schemeClr val="tx1"/>
                </a:solidFill>
              </a:rPr>
              <a:t> </a:t>
            </a:r>
            <a:r>
              <a:rPr lang="en-US" sz="2400" dirty="0" err="1">
                <a:solidFill>
                  <a:schemeClr val="tx1"/>
                </a:solidFill>
              </a:rPr>
              <a:t>dilanjutkan</a:t>
            </a:r>
            <a:r>
              <a:rPr lang="en-US" sz="2400" dirty="0">
                <a:solidFill>
                  <a:schemeClr val="tx1"/>
                </a:solidFill>
              </a:rPr>
              <a:t> </a:t>
            </a:r>
            <a:r>
              <a:rPr lang="en-US" sz="2400" dirty="0" err="1">
                <a:solidFill>
                  <a:schemeClr val="tx1"/>
                </a:solidFill>
              </a:rPr>
              <a:t>untuk</a:t>
            </a:r>
            <a:r>
              <a:rPr lang="en-US" sz="2400" dirty="0">
                <a:solidFill>
                  <a:schemeClr val="tx1"/>
                </a:solidFill>
              </a:rPr>
              <a:t> </a:t>
            </a:r>
            <a:r>
              <a:rPr lang="en-US" sz="2400" dirty="0" err="1">
                <a:solidFill>
                  <a:schemeClr val="tx1"/>
                </a:solidFill>
              </a:rPr>
              <a:t>tidak</a:t>
            </a:r>
            <a:r>
              <a:rPr lang="en-US" sz="2400" dirty="0">
                <a:solidFill>
                  <a:schemeClr val="tx1"/>
                </a:solidFill>
              </a:rPr>
              <a:t> </a:t>
            </a:r>
            <a:r>
              <a:rPr lang="en-US" sz="2400" dirty="0" err="1">
                <a:solidFill>
                  <a:schemeClr val="tx1"/>
                </a:solidFill>
              </a:rPr>
              <a:t>memberi</a:t>
            </a:r>
            <a:r>
              <a:rPr lang="en-US" sz="2400" dirty="0">
                <a:solidFill>
                  <a:schemeClr val="tx1"/>
                </a:solidFill>
              </a:rPr>
              <a:t> </a:t>
            </a:r>
            <a:r>
              <a:rPr lang="en-US" sz="2400" dirty="0" err="1">
                <a:solidFill>
                  <a:schemeClr val="tx1"/>
                </a:solidFill>
              </a:rPr>
              <a:t>generalisasi</a:t>
            </a:r>
            <a:r>
              <a:rPr lang="en-US" sz="2400" dirty="0">
                <a:solidFill>
                  <a:schemeClr val="tx1"/>
                </a:solidFill>
              </a:rPr>
              <a:t>, agar </a:t>
            </a:r>
            <a:r>
              <a:rPr lang="en-US" sz="2400" dirty="0" err="1">
                <a:solidFill>
                  <a:schemeClr val="tx1"/>
                </a:solidFill>
              </a:rPr>
              <a:t>timbul</a:t>
            </a:r>
            <a:r>
              <a:rPr lang="en-US" sz="2400" dirty="0">
                <a:solidFill>
                  <a:schemeClr val="tx1"/>
                </a:solidFill>
              </a:rPr>
              <a:t> </a:t>
            </a:r>
            <a:r>
              <a:rPr lang="en-US" sz="2400" dirty="0" err="1">
                <a:solidFill>
                  <a:schemeClr val="tx1"/>
                </a:solidFill>
              </a:rPr>
              <a:t>keinginan</a:t>
            </a:r>
            <a:r>
              <a:rPr lang="en-US" sz="2400" dirty="0">
                <a:solidFill>
                  <a:schemeClr val="tx1"/>
                </a:solidFill>
              </a:rPr>
              <a:t> </a:t>
            </a:r>
            <a:r>
              <a:rPr lang="en-US" sz="2400" dirty="0" err="1">
                <a:solidFill>
                  <a:schemeClr val="tx1"/>
                </a:solidFill>
              </a:rPr>
              <a:t>untuk</a:t>
            </a:r>
            <a:r>
              <a:rPr lang="en-US" sz="2400" dirty="0">
                <a:solidFill>
                  <a:schemeClr val="tx1"/>
                </a:solidFill>
              </a:rPr>
              <a:t> </a:t>
            </a:r>
            <a:r>
              <a:rPr lang="en-US" sz="2400" dirty="0" err="1">
                <a:solidFill>
                  <a:schemeClr val="tx1"/>
                </a:solidFill>
              </a:rPr>
              <a:t>menyelidiki</a:t>
            </a:r>
            <a:r>
              <a:rPr lang="en-US" sz="2400" dirty="0">
                <a:solidFill>
                  <a:schemeClr val="tx1"/>
                </a:solidFill>
              </a:rPr>
              <a:t> </a:t>
            </a:r>
            <a:r>
              <a:rPr lang="en-US" sz="2400" dirty="0" err="1">
                <a:solidFill>
                  <a:schemeClr val="tx1"/>
                </a:solidFill>
              </a:rPr>
              <a:t>sendiri</a:t>
            </a:r>
            <a:r>
              <a:rPr lang="en-US" sz="2400" dirty="0">
                <a:solidFill>
                  <a:schemeClr val="tx1"/>
                </a:solidFill>
              </a:rPr>
              <a:t>. </a:t>
            </a:r>
            <a:r>
              <a:rPr lang="en-US" sz="2400" dirty="0" err="1">
                <a:solidFill>
                  <a:schemeClr val="tx1"/>
                </a:solidFill>
              </a:rPr>
              <a:t>Disamping</a:t>
            </a:r>
            <a:r>
              <a:rPr lang="en-US" sz="2400" dirty="0">
                <a:solidFill>
                  <a:schemeClr val="tx1"/>
                </a:solidFill>
              </a:rPr>
              <a:t> </a:t>
            </a:r>
            <a:r>
              <a:rPr lang="en-US" sz="2400" dirty="0" err="1">
                <a:solidFill>
                  <a:schemeClr val="tx1"/>
                </a:solidFill>
              </a:rPr>
              <a:t>itu</a:t>
            </a:r>
            <a:r>
              <a:rPr lang="en-US" sz="2400" dirty="0">
                <a:solidFill>
                  <a:schemeClr val="tx1"/>
                </a:solidFill>
              </a:rPr>
              <a:t> guru </a:t>
            </a:r>
            <a:r>
              <a:rPr lang="en-US" sz="2400" dirty="0" err="1">
                <a:solidFill>
                  <a:schemeClr val="tx1"/>
                </a:solidFill>
              </a:rPr>
              <a:t>dapat</a:t>
            </a:r>
            <a:r>
              <a:rPr lang="en-US" sz="2400" dirty="0">
                <a:solidFill>
                  <a:schemeClr val="tx1"/>
                </a:solidFill>
              </a:rPr>
              <a:t> </a:t>
            </a:r>
            <a:r>
              <a:rPr lang="en-US" sz="2400" dirty="0" err="1">
                <a:solidFill>
                  <a:schemeClr val="tx1"/>
                </a:solidFill>
              </a:rPr>
              <a:t>memulai</a:t>
            </a:r>
            <a:r>
              <a:rPr lang="en-US" sz="2400" dirty="0">
                <a:solidFill>
                  <a:schemeClr val="tx1"/>
                </a:solidFill>
              </a:rPr>
              <a:t> </a:t>
            </a:r>
            <a:r>
              <a:rPr lang="en-US" sz="2400" dirty="0" err="1">
                <a:solidFill>
                  <a:schemeClr val="tx1"/>
                </a:solidFill>
              </a:rPr>
              <a:t>kegiatan</a:t>
            </a:r>
            <a:r>
              <a:rPr lang="en-US" sz="2400" dirty="0">
                <a:solidFill>
                  <a:schemeClr val="tx1"/>
                </a:solidFill>
              </a:rPr>
              <a:t> PBM </a:t>
            </a:r>
            <a:r>
              <a:rPr lang="en-US" sz="2400" dirty="0" err="1">
                <a:solidFill>
                  <a:schemeClr val="tx1"/>
                </a:solidFill>
              </a:rPr>
              <a:t>dengan</a:t>
            </a:r>
            <a:r>
              <a:rPr lang="en-US" sz="2400" dirty="0">
                <a:solidFill>
                  <a:schemeClr val="tx1"/>
                </a:solidFill>
              </a:rPr>
              <a:t> </a:t>
            </a:r>
            <a:r>
              <a:rPr lang="en-US" sz="2400" dirty="0" err="1">
                <a:solidFill>
                  <a:schemeClr val="tx1"/>
                </a:solidFill>
              </a:rPr>
              <a:t>mengajukan</a:t>
            </a:r>
            <a:r>
              <a:rPr lang="en-US" sz="2400" dirty="0">
                <a:solidFill>
                  <a:schemeClr val="tx1"/>
                </a:solidFill>
              </a:rPr>
              <a:t> </a:t>
            </a:r>
            <a:r>
              <a:rPr lang="en-US" sz="2400" dirty="0" err="1">
                <a:solidFill>
                  <a:schemeClr val="tx1"/>
                </a:solidFill>
              </a:rPr>
              <a:t>pertanyaan</a:t>
            </a:r>
            <a:r>
              <a:rPr lang="en-US" sz="2400" dirty="0">
                <a:solidFill>
                  <a:schemeClr val="tx1"/>
                </a:solidFill>
              </a:rPr>
              <a:t>, </a:t>
            </a:r>
            <a:r>
              <a:rPr lang="en-US" sz="2400" dirty="0" err="1">
                <a:solidFill>
                  <a:schemeClr val="tx1"/>
                </a:solidFill>
              </a:rPr>
              <a:t>anjuran</a:t>
            </a:r>
            <a:r>
              <a:rPr lang="en-US" sz="2400" dirty="0">
                <a:solidFill>
                  <a:schemeClr val="tx1"/>
                </a:solidFill>
              </a:rPr>
              <a:t> </a:t>
            </a:r>
            <a:r>
              <a:rPr lang="en-US" sz="2400" dirty="0" err="1">
                <a:solidFill>
                  <a:schemeClr val="tx1"/>
                </a:solidFill>
              </a:rPr>
              <a:t>membaca</a:t>
            </a:r>
            <a:r>
              <a:rPr lang="en-US" sz="2400" dirty="0">
                <a:solidFill>
                  <a:schemeClr val="tx1"/>
                </a:solidFill>
              </a:rPr>
              <a:t> </a:t>
            </a:r>
            <a:r>
              <a:rPr lang="en-US" sz="2400" dirty="0" err="1">
                <a:solidFill>
                  <a:schemeClr val="tx1"/>
                </a:solidFill>
              </a:rPr>
              <a:t>buku</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aktivitas</a:t>
            </a:r>
            <a:r>
              <a:rPr lang="en-US" sz="2400" dirty="0">
                <a:solidFill>
                  <a:schemeClr val="tx1"/>
                </a:solidFill>
              </a:rPr>
              <a:t> </a:t>
            </a:r>
            <a:r>
              <a:rPr lang="en-US" sz="2400" dirty="0" err="1">
                <a:solidFill>
                  <a:schemeClr val="tx1"/>
                </a:solidFill>
              </a:rPr>
              <a:t>belajar</a:t>
            </a:r>
            <a:r>
              <a:rPr lang="en-US" sz="2400" dirty="0">
                <a:solidFill>
                  <a:schemeClr val="tx1"/>
                </a:solidFill>
              </a:rPr>
              <a:t> </a:t>
            </a:r>
            <a:r>
              <a:rPr lang="en-US" sz="2400" dirty="0" err="1">
                <a:solidFill>
                  <a:schemeClr val="tx1"/>
                </a:solidFill>
              </a:rPr>
              <a:t>lainnya</a:t>
            </a:r>
            <a:r>
              <a:rPr lang="en-US" sz="2400" dirty="0">
                <a:solidFill>
                  <a:schemeClr val="tx1"/>
                </a:solidFill>
              </a:rPr>
              <a:t> yang </a:t>
            </a:r>
            <a:r>
              <a:rPr lang="en-US" sz="2400" dirty="0" err="1">
                <a:solidFill>
                  <a:schemeClr val="tx1"/>
                </a:solidFill>
              </a:rPr>
              <a:t>mengarah</a:t>
            </a:r>
            <a:r>
              <a:rPr lang="en-US" sz="2400" dirty="0">
                <a:solidFill>
                  <a:schemeClr val="tx1"/>
                </a:solidFill>
              </a:rPr>
              <a:t> </a:t>
            </a:r>
            <a:r>
              <a:rPr lang="en-US" sz="2400" dirty="0" err="1">
                <a:solidFill>
                  <a:schemeClr val="tx1"/>
                </a:solidFill>
              </a:rPr>
              <a:t>pada</a:t>
            </a:r>
            <a:r>
              <a:rPr lang="en-US" sz="2400" dirty="0">
                <a:solidFill>
                  <a:schemeClr val="tx1"/>
                </a:solidFill>
              </a:rPr>
              <a:t> </a:t>
            </a:r>
            <a:r>
              <a:rPr lang="en-US" sz="2400" dirty="0" err="1">
                <a:solidFill>
                  <a:schemeClr val="tx1"/>
                </a:solidFill>
              </a:rPr>
              <a:t>persiapan</a:t>
            </a:r>
            <a:r>
              <a:rPr lang="en-US" sz="2400" dirty="0">
                <a:solidFill>
                  <a:schemeClr val="tx1"/>
                </a:solidFill>
              </a:rPr>
              <a:t> </a:t>
            </a:r>
            <a:r>
              <a:rPr lang="en-US" sz="2400" dirty="0" err="1">
                <a:solidFill>
                  <a:schemeClr val="tx1"/>
                </a:solidFill>
              </a:rPr>
              <a:t>pemecahan</a:t>
            </a:r>
            <a:r>
              <a:rPr lang="en-US" sz="2400" dirty="0">
                <a:solidFill>
                  <a:schemeClr val="tx1"/>
                </a:solidFill>
              </a:rPr>
              <a:t> </a:t>
            </a:r>
            <a:r>
              <a:rPr lang="en-US" sz="2400" dirty="0" err="1">
                <a:solidFill>
                  <a:schemeClr val="tx1"/>
                </a:solidFill>
              </a:rPr>
              <a:t>masalah</a:t>
            </a:r>
            <a:r>
              <a:rPr lang="en-US" sz="2400" dirty="0">
                <a:solidFill>
                  <a:schemeClr val="tx1"/>
                </a:solidFill>
              </a:rPr>
              <a:t>. </a:t>
            </a:r>
            <a:r>
              <a:rPr lang="en-US" sz="2400" dirty="0" err="1">
                <a:solidFill>
                  <a:schemeClr val="tx1"/>
                </a:solidFill>
              </a:rPr>
              <a:t>Stimula</a:t>
            </a:r>
            <a:r>
              <a:rPr lang="id-ID" sz="2400" dirty="0">
                <a:solidFill>
                  <a:schemeClr val="tx1"/>
                </a:solidFill>
              </a:rPr>
              <a:t>si</a:t>
            </a:r>
            <a:r>
              <a:rPr lang="en-US" sz="2400" dirty="0">
                <a:solidFill>
                  <a:schemeClr val="tx1"/>
                </a:solidFill>
              </a:rPr>
              <a:t> </a:t>
            </a:r>
            <a:r>
              <a:rPr lang="en-US" sz="2400" dirty="0" err="1">
                <a:solidFill>
                  <a:schemeClr val="tx1"/>
                </a:solidFill>
              </a:rPr>
              <a:t>pada</a:t>
            </a:r>
            <a:r>
              <a:rPr lang="en-US" sz="2400" dirty="0">
                <a:solidFill>
                  <a:schemeClr val="tx1"/>
                </a:solidFill>
              </a:rPr>
              <a:t> </a:t>
            </a:r>
            <a:r>
              <a:rPr lang="en-US" sz="2400" dirty="0" err="1">
                <a:solidFill>
                  <a:schemeClr val="tx1"/>
                </a:solidFill>
              </a:rPr>
              <a:t>tahap</a:t>
            </a:r>
            <a:r>
              <a:rPr lang="en-US" sz="2400" dirty="0">
                <a:solidFill>
                  <a:schemeClr val="tx1"/>
                </a:solidFill>
              </a:rPr>
              <a:t> </a:t>
            </a:r>
            <a:r>
              <a:rPr lang="en-US" sz="2400" dirty="0" err="1">
                <a:solidFill>
                  <a:schemeClr val="tx1"/>
                </a:solidFill>
              </a:rPr>
              <a:t>ini</a:t>
            </a:r>
            <a:r>
              <a:rPr lang="en-US" sz="2400" dirty="0">
                <a:solidFill>
                  <a:schemeClr val="tx1"/>
                </a:solidFill>
              </a:rPr>
              <a:t> </a:t>
            </a:r>
            <a:r>
              <a:rPr lang="en-US" sz="2400" dirty="0" err="1">
                <a:solidFill>
                  <a:schemeClr val="tx1"/>
                </a:solidFill>
              </a:rPr>
              <a:t>berfungsi</a:t>
            </a:r>
            <a:r>
              <a:rPr lang="en-US" sz="2400" dirty="0">
                <a:solidFill>
                  <a:schemeClr val="tx1"/>
                </a:solidFill>
              </a:rPr>
              <a:t> </a:t>
            </a:r>
            <a:r>
              <a:rPr lang="en-US" sz="2400" dirty="0" err="1">
                <a:solidFill>
                  <a:schemeClr val="tx1"/>
                </a:solidFill>
              </a:rPr>
              <a:t>untuk</a:t>
            </a:r>
            <a:r>
              <a:rPr lang="en-US" sz="2400" dirty="0">
                <a:solidFill>
                  <a:schemeClr val="tx1"/>
                </a:solidFill>
              </a:rPr>
              <a:t> </a:t>
            </a:r>
            <a:r>
              <a:rPr lang="en-US" sz="2400" dirty="0" err="1">
                <a:solidFill>
                  <a:schemeClr val="tx1"/>
                </a:solidFill>
              </a:rPr>
              <a:t>menyediakan</a:t>
            </a:r>
            <a:r>
              <a:rPr lang="en-US" sz="2400" dirty="0">
                <a:solidFill>
                  <a:schemeClr val="tx1"/>
                </a:solidFill>
              </a:rPr>
              <a:t> </a:t>
            </a:r>
            <a:r>
              <a:rPr lang="en-US" sz="2400" dirty="0" err="1">
                <a:solidFill>
                  <a:schemeClr val="tx1"/>
                </a:solidFill>
              </a:rPr>
              <a:t>kondisi</a:t>
            </a:r>
            <a:r>
              <a:rPr lang="en-US" sz="2400" dirty="0">
                <a:solidFill>
                  <a:schemeClr val="tx1"/>
                </a:solidFill>
              </a:rPr>
              <a:t> </a:t>
            </a:r>
            <a:r>
              <a:rPr lang="en-US" sz="2400" dirty="0" err="1">
                <a:solidFill>
                  <a:schemeClr val="tx1"/>
                </a:solidFill>
              </a:rPr>
              <a:t>interaksi</a:t>
            </a:r>
            <a:r>
              <a:rPr lang="en-US" sz="2400" dirty="0">
                <a:solidFill>
                  <a:schemeClr val="tx1"/>
                </a:solidFill>
              </a:rPr>
              <a:t> </a:t>
            </a:r>
            <a:r>
              <a:rPr lang="en-US" sz="2400" dirty="0" err="1">
                <a:solidFill>
                  <a:schemeClr val="tx1"/>
                </a:solidFill>
              </a:rPr>
              <a:t>belajar</a:t>
            </a:r>
            <a:r>
              <a:rPr lang="en-US" sz="2400" dirty="0">
                <a:solidFill>
                  <a:schemeClr val="tx1"/>
                </a:solidFill>
              </a:rPr>
              <a:t> yang </a:t>
            </a:r>
            <a:r>
              <a:rPr lang="en-US" sz="2400" dirty="0" err="1">
                <a:solidFill>
                  <a:schemeClr val="tx1"/>
                </a:solidFill>
              </a:rPr>
              <a:t>dapat</a:t>
            </a:r>
            <a:r>
              <a:rPr lang="en-US" sz="2400" dirty="0">
                <a:solidFill>
                  <a:schemeClr val="tx1"/>
                </a:solidFill>
              </a:rPr>
              <a:t> </a:t>
            </a:r>
            <a:r>
              <a:rPr lang="en-US" sz="2400" dirty="0" err="1">
                <a:solidFill>
                  <a:schemeClr val="tx1"/>
                </a:solidFill>
              </a:rPr>
              <a:t>mengembangkan</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membantu</a:t>
            </a:r>
            <a:r>
              <a:rPr lang="en-US" sz="2400" dirty="0">
                <a:solidFill>
                  <a:schemeClr val="tx1"/>
                </a:solidFill>
              </a:rPr>
              <a:t> </a:t>
            </a:r>
            <a:r>
              <a:rPr lang="en-US" sz="2400" dirty="0" err="1">
                <a:solidFill>
                  <a:schemeClr val="tx1"/>
                </a:solidFill>
              </a:rPr>
              <a:t>siswa</a:t>
            </a:r>
            <a:r>
              <a:rPr lang="en-US" sz="2400" dirty="0">
                <a:solidFill>
                  <a:schemeClr val="tx1"/>
                </a:solidFill>
              </a:rPr>
              <a:t> </a:t>
            </a:r>
            <a:r>
              <a:rPr lang="en-US" sz="2400" dirty="0" err="1">
                <a:solidFill>
                  <a:schemeClr val="tx1"/>
                </a:solidFill>
              </a:rPr>
              <a:t>dalam</a:t>
            </a:r>
            <a:r>
              <a:rPr lang="en-US" sz="2400" dirty="0">
                <a:solidFill>
                  <a:schemeClr val="tx1"/>
                </a:solidFill>
              </a:rPr>
              <a:t> </a:t>
            </a:r>
            <a:r>
              <a:rPr lang="en-US" sz="2400" dirty="0" err="1">
                <a:solidFill>
                  <a:schemeClr val="tx1"/>
                </a:solidFill>
              </a:rPr>
              <a:t>mengeksplorasi</a:t>
            </a:r>
            <a:r>
              <a:rPr lang="en-US" sz="2400" dirty="0">
                <a:solidFill>
                  <a:schemeClr val="tx1"/>
                </a:solidFill>
              </a:rPr>
              <a:t> </a:t>
            </a:r>
            <a:r>
              <a:rPr lang="en-US" sz="2400" dirty="0" err="1">
                <a:solidFill>
                  <a:schemeClr val="tx1"/>
                </a:solidFill>
              </a:rPr>
              <a:t>bahan</a:t>
            </a:r>
            <a:r>
              <a:rPr lang="en-US" sz="2400" dirty="0">
                <a:solidFill>
                  <a:schemeClr val="tx1"/>
                </a:solidFill>
              </a:rPr>
              <a:t>.</a:t>
            </a:r>
            <a:endParaRPr lang="id-ID" sz="2400" dirty="0">
              <a:solidFill>
                <a:schemeClr val="tx1"/>
              </a:solidFill>
            </a:endParaRPr>
          </a:p>
        </p:txBody>
      </p:sp>
      <p:sp>
        <p:nvSpPr>
          <p:cNvPr id="6" name="Title 1"/>
          <p:cNvSpPr>
            <a:spLocks noGrp="1"/>
          </p:cNvSpPr>
          <p:nvPr>
            <p:ph type="title"/>
          </p:nvPr>
        </p:nvSpPr>
        <p:spPr>
          <a:xfrm>
            <a:off x="86816" y="980728"/>
            <a:ext cx="8229600" cy="638944"/>
          </a:xfrm>
        </p:spPr>
        <p:txBody>
          <a:bodyPr>
            <a:noAutofit/>
          </a:bodyPr>
          <a:lstStyle/>
          <a:p>
            <a:r>
              <a:rPr lang="id-ID" sz="2800" b="1" dirty="0"/>
              <a:t>Langkah-Langkah/Sintak Model Discovery Learning</a:t>
            </a:r>
            <a:endParaRPr lang="en-US" sz="2800" b="1" dirty="0"/>
          </a:p>
        </p:txBody>
      </p:sp>
    </p:spTree>
    <p:extLst>
      <p:ext uri="{BB962C8B-B14F-4D97-AF65-F5344CB8AC3E}">
        <p14:creationId xmlns:p14="http://schemas.microsoft.com/office/powerpoint/2010/main" val="4215688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chor="t">
            <a:normAutofit/>
          </a:bodyPr>
          <a:lstStyle/>
          <a:p>
            <a:pPr>
              <a:buNone/>
            </a:pPr>
            <a:r>
              <a:rPr lang="en-US" sz="2400" b="1" dirty="0">
                <a:solidFill>
                  <a:schemeClr val="tx1"/>
                </a:solidFill>
              </a:rPr>
              <a:t>b</a:t>
            </a:r>
            <a:r>
              <a:rPr lang="en-US" sz="2400" b="1" i="1" dirty="0">
                <a:solidFill>
                  <a:schemeClr val="tx1"/>
                </a:solidFill>
              </a:rPr>
              <a:t>.  Problem statement</a:t>
            </a:r>
            <a:r>
              <a:rPr lang="en-US" sz="2400" b="1" dirty="0">
                <a:solidFill>
                  <a:schemeClr val="tx1"/>
                </a:solidFill>
              </a:rPr>
              <a:t> (</a:t>
            </a:r>
            <a:r>
              <a:rPr lang="en-US" sz="2400" b="1" dirty="0" err="1">
                <a:solidFill>
                  <a:schemeClr val="tx1"/>
                </a:solidFill>
              </a:rPr>
              <a:t>pernyataan</a:t>
            </a:r>
            <a:r>
              <a:rPr lang="en-US" sz="2400" b="1" dirty="0">
                <a:solidFill>
                  <a:schemeClr val="tx1"/>
                </a:solidFill>
              </a:rPr>
              <a:t>/ </a:t>
            </a:r>
            <a:r>
              <a:rPr lang="en-US" sz="2400" b="1" dirty="0" err="1">
                <a:solidFill>
                  <a:schemeClr val="tx1"/>
                </a:solidFill>
              </a:rPr>
              <a:t>identifikasi</a:t>
            </a:r>
            <a:r>
              <a:rPr lang="en-US" sz="2400" b="1" dirty="0">
                <a:solidFill>
                  <a:schemeClr val="tx1"/>
                </a:solidFill>
              </a:rPr>
              <a:t> </a:t>
            </a:r>
            <a:r>
              <a:rPr lang="en-US" sz="2400" b="1" dirty="0" err="1">
                <a:solidFill>
                  <a:schemeClr val="tx1"/>
                </a:solidFill>
              </a:rPr>
              <a:t>masalah</a:t>
            </a:r>
            <a:r>
              <a:rPr lang="en-US" sz="2400" b="1" dirty="0">
                <a:solidFill>
                  <a:schemeClr val="tx1"/>
                </a:solidFill>
              </a:rPr>
              <a:t>)</a:t>
            </a:r>
            <a:endParaRPr lang="id-ID" sz="2400" dirty="0">
              <a:solidFill>
                <a:schemeClr val="tx1"/>
              </a:solidFill>
            </a:endParaRPr>
          </a:p>
          <a:p>
            <a:pPr>
              <a:buNone/>
            </a:pPr>
            <a:r>
              <a:rPr lang="id-ID" sz="2400" dirty="0">
                <a:solidFill>
                  <a:schemeClr val="tx1"/>
                </a:solidFill>
              </a:rPr>
              <a:t>      </a:t>
            </a:r>
            <a:r>
              <a:rPr lang="en-US" sz="2400" dirty="0" err="1">
                <a:solidFill>
                  <a:schemeClr val="tx1"/>
                </a:solidFill>
              </a:rPr>
              <a:t>Setelah</a:t>
            </a:r>
            <a:r>
              <a:rPr lang="en-US" sz="2400" dirty="0">
                <a:solidFill>
                  <a:schemeClr val="tx1"/>
                </a:solidFill>
              </a:rPr>
              <a:t> </a:t>
            </a:r>
            <a:r>
              <a:rPr lang="en-US" sz="2400" dirty="0" err="1">
                <a:solidFill>
                  <a:schemeClr val="tx1"/>
                </a:solidFill>
              </a:rPr>
              <a:t>dilakukan</a:t>
            </a:r>
            <a:r>
              <a:rPr lang="en-US" sz="2400" dirty="0">
                <a:solidFill>
                  <a:schemeClr val="tx1"/>
                </a:solidFill>
              </a:rPr>
              <a:t> </a:t>
            </a:r>
            <a:r>
              <a:rPr lang="en-US" sz="2400" dirty="0" err="1">
                <a:solidFill>
                  <a:schemeClr val="tx1"/>
                </a:solidFill>
              </a:rPr>
              <a:t>stimula</a:t>
            </a:r>
            <a:r>
              <a:rPr lang="id-ID" sz="2400" dirty="0">
                <a:solidFill>
                  <a:schemeClr val="tx1"/>
                </a:solidFill>
              </a:rPr>
              <a:t>si</a:t>
            </a:r>
            <a:r>
              <a:rPr lang="en-US" sz="2400" dirty="0">
                <a:solidFill>
                  <a:schemeClr val="tx1"/>
                </a:solidFill>
              </a:rPr>
              <a:t> </a:t>
            </a:r>
            <a:r>
              <a:rPr lang="en-US" sz="2400" dirty="0" err="1">
                <a:solidFill>
                  <a:schemeClr val="tx1"/>
                </a:solidFill>
              </a:rPr>
              <a:t>langkah</a:t>
            </a:r>
            <a:r>
              <a:rPr lang="en-US" sz="2400" dirty="0">
                <a:solidFill>
                  <a:schemeClr val="tx1"/>
                </a:solidFill>
              </a:rPr>
              <a:t> </a:t>
            </a:r>
            <a:r>
              <a:rPr lang="en-US" sz="2400" dirty="0" err="1">
                <a:solidFill>
                  <a:schemeClr val="tx1"/>
                </a:solidFill>
              </a:rPr>
              <a:t>selanjutya</a:t>
            </a:r>
            <a:r>
              <a:rPr lang="en-US" sz="2400" dirty="0">
                <a:solidFill>
                  <a:schemeClr val="tx1"/>
                </a:solidFill>
              </a:rPr>
              <a:t> </a:t>
            </a:r>
            <a:r>
              <a:rPr lang="en-US" sz="2400" dirty="0" err="1">
                <a:solidFill>
                  <a:schemeClr val="tx1"/>
                </a:solidFill>
              </a:rPr>
              <a:t>adalah</a:t>
            </a:r>
            <a:r>
              <a:rPr lang="en-US" sz="2400" dirty="0">
                <a:solidFill>
                  <a:schemeClr val="tx1"/>
                </a:solidFill>
              </a:rPr>
              <a:t> guru </a:t>
            </a:r>
            <a:r>
              <a:rPr lang="en-US" sz="2400" dirty="0" err="1">
                <a:solidFill>
                  <a:schemeClr val="tx1"/>
                </a:solidFill>
              </a:rPr>
              <a:t>memberi</a:t>
            </a:r>
            <a:r>
              <a:rPr lang="en-US" sz="2400" dirty="0">
                <a:solidFill>
                  <a:schemeClr val="tx1"/>
                </a:solidFill>
              </a:rPr>
              <a:t> </a:t>
            </a:r>
            <a:r>
              <a:rPr lang="en-US" sz="2400" dirty="0" err="1">
                <a:solidFill>
                  <a:schemeClr val="tx1"/>
                </a:solidFill>
              </a:rPr>
              <a:t>kesempatan</a:t>
            </a:r>
            <a:r>
              <a:rPr lang="en-US" sz="2400" dirty="0">
                <a:solidFill>
                  <a:schemeClr val="tx1"/>
                </a:solidFill>
              </a:rPr>
              <a:t> </a:t>
            </a:r>
            <a:r>
              <a:rPr lang="en-US" sz="2400" dirty="0" err="1">
                <a:solidFill>
                  <a:schemeClr val="tx1"/>
                </a:solidFill>
              </a:rPr>
              <a:t>kepada</a:t>
            </a:r>
            <a:r>
              <a:rPr lang="en-US" sz="2400" dirty="0">
                <a:solidFill>
                  <a:schemeClr val="tx1"/>
                </a:solidFill>
              </a:rPr>
              <a:t> </a:t>
            </a:r>
            <a:r>
              <a:rPr lang="en-US" sz="2400" dirty="0" err="1">
                <a:solidFill>
                  <a:schemeClr val="tx1"/>
                </a:solidFill>
              </a:rPr>
              <a:t>siswa</a:t>
            </a:r>
            <a:r>
              <a:rPr lang="en-US" sz="2400" dirty="0">
                <a:solidFill>
                  <a:schemeClr val="tx1"/>
                </a:solidFill>
              </a:rPr>
              <a:t> </a:t>
            </a:r>
            <a:r>
              <a:rPr lang="en-US" sz="2400" dirty="0" err="1">
                <a:solidFill>
                  <a:schemeClr val="tx1"/>
                </a:solidFill>
              </a:rPr>
              <a:t>untuk</a:t>
            </a:r>
            <a:r>
              <a:rPr lang="en-US" sz="2400" dirty="0">
                <a:solidFill>
                  <a:schemeClr val="tx1"/>
                </a:solidFill>
              </a:rPr>
              <a:t> </a:t>
            </a:r>
            <a:r>
              <a:rPr lang="en-US" sz="2400" dirty="0" err="1">
                <a:solidFill>
                  <a:schemeClr val="tx1"/>
                </a:solidFill>
              </a:rPr>
              <a:t>mengidentifikasi</a:t>
            </a:r>
            <a:r>
              <a:rPr lang="en-US" sz="2400" dirty="0">
                <a:solidFill>
                  <a:schemeClr val="tx1"/>
                </a:solidFill>
              </a:rPr>
              <a:t> </a:t>
            </a:r>
            <a:r>
              <a:rPr lang="en-US" sz="2400" dirty="0" err="1">
                <a:solidFill>
                  <a:schemeClr val="tx1"/>
                </a:solidFill>
              </a:rPr>
              <a:t>sebanyak</a:t>
            </a:r>
            <a:r>
              <a:rPr lang="en-US" sz="2400" dirty="0">
                <a:solidFill>
                  <a:schemeClr val="tx1"/>
                </a:solidFill>
              </a:rPr>
              <a:t> </a:t>
            </a:r>
            <a:r>
              <a:rPr lang="en-US" sz="2400" dirty="0" err="1">
                <a:solidFill>
                  <a:schemeClr val="tx1"/>
                </a:solidFill>
              </a:rPr>
              <a:t>mungkin</a:t>
            </a:r>
            <a:r>
              <a:rPr lang="en-US" sz="2400" dirty="0">
                <a:solidFill>
                  <a:schemeClr val="tx1"/>
                </a:solidFill>
              </a:rPr>
              <a:t> agenda-agenda </a:t>
            </a:r>
            <a:r>
              <a:rPr lang="en-US" sz="2400" dirty="0" err="1">
                <a:solidFill>
                  <a:schemeClr val="tx1"/>
                </a:solidFill>
              </a:rPr>
              <a:t>masalah</a:t>
            </a:r>
            <a:r>
              <a:rPr lang="en-US" sz="2400" dirty="0">
                <a:solidFill>
                  <a:schemeClr val="tx1"/>
                </a:solidFill>
              </a:rPr>
              <a:t> yang </a:t>
            </a:r>
            <a:r>
              <a:rPr lang="en-US" sz="2400" dirty="0" err="1">
                <a:solidFill>
                  <a:schemeClr val="tx1"/>
                </a:solidFill>
              </a:rPr>
              <a:t>relevan</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bahan</a:t>
            </a:r>
            <a:r>
              <a:rPr lang="en-US" sz="2400" dirty="0">
                <a:solidFill>
                  <a:schemeClr val="tx1"/>
                </a:solidFill>
              </a:rPr>
              <a:t> </a:t>
            </a:r>
            <a:r>
              <a:rPr lang="en-US" sz="2400" dirty="0" err="1">
                <a:solidFill>
                  <a:schemeClr val="tx1"/>
                </a:solidFill>
              </a:rPr>
              <a:t>pelajaran</a:t>
            </a:r>
            <a:r>
              <a:rPr lang="en-US" sz="2400" dirty="0">
                <a:solidFill>
                  <a:schemeClr val="tx1"/>
                </a:solidFill>
              </a:rPr>
              <a:t>, </a:t>
            </a:r>
            <a:r>
              <a:rPr lang="en-US" sz="2400" dirty="0" err="1">
                <a:solidFill>
                  <a:schemeClr val="tx1"/>
                </a:solidFill>
              </a:rPr>
              <a:t>kemudian</a:t>
            </a:r>
            <a:r>
              <a:rPr lang="en-US" sz="2400" dirty="0">
                <a:solidFill>
                  <a:schemeClr val="tx1"/>
                </a:solidFill>
              </a:rPr>
              <a:t> </a:t>
            </a:r>
            <a:r>
              <a:rPr lang="en-US" sz="2400" dirty="0" err="1">
                <a:solidFill>
                  <a:schemeClr val="tx1"/>
                </a:solidFill>
              </a:rPr>
              <a:t>salah</a:t>
            </a:r>
            <a:r>
              <a:rPr lang="en-US" sz="2400" dirty="0">
                <a:solidFill>
                  <a:schemeClr val="tx1"/>
                </a:solidFill>
              </a:rPr>
              <a:t> </a:t>
            </a:r>
            <a:r>
              <a:rPr lang="en-US" sz="2400" dirty="0" err="1">
                <a:solidFill>
                  <a:schemeClr val="tx1"/>
                </a:solidFill>
              </a:rPr>
              <a:t>satunya</a:t>
            </a:r>
            <a:r>
              <a:rPr lang="en-US" sz="2400" dirty="0">
                <a:solidFill>
                  <a:schemeClr val="tx1"/>
                </a:solidFill>
              </a:rPr>
              <a:t> </a:t>
            </a:r>
            <a:r>
              <a:rPr lang="en-US" sz="2400" dirty="0" err="1">
                <a:solidFill>
                  <a:schemeClr val="tx1"/>
                </a:solidFill>
              </a:rPr>
              <a:t>dipilih</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dirumuskan</a:t>
            </a:r>
            <a:r>
              <a:rPr lang="en-US" sz="2400" dirty="0">
                <a:solidFill>
                  <a:schemeClr val="tx1"/>
                </a:solidFill>
              </a:rPr>
              <a:t> </a:t>
            </a:r>
            <a:r>
              <a:rPr lang="en-US" sz="2400" dirty="0" err="1">
                <a:solidFill>
                  <a:schemeClr val="tx1"/>
                </a:solidFill>
              </a:rPr>
              <a:t>dalam</a:t>
            </a:r>
            <a:r>
              <a:rPr lang="en-US" sz="2400" dirty="0">
                <a:solidFill>
                  <a:schemeClr val="tx1"/>
                </a:solidFill>
              </a:rPr>
              <a:t> </a:t>
            </a:r>
            <a:r>
              <a:rPr lang="en-US" sz="2400" dirty="0" err="1">
                <a:solidFill>
                  <a:schemeClr val="tx1"/>
                </a:solidFill>
              </a:rPr>
              <a:t>bentuk</a:t>
            </a:r>
            <a:r>
              <a:rPr lang="en-US" sz="2400" dirty="0">
                <a:solidFill>
                  <a:schemeClr val="tx1"/>
                </a:solidFill>
              </a:rPr>
              <a:t> </a:t>
            </a:r>
            <a:r>
              <a:rPr lang="en-US" sz="2400" dirty="0" err="1">
                <a:solidFill>
                  <a:schemeClr val="tx1"/>
                </a:solidFill>
              </a:rPr>
              <a:t>hipotesis</a:t>
            </a:r>
            <a:r>
              <a:rPr lang="en-US" sz="2400" dirty="0">
                <a:solidFill>
                  <a:schemeClr val="tx1"/>
                </a:solidFill>
              </a:rPr>
              <a:t> (</a:t>
            </a:r>
            <a:r>
              <a:rPr lang="en-US" sz="2400" dirty="0" err="1">
                <a:solidFill>
                  <a:schemeClr val="tx1"/>
                </a:solidFill>
              </a:rPr>
              <a:t>jawaban</a:t>
            </a:r>
            <a:r>
              <a:rPr lang="en-US" sz="2400" dirty="0">
                <a:solidFill>
                  <a:schemeClr val="tx1"/>
                </a:solidFill>
              </a:rPr>
              <a:t> </a:t>
            </a:r>
            <a:r>
              <a:rPr lang="en-US" sz="2400" dirty="0" err="1">
                <a:solidFill>
                  <a:schemeClr val="tx1"/>
                </a:solidFill>
              </a:rPr>
              <a:t>sementara</a:t>
            </a:r>
            <a:r>
              <a:rPr lang="en-US" sz="2400" dirty="0">
                <a:solidFill>
                  <a:schemeClr val="tx1"/>
                </a:solidFill>
              </a:rPr>
              <a:t> </a:t>
            </a:r>
            <a:r>
              <a:rPr lang="en-US" sz="2400" dirty="0" err="1">
                <a:solidFill>
                  <a:schemeClr val="tx1"/>
                </a:solidFill>
              </a:rPr>
              <a:t>atas</a:t>
            </a:r>
            <a:r>
              <a:rPr lang="en-US" sz="2400" dirty="0">
                <a:solidFill>
                  <a:schemeClr val="tx1"/>
                </a:solidFill>
              </a:rPr>
              <a:t> </a:t>
            </a:r>
            <a:r>
              <a:rPr lang="en-US" sz="2400" dirty="0" err="1">
                <a:solidFill>
                  <a:schemeClr val="tx1"/>
                </a:solidFill>
              </a:rPr>
              <a:t>pertanyaan</a:t>
            </a:r>
            <a:r>
              <a:rPr lang="en-US" sz="2400" dirty="0">
                <a:solidFill>
                  <a:schemeClr val="tx1"/>
                </a:solidFill>
              </a:rPr>
              <a:t> </a:t>
            </a:r>
            <a:r>
              <a:rPr lang="en-US" sz="2400" dirty="0" err="1">
                <a:solidFill>
                  <a:schemeClr val="tx1"/>
                </a:solidFill>
              </a:rPr>
              <a:t>masalah</a:t>
            </a:r>
            <a:r>
              <a:rPr lang="en-US" sz="2400" dirty="0">
                <a:solidFill>
                  <a:schemeClr val="tx1"/>
                </a:solidFill>
              </a:rPr>
              <a:t>)</a:t>
            </a:r>
            <a:endParaRPr lang="id-ID" sz="2400" dirty="0">
              <a:solidFill>
                <a:schemeClr val="tx1"/>
              </a:solidFill>
            </a:endParaRPr>
          </a:p>
        </p:txBody>
      </p:sp>
      <p:sp>
        <p:nvSpPr>
          <p:cNvPr id="6" name="Title 1"/>
          <p:cNvSpPr>
            <a:spLocks noGrp="1"/>
          </p:cNvSpPr>
          <p:nvPr>
            <p:ph type="title"/>
          </p:nvPr>
        </p:nvSpPr>
        <p:spPr>
          <a:xfrm>
            <a:off x="284664" y="980728"/>
            <a:ext cx="8229600" cy="638944"/>
          </a:xfrm>
        </p:spPr>
        <p:txBody>
          <a:bodyPr>
            <a:noAutofit/>
          </a:bodyPr>
          <a:lstStyle/>
          <a:p>
            <a:r>
              <a:rPr lang="id-ID" sz="2800" b="1" dirty="0"/>
              <a:t>Langkah-Langkah/Sintak Model Discovery Learning</a:t>
            </a:r>
            <a:endParaRPr lang="en-US" sz="2800" b="1" dirty="0"/>
          </a:p>
        </p:txBody>
      </p:sp>
    </p:spTree>
    <p:extLst>
      <p:ext uri="{BB962C8B-B14F-4D97-AF65-F5344CB8AC3E}">
        <p14:creationId xmlns:p14="http://schemas.microsoft.com/office/powerpoint/2010/main" val="1560260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chor="t">
            <a:normAutofit/>
          </a:bodyPr>
          <a:lstStyle/>
          <a:p>
            <a:pPr>
              <a:buNone/>
            </a:pPr>
            <a:r>
              <a:rPr lang="en-US" sz="2400" b="1" dirty="0">
                <a:solidFill>
                  <a:schemeClr val="tx1"/>
                </a:solidFill>
              </a:rPr>
              <a:t> c.  </a:t>
            </a:r>
            <a:r>
              <a:rPr lang="en-US" sz="2400" b="1" i="1" dirty="0">
                <a:solidFill>
                  <a:schemeClr val="tx1"/>
                </a:solidFill>
              </a:rPr>
              <a:t>Data collection</a:t>
            </a:r>
            <a:r>
              <a:rPr lang="en-US" sz="2400" b="1" dirty="0">
                <a:solidFill>
                  <a:schemeClr val="tx1"/>
                </a:solidFill>
              </a:rPr>
              <a:t> (</a:t>
            </a:r>
            <a:r>
              <a:rPr lang="id-ID" sz="2400" b="1" dirty="0">
                <a:solidFill>
                  <a:schemeClr val="tx1"/>
                </a:solidFill>
              </a:rPr>
              <a:t>P</a:t>
            </a:r>
            <a:r>
              <a:rPr lang="en-US" sz="2400" b="1" dirty="0" err="1">
                <a:solidFill>
                  <a:schemeClr val="tx1"/>
                </a:solidFill>
              </a:rPr>
              <a:t>engumpulan</a:t>
            </a:r>
            <a:r>
              <a:rPr lang="en-US" sz="2400" b="1" dirty="0">
                <a:solidFill>
                  <a:schemeClr val="tx1"/>
                </a:solidFill>
              </a:rPr>
              <a:t> </a:t>
            </a:r>
            <a:r>
              <a:rPr lang="id-ID" sz="2400" b="1" dirty="0">
                <a:solidFill>
                  <a:schemeClr val="tx1"/>
                </a:solidFill>
              </a:rPr>
              <a:t>D</a:t>
            </a:r>
            <a:r>
              <a:rPr lang="en-US" sz="2400" b="1" dirty="0" err="1">
                <a:solidFill>
                  <a:schemeClr val="tx1"/>
                </a:solidFill>
              </a:rPr>
              <a:t>ata</a:t>
            </a:r>
            <a:r>
              <a:rPr lang="en-US" sz="2400" b="1" dirty="0">
                <a:solidFill>
                  <a:schemeClr val="tx1"/>
                </a:solidFill>
              </a:rPr>
              <a:t>)</a:t>
            </a:r>
            <a:endParaRPr lang="id-ID" sz="2400" dirty="0">
              <a:solidFill>
                <a:schemeClr val="tx1"/>
              </a:solidFill>
            </a:endParaRPr>
          </a:p>
          <a:p>
            <a:pPr>
              <a:buNone/>
            </a:pPr>
            <a:r>
              <a:rPr lang="id-ID" sz="2400" dirty="0">
                <a:solidFill>
                  <a:schemeClr val="tx1"/>
                </a:solidFill>
              </a:rPr>
              <a:t>     </a:t>
            </a:r>
            <a:r>
              <a:rPr lang="en-US" sz="2400" dirty="0" err="1">
                <a:solidFill>
                  <a:schemeClr val="tx1"/>
                </a:solidFill>
              </a:rPr>
              <a:t>Ketika</a:t>
            </a:r>
            <a:r>
              <a:rPr lang="en-US" sz="2400" dirty="0">
                <a:solidFill>
                  <a:schemeClr val="tx1"/>
                </a:solidFill>
              </a:rPr>
              <a:t> </a:t>
            </a:r>
            <a:r>
              <a:rPr lang="en-US" sz="2400" dirty="0" err="1">
                <a:solidFill>
                  <a:schemeClr val="tx1"/>
                </a:solidFill>
              </a:rPr>
              <a:t>eksplorasi</a:t>
            </a:r>
            <a:r>
              <a:rPr lang="en-US" sz="2400" dirty="0">
                <a:solidFill>
                  <a:schemeClr val="tx1"/>
                </a:solidFill>
              </a:rPr>
              <a:t> </a:t>
            </a:r>
            <a:r>
              <a:rPr lang="en-US" sz="2400" dirty="0" err="1">
                <a:solidFill>
                  <a:schemeClr val="tx1"/>
                </a:solidFill>
              </a:rPr>
              <a:t>berlangsung</a:t>
            </a:r>
            <a:r>
              <a:rPr lang="en-US" sz="2400" dirty="0">
                <a:solidFill>
                  <a:schemeClr val="tx1"/>
                </a:solidFill>
              </a:rPr>
              <a:t> guru </a:t>
            </a:r>
            <a:r>
              <a:rPr lang="en-US" sz="2400" dirty="0" err="1">
                <a:solidFill>
                  <a:schemeClr val="tx1"/>
                </a:solidFill>
              </a:rPr>
              <a:t>juga</a:t>
            </a:r>
            <a:r>
              <a:rPr lang="en-US" sz="2400" dirty="0">
                <a:solidFill>
                  <a:schemeClr val="tx1"/>
                </a:solidFill>
              </a:rPr>
              <a:t> </a:t>
            </a:r>
            <a:r>
              <a:rPr lang="en-US" sz="2400" dirty="0" err="1">
                <a:solidFill>
                  <a:schemeClr val="tx1"/>
                </a:solidFill>
              </a:rPr>
              <a:t>memberi</a:t>
            </a:r>
            <a:r>
              <a:rPr lang="en-US" sz="2400" dirty="0">
                <a:solidFill>
                  <a:schemeClr val="tx1"/>
                </a:solidFill>
              </a:rPr>
              <a:t> </a:t>
            </a:r>
            <a:r>
              <a:rPr lang="en-US" sz="2400" dirty="0" err="1">
                <a:solidFill>
                  <a:schemeClr val="tx1"/>
                </a:solidFill>
              </a:rPr>
              <a:t>kesempatan</a:t>
            </a:r>
            <a:r>
              <a:rPr lang="en-US" sz="2400" dirty="0">
                <a:solidFill>
                  <a:schemeClr val="tx1"/>
                </a:solidFill>
              </a:rPr>
              <a:t> </a:t>
            </a:r>
            <a:r>
              <a:rPr lang="en-US" sz="2400" dirty="0" err="1">
                <a:solidFill>
                  <a:schemeClr val="tx1"/>
                </a:solidFill>
              </a:rPr>
              <a:t>kepada</a:t>
            </a:r>
            <a:r>
              <a:rPr lang="en-US" sz="2400" dirty="0">
                <a:solidFill>
                  <a:schemeClr val="tx1"/>
                </a:solidFill>
              </a:rPr>
              <a:t> </a:t>
            </a:r>
            <a:r>
              <a:rPr lang="en-US" sz="2400" dirty="0" err="1">
                <a:solidFill>
                  <a:schemeClr val="tx1"/>
                </a:solidFill>
              </a:rPr>
              <a:t>para</a:t>
            </a:r>
            <a:r>
              <a:rPr lang="en-US" sz="2400" dirty="0">
                <a:solidFill>
                  <a:schemeClr val="tx1"/>
                </a:solidFill>
              </a:rPr>
              <a:t> </a:t>
            </a:r>
            <a:r>
              <a:rPr lang="en-US" sz="2400" dirty="0" err="1">
                <a:solidFill>
                  <a:schemeClr val="tx1"/>
                </a:solidFill>
              </a:rPr>
              <a:t>siswa</a:t>
            </a:r>
            <a:r>
              <a:rPr lang="en-US" sz="2400" dirty="0">
                <a:solidFill>
                  <a:schemeClr val="tx1"/>
                </a:solidFill>
              </a:rPr>
              <a:t> </a:t>
            </a:r>
            <a:r>
              <a:rPr lang="en-US" sz="2400" dirty="0" err="1">
                <a:solidFill>
                  <a:schemeClr val="tx1"/>
                </a:solidFill>
              </a:rPr>
              <a:t>untuk</a:t>
            </a:r>
            <a:r>
              <a:rPr lang="en-US" sz="2400" dirty="0">
                <a:solidFill>
                  <a:schemeClr val="tx1"/>
                </a:solidFill>
              </a:rPr>
              <a:t> </a:t>
            </a:r>
            <a:r>
              <a:rPr lang="en-US" sz="2400" dirty="0" err="1">
                <a:solidFill>
                  <a:schemeClr val="tx1"/>
                </a:solidFill>
              </a:rPr>
              <a:t>mengumpulkan</a:t>
            </a:r>
            <a:r>
              <a:rPr lang="en-US" sz="2400" dirty="0">
                <a:solidFill>
                  <a:schemeClr val="tx1"/>
                </a:solidFill>
              </a:rPr>
              <a:t> </a:t>
            </a:r>
            <a:r>
              <a:rPr lang="en-US" sz="2400" dirty="0" err="1">
                <a:solidFill>
                  <a:schemeClr val="tx1"/>
                </a:solidFill>
              </a:rPr>
              <a:t>informasi</a:t>
            </a:r>
            <a:r>
              <a:rPr lang="en-US" sz="2400" dirty="0">
                <a:solidFill>
                  <a:schemeClr val="tx1"/>
                </a:solidFill>
              </a:rPr>
              <a:t> </a:t>
            </a:r>
            <a:r>
              <a:rPr lang="en-US" sz="2400" dirty="0" err="1">
                <a:solidFill>
                  <a:schemeClr val="tx1"/>
                </a:solidFill>
              </a:rPr>
              <a:t>sebanyak-banyaknya</a:t>
            </a:r>
            <a:r>
              <a:rPr lang="en-US" sz="2400" dirty="0">
                <a:solidFill>
                  <a:schemeClr val="tx1"/>
                </a:solidFill>
              </a:rPr>
              <a:t> yang </a:t>
            </a:r>
            <a:r>
              <a:rPr lang="en-US" sz="2400" dirty="0" err="1">
                <a:solidFill>
                  <a:schemeClr val="tx1"/>
                </a:solidFill>
              </a:rPr>
              <a:t>relevan</a:t>
            </a:r>
            <a:r>
              <a:rPr lang="en-US" sz="2400" dirty="0">
                <a:solidFill>
                  <a:schemeClr val="tx1"/>
                </a:solidFill>
              </a:rPr>
              <a:t> </a:t>
            </a:r>
            <a:r>
              <a:rPr lang="en-US" sz="2400" dirty="0" err="1">
                <a:solidFill>
                  <a:schemeClr val="tx1"/>
                </a:solidFill>
              </a:rPr>
              <a:t>untuk</a:t>
            </a:r>
            <a:r>
              <a:rPr lang="en-US" sz="2400" dirty="0">
                <a:solidFill>
                  <a:schemeClr val="tx1"/>
                </a:solidFill>
              </a:rPr>
              <a:t> </a:t>
            </a:r>
            <a:r>
              <a:rPr lang="en-US" sz="2400" dirty="0" err="1">
                <a:solidFill>
                  <a:schemeClr val="tx1"/>
                </a:solidFill>
              </a:rPr>
              <a:t>membuktikan</a:t>
            </a:r>
            <a:r>
              <a:rPr lang="en-US" sz="2400" dirty="0">
                <a:solidFill>
                  <a:schemeClr val="tx1"/>
                </a:solidFill>
              </a:rPr>
              <a:t> </a:t>
            </a:r>
            <a:r>
              <a:rPr lang="en-US" sz="2400" dirty="0" err="1">
                <a:solidFill>
                  <a:schemeClr val="tx1"/>
                </a:solidFill>
              </a:rPr>
              <a:t>benar</a:t>
            </a:r>
            <a:r>
              <a:rPr lang="en-US" sz="2400" dirty="0">
                <a:solidFill>
                  <a:schemeClr val="tx1"/>
                </a:solidFill>
              </a:rPr>
              <a:t> </a:t>
            </a:r>
            <a:r>
              <a:rPr lang="en-US" sz="2400" dirty="0" err="1">
                <a:solidFill>
                  <a:schemeClr val="tx1"/>
                </a:solidFill>
              </a:rPr>
              <a:t>atau</a:t>
            </a:r>
            <a:r>
              <a:rPr lang="en-US" sz="2400" dirty="0">
                <a:solidFill>
                  <a:schemeClr val="tx1"/>
                </a:solidFill>
              </a:rPr>
              <a:t> </a:t>
            </a:r>
            <a:r>
              <a:rPr lang="en-US" sz="2400" dirty="0" err="1">
                <a:solidFill>
                  <a:schemeClr val="tx1"/>
                </a:solidFill>
              </a:rPr>
              <a:t>tidaknya</a:t>
            </a:r>
            <a:r>
              <a:rPr lang="en-US" sz="2400" dirty="0">
                <a:solidFill>
                  <a:schemeClr val="tx1"/>
                </a:solidFill>
              </a:rPr>
              <a:t> </a:t>
            </a:r>
            <a:r>
              <a:rPr lang="en-US" sz="2400" dirty="0" err="1">
                <a:solidFill>
                  <a:schemeClr val="tx1"/>
                </a:solidFill>
              </a:rPr>
              <a:t>hipotesis</a:t>
            </a:r>
            <a:r>
              <a:rPr lang="en-US" sz="2400" dirty="0">
                <a:solidFill>
                  <a:schemeClr val="tx1"/>
                </a:solidFill>
              </a:rPr>
              <a:t> (</a:t>
            </a:r>
            <a:r>
              <a:rPr lang="en-US" sz="2400" dirty="0" err="1">
                <a:solidFill>
                  <a:schemeClr val="tx1"/>
                </a:solidFill>
              </a:rPr>
              <a:t>Syah</a:t>
            </a:r>
            <a:r>
              <a:rPr lang="en-US" sz="2400" dirty="0">
                <a:solidFill>
                  <a:schemeClr val="tx1"/>
                </a:solidFill>
              </a:rPr>
              <a:t>, 2004:244). </a:t>
            </a:r>
            <a:r>
              <a:rPr lang="en-US" sz="2400" dirty="0" err="1">
                <a:solidFill>
                  <a:schemeClr val="tx1"/>
                </a:solidFill>
              </a:rPr>
              <a:t>Pada</a:t>
            </a:r>
            <a:r>
              <a:rPr lang="en-US" sz="2400" dirty="0">
                <a:solidFill>
                  <a:schemeClr val="tx1"/>
                </a:solidFill>
              </a:rPr>
              <a:t> </a:t>
            </a:r>
            <a:r>
              <a:rPr lang="en-US" sz="2400" dirty="0" err="1">
                <a:solidFill>
                  <a:schemeClr val="tx1"/>
                </a:solidFill>
              </a:rPr>
              <a:t>tahap</a:t>
            </a:r>
            <a:r>
              <a:rPr lang="en-US" sz="2400" dirty="0">
                <a:solidFill>
                  <a:schemeClr val="tx1"/>
                </a:solidFill>
              </a:rPr>
              <a:t> </a:t>
            </a:r>
            <a:r>
              <a:rPr lang="en-US" sz="2400" dirty="0" err="1">
                <a:solidFill>
                  <a:schemeClr val="tx1"/>
                </a:solidFill>
              </a:rPr>
              <a:t>ini</a:t>
            </a:r>
            <a:r>
              <a:rPr lang="en-US" sz="2400" dirty="0">
                <a:solidFill>
                  <a:schemeClr val="tx1"/>
                </a:solidFill>
              </a:rPr>
              <a:t> </a:t>
            </a:r>
            <a:r>
              <a:rPr lang="en-US" sz="2400" dirty="0" err="1">
                <a:solidFill>
                  <a:schemeClr val="tx1"/>
                </a:solidFill>
              </a:rPr>
              <a:t>berfungsi</a:t>
            </a:r>
            <a:r>
              <a:rPr lang="en-US" sz="2400" dirty="0">
                <a:solidFill>
                  <a:schemeClr val="tx1"/>
                </a:solidFill>
              </a:rPr>
              <a:t> </a:t>
            </a:r>
            <a:r>
              <a:rPr lang="en-US" sz="2400" dirty="0" err="1">
                <a:solidFill>
                  <a:schemeClr val="tx1"/>
                </a:solidFill>
              </a:rPr>
              <a:t>untuk</a:t>
            </a:r>
            <a:r>
              <a:rPr lang="en-US" sz="2400" dirty="0">
                <a:solidFill>
                  <a:schemeClr val="tx1"/>
                </a:solidFill>
              </a:rPr>
              <a:t> </a:t>
            </a:r>
            <a:r>
              <a:rPr lang="en-US" sz="2400" dirty="0" err="1">
                <a:solidFill>
                  <a:schemeClr val="tx1"/>
                </a:solidFill>
              </a:rPr>
              <a:t>menjawab</a:t>
            </a:r>
            <a:r>
              <a:rPr lang="en-US" sz="2400" dirty="0">
                <a:solidFill>
                  <a:schemeClr val="tx1"/>
                </a:solidFill>
              </a:rPr>
              <a:t> </a:t>
            </a:r>
            <a:r>
              <a:rPr lang="en-US" sz="2400" dirty="0" err="1">
                <a:solidFill>
                  <a:schemeClr val="tx1"/>
                </a:solidFill>
              </a:rPr>
              <a:t>pertanyaan</a:t>
            </a:r>
            <a:r>
              <a:rPr lang="en-US" sz="2400" dirty="0">
                <a:solidFill>
                  <a:schemeClr val="tx1"/>
                </a:solidFill>
              </a:rPr>
              <a:t> </a:t>
            </a:r>
            <a:r>
              <a:rPr lang="en-US" sz="2400" dirty="0" err="1">
                <a:solidFill>
                  <a:schemeClr val="tx1"/>
                </a:solidFill>
              </a:rPr>
              <a:t>atau</a:t>
            </a:r>
            <a:r>
              <a:rPr lang="en-US" sz="2400" dirty="0">
                <a:solidFill>
                  <a:schemeClr val="tx1"/>
                </a:solidFill>
              </a:rPr>
              <a:t> </a:t>
            </a:r>
            <a:r>
              <a:rPr lang="en-US" sz="2400" dirty="0" err="1">
                <a:solidFill>
                  <a:schemeClr val="tx1"/>
                </a:solidFill>
              </a:rPr>
              <a:t>membuktikan</a:t>
            </a:r>
            <a:r>
              <a:rPr lang="en-US" sz="2400" dirty="0">
                <a:solidFill>
                  <a:schemeClr val="tx1"/>
                </a:solidFill>
              </a:rPr>
              <a:t> </a:t>
            </a:r>
            <a:r>
              <a:rPr lang="en-US" sz="2400" dirty="0" err="1">
                <a:solidFill>
                  <a:schemeClr val="tx1"/>
                </a:solidFill>
              </a:rPr>
              <a:t>benar</a:t>
            </a:r>
            <a:r>
              <a:rPr lang="en-US" sz="2400" dirty="0">
                <a:solidFill>
                  <a:schemeClr val="tx1"/>
                </a:solidFill>
              </a:rPr>
              <a:t> </a:t>
            </a:r>
            <a:r>
              <a:rPr lang="en-US" sz="2400" dirty="0" err="1">
                <a:solidFill>
                  <a:schemeClr val="tx1"/>
                </a:solidFill>
              </a:rPr>
              <a:t>tidaknya</a:t>
            </a:r>
            <a:r>
              <a:rPr lang="en-US" sz="2400" dirty="0">
                <a:solidFill>
                  <a:schemeClr val="tx1"/>
                </a:solidFill>
              </a:rPr>
              <a:t>  </a:t>
            </a:r>
            <a:r>
              <a:rPr lang="en-US" sz="2400" dirty="0" err="1">
                <a:solidFill>
                  <a:schemeClr val="tx1"/>
                </a:solidFill>
              </a:rPr>
              <a:t>hipotesis</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demikian</a:t>
            </a:r>
            <a:r>
              <a:rPr lang="en-US" sz="2400" dirty="0">
                <a:solidFill>
                  <a:schemeClr val="tx1"/>
                </a:solidFill>
              </a:rPr>
              <a:t> </a:t>
            </a:r>
            <a:r>
              <a:rPr lang="en-US" sz="2400" dirty="0" err="1">
                <a:solidFill>
                  <a:schemeClr val="tx1"/>
                </a:solidFill>
              </a:rPr>
              <a:t>anak</a:t>
            </a:r>
            <a:r>
              <a:rPr lang="en-US" sz="2400" dirty="0">
                <a:solidFill>
                  <a:schemeClr val="tx1"/>
                </a:solidFill>
              </a:rPr>
              <a:t> </a:t>
            </a:r>
            <a:r>
              <a:rPr lang="en-US" sz="2400" dirty="0" err="1">
                <a:solidFill>
                  <a:schemeClr val="tx1"/>
                </a:solidFill>
              </a:rPr>
              <a:t>didik</a:t>
            </a:r>
            <a:r>
              <a:rPr lang="en-US" sz="2400" dirty="0">
                <a:solidFill>
                  <a:schemeClr val="tx1"/>
                </a:solidFill>
              </a:rPr>
              <a:t> </a:t>
            </a:r>
            <a:r>
              <a:rPr lang="en-US" sz="2400" dirty="0" err="1">
                <a:solidFill>
                  <a:schemeClr val="tx1"/>
                </a:solidFill>
              </a:rPr>
              <a:t>diberi</a:t>
            </a:r>
            <a:r>
              <a:rPr lang="en-US" sz="2400" dirty="0">
                <a:solidFill>
                  <a:schemeClr val="tx1"/>
                </a:solidFill>
              </a:rPr>
              <a:t> </a:t>
            </a:r>
            <a:r>
              <a:rPr lang="en-US" sz="2400" dirty="0" err="1">
                <a:solidFill>
                  <a:schemeClr val="tx1"/>
                </a:solidFill>
              </a:rPr>
              <a:t>kesempatan</a:t>
            </a:r>
            <a:r>
              <a:rPr lang="en-US" sz="2400" dirty="0">
                <a:solidFill>
                  <a:schemeClr val="tx1"/>
                </a:solidFill>
              </a:rPr>
              <a:t> </a:t>
            </a:r>
            <a:r>
              <a:rPr lang="en-US" sz="2400" dirty="0" err="1">
                <a:solidFill>
                  <a:schemeClr val="tx1"/>
                </a:solidFill>
              </a:rPr>
              <a:t>untuk</a:t>
            </a:r>
            <a:r>
              <a:rPr lang="en-US" sz="2400" dirty="0">
                <a:solidFill>
                  <a:schemeClr val="tx1"/>
                </a:solidFill>
              </a:rPr>
              <a:t> </a:t>
            </a:r>
            <a:r>
              <a:rPr lang="en-US" sz="2400" dirty="0" err="1">
                <a:solidFill>
                  <a:schemeClr val="tx1"/>
                </a:solidFill>
              </a:rPr>
              <a:t>mengumpulkan</a:t>
            </a:r>
            <a:r>
              <a:rPr lang="en-US" sz="2400" dirty="0">
                <a:solidFill>
                  <a:schemeClr val="tx1"/>
                </a:solidFill>
              </a:rPr>
              <a:t> (</a:t>
            </a:r>
            <a:r>
              <a:rPr lang="en-US" sz="2400" i="1" dirty="0">
                <a:solidFill>
                  <a:schemeClr val="tx1"/>
                </a:solidFill>
              </a:rPr>
              <a:t>collection</a:t>
            </a:r>
            <a:r>
              <a:rPr lang="en-US" sz="2400" dirty="0">
                <a:solidFill>
                  <a:schemeClr val="tx1"/>
                </a:solidFill>
              </a:rPr>
              <a:t>) </a:t>
            </a:r>
            <a:r>
              <a:rPr lang="en-US" sz="2400" dirty="0" err="1">
                <a:solidFill>
                  <a:schemeClr val="tx1"/>
                </a:solidFill>
              </a:rPr>
              <a:t>berbagai</a:t>
            </a:r>
            <a:r>
              <a:rPr lang="en-US" sz="2400" dirty="0">
                <a:solidFill>
                  <a:schemeClr val="tx1"/>
                </a:solidFill>
              </a:rPr>
              <a:t> </a:t>
            </a:r>
            <a:r>
              <a:rPr lang="en-US" sz="2400" dirty="0" err="1">
                <a:solidFill>
                  <a:schemeClr val="tx1"/>
                </a:solidFill>
              </a:rPr>
              <a:t>informasi</a:t>
            </a:r>
            <a:r>
              <a:rPr lang="en-US" sz="2400" dirty="0">
                <a:solidFill>
                  <a:schemeClr val="tx1"/>
                </a:solidFill>
              </a:rPr>
              <a:t> yang </a:t>
            </a:r>
            <a:r>
              <a:rPr lang="en-US" sz="2400" dirty="0" err="1">
                <a:solidFill>
                  <a:schemeClr val="tx1"/>
                </a:solidFill>
              </a:rPr>
              <a:t>relevan</a:t>
            </a:r>
            <a:r>
              <a:rPr lang="en-US" sz="2400" dirty="0">
                <a:solidFill>
                  <a:schemeClr val="tx1"/>
                </a:solidFill>
              </a:rPr>
              <a:t>, </a:t>
            </a:r>
            <a:r>
              <a:rPr lang="en-US" sz="2400" dirty="0" err="1">
                <a:solidFill>
                  <a:schemeClr val="tx1"/>
                </a:solidFill>
              </a:rPr>
              <a:t>membaca</a:t>
            </a:r>
            <a:r>
              <a:rPr lang="en-US" sz="2400" dirty="0">
                <a:solidFill>
                  <a:schemeClr val="tx1"/>
                </a:solidFill>
              </a:rPr>
              <a:t> </a:t>
            </a:r>
            <a:r>
              <a:rPr lang="en-US" sz="2400" dirty="0" err="1">
                <a:solidFill>
                  <a:schemeClr val="tx1"/>
                </a:solidFill>
              </a:rPr>
              <a:t>literatur</a:t>
            </a:r>
            <a:r>
              <a:rPr lang="en-US" sz="2400" dirty="0">
                <a:solidFill>
                  <a:schemeClr val="tx1"/>
                </a:solidFill>
              </a:rPr>
              <a:t>, </a:t>
            </a:r>
            <a:r>
              <a:rPr lang="en-US" sz="2400" dirty="0" err="1">
                <a:solidFill>
                  <a:schemeClr val="tx1"/>
                </a:solidFill>
              </a:rPr>
              <a:t>mengamati</a:t>
            </a:r>
            <a:r>
              <a:rPr lang="en-US" sz="2400" dirty="0">
                <a:solidFill>
                  <a:schemeClr val="tx1"/>
                </a:solidFill>
              </a:rPr>
              <a:t> </a:t>
            </a:r>
            <a:r>
              <a:rPr lang="en-US" sz="2400" dirty="0" err="1">
                <a:solidFill>
                  <a:schemeClr val="tx1"/>
                </a:solidFill>
              </a:rPr>
              <a:t>objek</a:t>
            </a:r>
            <a:r>
              <a:rPr lang="en-US" sz="2400" dirty="0">
                <a:solidFill>
                  <a:schemeClr val="tx1"/>
                </a:solidFill>
              </a:rPr>
              <a:t>, </a:t>
            </a:r>
            <a:r>
              <a:rPr lang="en-US" sz="2400" dirty="0" err="1">
                <a:solidFill>
                  <a:schemeClr val="tx1"/>
                </a:solidFill>
              </a:rPr>
              <a:t>wawancara</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nara</a:t>
            </a:r>
            <a:r>
              <a:rPr lang="en-US" sz="2400" dirty="0">
                <a:solidFill>
                  <a:schemeClr val="tx1"/>
                </a:solidFill>
              </a:rPr>
              <a:t> </a:t>
            </a:r>
            <a:r>
              <a:rPr lang="en-US" sz="2400" dirty="0" err="1">
                <a:solidFill>
                  <a:schemeClr val="tx1"/>
                </a:solidFill>
              </a:rPr>
              <a:t>sumber</a:t>
            </a:r>
            <a:r>
              <a:rPr lang="en-US" sz="2400" dirty="0">
                <a:solidFill>
                  <a:schemeClr val="tx1"/>
                </a:solidFill>
              </a:rPr>
              <a:t>, </a:t>
            </a:r>
            <a:r>
              <a:rPr lang="en-US" sz="2400" dirty="0" err="1">
                <a:solidFill>
                  <a:schemeClr val="tx1"/>
                </a:solidFill>
              </a:rPr>
              <a:t>melakukan</a:t>
            </a:r>
            <a:r>
              <a:rPr lang="en-US" sz="2400" dirty="0">
                <a:solidFill>
                  <a:schemeClr val="tx1"/>
                </a:solidFill>
              </a:rPr>
              <a:t> </a:t>
            </a:r>
            <a:r>
              <a:rPr lang="en-US" sz="2400" dirty="0" err="1">
                <a:solidFill>
                  <a:schemeClr val="tx1"/>
                </a:solidFill>
              </a:rPr>
              <a:t>uji</a:t>
            </a:r>
            <a:r>
              <a:rPr lang="en-US" sz="2400" dirty="0">
                <a:solidFill>
                  <a:schemeClr val="tx1"/>
                </a:solidFill>
              </a:rPr>
              <a:t> </a:t>
            </a:r>
            <a:r>
              <a:rPr lang="en-US" sz="2400" dirty="0" err="1">
                <a:solidFill>
                  <a:schemeClr val="tx1"/>
                </a:solidFill>
              </a:rPr>
              <a:t>coba</a:t>
            </a:r>
            <a:r>
              <a:rPr lang="en-US" sz="2400" dirty="0">
                <a:solidFill>
                  <a:schemeClr val="tx1"/>
                </a:solidFill>
              </a:rPr>
              <a:t> </a:t>
            </a:r>
            <a:r>
              <a:rPr lang="en-US" sz="2400" dirty="0" err="1">
                <a:solidFill>
                  <a:schemeClr val="tx1"/>
                </a:solidFill>
              </a:rPr>
              <a:t>sendiri</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sebagainya</a:t>
            </a:r>
            <a:r>
              <a:rPr lang="en-US" sz="2400" dirty="0">
                <a:solidFill>
                  <a:schemeClr val="tx1"/>
                </a:solidFill>
              </a:rPr>
              <a:t>.</a:t>
            </a:r>
            <a:endParaRPr lang="id-ID" sz="2400" dirty="0">
              <a:solidFill>
                <a:schemeClr val="tx1"/>
              </a:solidFill>
            </a:endParaRPr>
          </a:p>
        </p:txBody>
      </p:sp>
      <p:sp>
        <p:nvSpPr>
          <p:cNvPr id="6" name="Title 1"/>
          <p:cNvSpPr>
            <a:spLocks noGrp="1"/>
          </p:cNvSpPr>
          <p:nvPr>
            <p:ph type="title"/>
          </p:nvPr>
        </p:nvSpPr>
        <p:spPr>
          <a:xfrm>
            <a:off x="284664" y="980728"/>
            <a:ext cx="8229600" cy="638944"/>
          </a:xfrm>
        </p:spPr>
        <p:txBody>
          <a:bodyPr>
            <a:noAutofit/>
          </a:bodyPr>
          <a:lstStyle/>
          <a:p>
            <a:r>
              <a:rPr lang="id-ID" sz="2800" b="1" dirty="0"/>
              <a:t>Langkah-Langkah/Sintak Model Discovery Learning</a:t>
            </a:r>
            <a:endParaRPr lang="en-US" sz="2800" b="1" dirty="0"/>
          </a:p>
        </p:txBody>
      </p:sp>
    </p:spTree>
    <p:extLst>
      <p:ext uri="{BB962C8B-B14F-4D97-AF65-F5344CB8AC3E}">
        <p14:creationId xmlns:p14="http://schemas.microsoft.com/office/powerpoint/2010/main" val="3016631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chor="t">
            <a:normAutofit/>
          </a:bodyPr>
          <a:lstStyle/>
          <a:p>
            <a:pPr>
              <a:buNone/>
            </a:pPr>
            <a:r>
              <a:rPr lang="en-US" sz="2400" b="1" dirty="0">
                <a:solidFill>
                  <a:schemeClr val="tx1"/>
                </a:solidFill>
              </a:rPr>
              <a:t>d.  </a:t>
            </a:r>
            <a:r>
              <a:rPr lang="en-US" sz="2400" b="1" i="1" dirty="0">
                <a:solidFill>
                  <a:schemeClr val="tx1"/>
                </a:solidFill>
              </a:rPr>
              <a:t>Data </a:t>
            </a:r>
            <a:r>
              <a:rPr lang="id-ID" sz="2400" b="1" i="1" dirty="0">
                <a:solidFill>
                  <a:schemeClr val="tx1"/>
                </a:solidFill>
              </a:rPr>
              <a:t>P</a:t>
            </a:r>
            <a:r>
              <a:rPr lang="en-US" sz="2400" b="1" i="1" dirty="0" err="1">
                <a:solidFill>
                  <a:schemeClr val="tx1"/>
                </a:solidFill>
              </a:rPr>
              <a:t>rocessing</a:t>
            </a:r>
            <a:r>
              <a:rPr lang="en-US" sz="2400" b="1" dirty="0">
                <a:solidFill>
                  <a:schemeClr val="tx1"/>
                </a:solidFill>
              </a:rPr>
              <a:t> (</a:t>
            </a:r>
            <a:r>
              <a:rPr lang="id-ID" sz="2400" b="1" dirty="0">
                <a:solidFill>
                  <a:schemeClr val="tx1"/>
                </a:solidFill>
              </a:rPr>
              <a:t>P</a:t>
            </a:r>
            <a:r>
              <a:rPr lang="en-US" sz="2400" b="1" dirty="0" err="1">
                <a:solidFill>
                  <a:schemeClr val="tx1"/>
                </a:solidFill>
              </a:rPr>
              <a:t>engolahan</a:t>
            </a:r>
            <a:r>
              <a:rPr lang="en-US" sz="2400" b="1" dirty="0">
                <a:solidFill>
                  <a:schemeClr val="tx1"/>
                </a:solidFill>
              </a:rPr>
              <a:t> </a:t>
            </a:r>
            <a:r>
              <a:rPr lang="id-ID" sz="2400" b="1" dirty="0">
                <a:solidFill>
                  <a:schemeClr val="tx1"/>
                </a:solidFill>
              </a:rPr>
              <a:t>D</a:t>
            </a:r>
            <a:r>
              <a:rPr lang="en-US" sz="2400" b="1" dirty="0" err="1">
                <a:solidFill>
                  <a:schemeClr val="tx1"/>
                </a:solidFill>
              </a:rPr>
              <a:t>ata</a:t>
            </a:r>
            <a:r>
              <a:rPr lang="en-US" sz="2400" b="1" dirty="0">
                <a:solidFill>
                  <a:schemeClr val="tx1"/>
                </a:solidFill>
              </a:rPr>
              <a:t>)</a:t>
            </a:r>
            <a:endParaRPr lang="id-ID" sz="2400" dirty="0">
              <a:solidFill>
                <a:schemeClr val="tx1"/>
              </a:solidFill>
            </a:endParaRPr>
          </a:p>
          <a:p>
            <a:pPr>
              <a:buNone/>
            </a:pPr>
            <a:r>
              <a:rPr lang="id-ID" sz="2400" dirty="0">
                <a:solidFill>
                  <a:schemeClr val="tx1"/>
                </a:solidFill>
              </a:rPr>
              <a:t>     </a:t>
            </a:r>
            <a:r>
              <a:rPr lang="en-US" sz="2400" dirty="0" err="1">
                <a:solidFill>
                  <a:schemeClr val="tx1"/>
                </a:solidFill>
              </a:rPr>
              <a:t>Menurut</a:t>
            </a:r>
            <a:r>
              <a:rPr lang="en-US" sz="2400" dirty="0">
                <a:solidFill>
                  <a:schemeClr val="tx1"/>
                </a:solidFill>
              </a:rPr>
              <a:t> </a:t>
            </a:r>
            <a:r>
              <a:rPr lang="en-US" sz="2400" dirty="0" err="1">
                <a:solidFill>
                  <a:schemeClr val="tx1"/>
                </a:solidFill>
              </a:rPr>
              <a:t>Syah</a:t>
            </a:r>
            <a:r>
              <a:rPr lang="en-US" sz="2400" dirty="0">
                <a:solidFill>
                  <a:schemeClr val="tx1"/>
                </a:solidFill>
              </a:rPr>
              <a:t> (2004:244) </a:t>
            </a:r>
            <a:r>
              <a:rPr lang="id-ID" sz="2400" dirty="0">
                <a:solidFill>
                  <a:schemeClr val="tx1"/>
                </a:solidFill>
              </a:rPr>
              <a:t>pengolahan </a:t>
            </a:r>
            <a:r>
              <a:rPr lang="en-US" sz="2400" dirty="0">
                <a:solidFill>
                  <a:schemeClr val="tx1"/>
                </a:solidFill>
              </a:rPr>
              <a:t>data </a:t>
            </a:r>
            <a:r>
              <a:rPr lang="en-US" sz="2400" dirty="0" err="1">
                <a:solidFill>
                  <a:schemeClr val="tx1"/>
                </a:solidFill>
              </a:rPr>
              <a:t>merupakan</a:t>
            </a:r>
            <a:r>
              <a:rPr lang="en-US" sz="2400" dirty="0">
                <a:solidFill>
                  <a:schemeClr val="tx1"/>
                </a:solidFill>
              </a:rPr>
              <a:t> </a:t>
            </a:r>
            <a:r>
              <a:rPr lang="en-US" sz="2400" dirty="0" err="1">
                <a:solidFill>
                  <a:schemeClr val="tx1"/>
                </a:solidFill>
              </a:rPr>
              <a:t>kegiatan</a:t>
            </a:r>
            <a:r>
              <a:rPr lang="en-US" sz="2400" dirty="0">
                <a:solidFill>
                  <a:schemeClr val="tx1"/>
                </a:solidFill>
              </a:rPr>
              <a:t> </a:t>
            </a:r>
            <a:r>
              <a:rPr lang="en-US" sz="2400" dirty="0" err="1">
                <a:solidFill>
                  <a:schemeClr val="tx1"/>
                </a:solidFill>
              </a:rPr>
              <a:t>mengolah</a:t>
            </a:r>
            <a:r>
              <a:rPr lang="en-US" sz="2400" dirty="0">
                <a:solidFill>
                  <a:schemeClr val="tx1"/>
                </a:solidFill>
              </a:rPr>
              <a:t> data </a:t>
            </a:r>
            <a:r>
              <a:rPr lang="en-US" sz="2400" dirty="0" err="1">
                <a:solidFill>
                  <a:schemeClr val="tx1"/>
                </a:solidFill>
              </a:rPr>
              <a:t>dan</a:t>
            </a:r>
            <a:r>
              <a:rPr lang="en-US" sz="2400" dirty="0">
                <a:solidFill>
                  <a:schemeClr val="tx1"/>
                </a:solidFill>
              </a:rPr>
              <a:t> </a:t>
            </a:r>
            <a:r>
              <a:rPr lang="en-US" sz="2400" dirty="0" err="1">
                <a:solidFill>
                  <a:schemeClr val="tx1"/>
                </a:solidFill>
              </a:rPr>
              <a:t>informasi</a:t>
            </a:r>
            <a:r>
              <a:rPr lang="en-US" sz="2400" dirty="0">
                <a:solidFill>
                  <a:schemeClr val="tx1"/>
                </a:solidFill>
              </a:rPr>
              <a:t> yang </a:t>
            </a:r>
            <a:r>
              <a:rPr lang="en-US" sz="2400" dirty="0" err="1">
                <a:solidFill>
                  <a:schemeClr val="tx1"/>
                </a:solidFill>
              </a:rPr>
              <a:t>telah</a:t>
            </a:r>
            <a:r>
              <a:rPr lang="en-US" sz="2400" dirty="0">
                <a:solidFill>
                  <a:schemeClr val="tx1"/>
                </a:solidFill>
              </a:rPr>
              <a:t> </a:t>
            </a:r>
            <a:r>
              <a:rPr lang="en-US" sz="2400" dirty="0" err="1">
                <a:solidFill>
                  <a:schemeClr val="tx1"/>
                </a:solidFill>
              </a:rPr>
              <a:t>diperoleh</a:t>
            </a:r>
            <a:r>
              <a:rPr lang="en-US" sz="2400" dirty="0">
                <a:solidFill>
                  <a:schemeClr val="tx1"/>
                </a:solidFill>
              </a:rPr>
              <a:t> </a:t>
            </a:r>
            <a:r>
              <a:rPr lang="en-US" sz="2400" dirty="0" err="1">
                <a:solidFill>
                  <a:schemeClr val="tx1"/>
                </a:solidFill>
              </a:rPr>
              <a:t>para</a:t>
            </a:r>
            <a:r>
              <a:rPr lang="en-US" sz="2400" dirty="0">
                <a:solidFill>
                  <a:schemeClr val="tx1"/>
                </a:solidFill>
              </a:rPr>
              <a:t> </a:t>
            </a:r>
            <a:r>
              <a:rPr lang="en-US" sz="2400" dirty="0" err="1">
                <a:solidFill>
                  <a:schemeClr val="tx1"/>
                </a:solidFill>
              </a:rPr>
              <a:t>siswa</a:t>
            </a:r>
            <a:r>
              <a:rPr lang="en-US" sz="2400" dirty="0">
                <a:solidFill>
                  <a:schemeClr val="tx1"/>
                </a:solidFill>
              </a:rPr>
              <a:t> </a:t>
            </a:r>
            <a:r>
              <a:rPr lang="en-US" sz="2400" dirty="0" err="1">
                <a:solidFill>
                  <a:schemeClr val="tx1"/>
                </a:solidFill>
              </a:rPr>
              <a:t>baik</a:t>
            </a:r>
            <a:r>
              <a:rPr lang="en-US" sz="2400" dirty="0">
                <a:solidFill>
                  <a:schemeClr val="tx1"/>
                </a:solidFill>
              </a:rPr>
              <a:t> </a:t>
            </a:r>
            <a:r>
              <a:rPr lang="en-US" sz="2400" dirty="0" err="1">
                <a:solidFill>
                  <a:schemeClr val="tx1"/>
                </a:solidFill>
              </a:rPr>
              <a:t>melalui</a:t>
            </a:r>
            <a:r>
              <a:rPr lang="en-US" sz="2400" dirty="0">
                <a:solidFill>
                  <a:schemeClr val="tx1"/>
                </a:solidFill>
              </a:rPr>
              <a:t> </a:t>
            </a:r>
            <a:r>
              <a:rPr lang="en-US" sz="2400" dirty="0" err="1">
                <a:solidFill>
                  <a:schemeClr val="tx1"/>
                </a:solidFill>
              </a:rPr>
              <a:t>wawancara</a:t>
            </a:r>
            <a:r>
              <a:rPr lang="en-US" sz="2400" dirty="0">
                <a:solidFill>
                  <a:schemeClr val="tx1"/>
                </a:solidFill>
              </a:rPr>
              <a:t>, </a:t>
            </a:r>
            <a:r>
              <a:rPr lang="en-US" sz="2400" dirty="0" err="1">
                <a:solidFill>
                  <a:schemeClr val="tx1"/>
                </a:solidFill>
              </a:rPr>
              <a:t>observasi</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sebagainya</a:t>
            </a:r>
            <a:r>
              <a:rPr lang="en-US" sz="2400" dirty="0">
                <a:solidFill>
                  <a:schemeClr val="tx1"/>
                </a:solidFill>
              </a:rPr>
              <a:t>, </a:t>
            </a:r>
            <a:r>
              <a:rPr lang="en-US" sz="2400" dirty="0" err="1">
                <a:solidFill>
                  <a:schemeClr val="tx1"/>
                </a:solidFill>
              </a:rPr>
              <a:t>lalu</a:t>
            </a:r>
            <a:r>
              <a:rPr lang="en-US" sz="2400" dirty="0">
                <a:solidFill>
                  <a:schemeClr val="tx1"/>
                </a:solidFill>
              </a:rPr>
              <a:t> </a:t>
            </a:r>
            <a:r>
              <a:rPr lang="en-US" sz="2400" dirty="0" err="1">
                <a:solidFill>
                  <a:schemeClr val="tx1"/>
                </a:solidFill>
              </a:rPr>
              <a:t>ditafsirkan</a:t>
            </a:r>
            <a:r>
              <a:rPr lang="en-US" sz="2400" dirty="0">
                <a:solidFill>
                  <a:schemeClr val="tx1"/>
                </a:solidFill>
              </a:rPr>
              <a:t>. </a:t>
            </a:r>
            <a:r>
              <a:rPr lang="en-US" sz="2400" dirty="0" err="1">
                <a:solidFill>
                  <a:schemeClr val="tx1"/>
                </a:solidFill>
              </a:rPr>
              <a:t>Semua</a:t>
            </a:r>
            <a:r>
              <a:rPr lang="en-US" sz="2400" dirty="0">
                <a:solidFill>
                  <a:schemeClr val="tx1"/>
                </a:solidFill>
              </a:rPr>
              <a:t> </a:t>
            </a:r>
            <a:r>
              <a:rPr lang="en-US" sz="2400" dirty="0" err="1">
                <a:solidFill>
                  <a:schemeClr val="tx1"/>
                </a:solidFill>
              </a:rPr>
              <a:t>informai</a:t>
            </a:r>
            <a:r>
              <a:rPr lang="en-US" sz="2400" dirty="0">
                <a:solidFill>
                  <a:schemeClr val="tx1"/>
                </a:solidFill>
              </a:rPr>
              <a:t> </a:t>
            </a:r>
            <a:r>
              <a:rPr lang="en-US" sz="2400" dirty="0" err="1">
                <a:solidFill>
                  <a:schemeClr val="tx1"/>
                </a:solidFill>
              </a:rPr>
              <a:t>hasil</a:t>
            </a:r>
            <a:r>
              <a:rPr lang="en-US" sz="2400" dirty="0">
                <a:solidFill>
                  <a:schemeClr val="tx1"/>
                </a:solidFill>
              </a:rPr>
              <a:t> </a:t>
            </a:r>
            <a:r>
              <a:rPr lang="en-US" sz="2400" dirty="0" err="1">
                <a:solidFill>
                  <a:schemeClr val="tx1"/>
                </a:solidFill>
              </a:rPr>
              <a:t>bacaan</a:t>
            </a:r>
            <a:r>
              <a:rPr lang="en-US" sz="2400" dirty="0">
                <a:solidFill>
                  <a:schemeClr val="tx1"/>
                </a:solidFill>
              </a:rPr>
              <a:t>, </a:t>
            </a:r>
            <a:r>
              <a:rPr lang="en-US" sz="2400" dirty="0" err="1">
                <a:solidFill>
                  <a:schemeClr val="tx1"/>
                </a:solidFill>
              </a:rPr>
              <a:t>wawancara</a:t>
            </a:r>
            <a:r>
              <a:rPr lang="en-US" sz="2400" dirty="0">
                <a:solidFill>
                  <a:schemeClr val="tx1"/>
                </a:solidFill>
              </a:rPr>
              <a:t>, </a:t>
            </a:r>
            <a:r>
              <a:rPr lang="en-US" sz="2400" dirty="0" err="1">
                <a:solidFill>
                  <a:schemeClr val="tx1"/>
                </a:solidFill>
              </a:rPr>
              <a:t>observasi</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sebagainya</a:t>
            </a:r>
            <a:r>
              <a:rPr lang="en-US" sz="2400" dirty="0">
                <a:solidFill>
                  <a:schemeClr val="tx1"/>
                </a:solidFill>
              </a:rPr>
              <a:t>, </a:t>
            </a:r>
            <a:r>
              <a:rPr lang="en-US" sz="2400" dirty="0" err="1">
                <a:solidFill>
                  <a:schemeClr val="tx1"/>
                </a:solidFill>
              </a:rPr>
              <a:t>semuanya</a:t>
            </a:r>
            <a:r>
              <a:rPr lang="en-US" sz="2400" dirty="0">
                <a:solidFill>
                  <a:schemeClr val="tx1"/>
                </a:solidFill>
              </a:rPr>
              <a:t> </a:t>
            </a:r>
            <a:r>
              <a:rPr lang="en-US" sz="2400" dirty="0" err="1">
                <a:solidFill>
                  <a:schemeClr val="tx1"/>
                </a:solidFill>
              </a:rPr>
              <a:t>diolah</a:t>
            </a:r>
            <a:r>
              <a:rPr lang="en-US" sz="2400" dirty="0">
                <a:solidFill>
                  <a:schemeClr val="tx1"/>
                </a:solidFill>
              </a:rPr>
              <a:t>, </a:t>
            </a:r>
            <a:r>
              <a:rPr lang="en-US" sz="2400" dirty="0" err="1">
                <a:solidFill>
                  <a:schemeClr val="tx1"/>
                </a:solidFill>
              </a:rPr>
              <a:t>diacak</a:t>
            </a:r>
            <a:r>
              <a:rPr lang="en-US" sz="2400" dirty="0">
                <a:solidFill>
                  <a:schemeClr val="tx1"/>
                </a:solidFill>
              </a:rPr>
              <a:t>, </a:t>
            </a:r>
            <a:r>
              <a:rPr lang="en-US" sz="2400" dirty="0" err="1">
                <a:solidFill>
                  <a:schemeClr val="tx1"/>
                </a:solidFill>
              </a:rPr>
              <a:t>diklasifikasikan</a:t>
            </a:r>
            <a:r>
              <a:rPr lang="en-US" sz="2400" dirty="0">
                <a:solidFill>
                  <a:schemeClr val="tx1"/>
                </a:solidFill>
              </a:rPr>
              <a:t>, </a:t>
            </a:r>
            <a:r>
              <a:rPr lang="en-US" sz="2400" dirty="0" err="1">
                <a:solidFill>
                  <a:schemeClr val="tx1"/>
                </a:solidFill>
              </a:rPr>
              <a:t>ditabulasi</a:t>
            </a:r>
            <a:r>
              <a:rPr lang="en-US" sz="2400" dirty="0">
                <a:solidFill>
                  <a:schemeClr val="tx1"/>
                </a:solidFill>
              </a:rPr>
              <a:t>, </a:t>
            </a:r>
            <a:r>
              <a:rPr lang="en-US" sz="2400" dirty="0" err="1">
                <a:solidFill>
                  <a:schemeClr val="tx1"/>
                </a:solidFill>
              </a:rPr>
              <a:t>bahkan</a:t>
            </a:r>
            <a:r>
              <a:rPr lang="en-US" sz="2400" dirty="0">
                <a:solidFill>
                  <a:schemeClr val="tx1"/>
                </a:solidFill>
              </a:rPr>
              <a:t> </a:t>
            </a:r>
            <a:r>
              <a:rPr lang="en-US" sz="2400" dirty="0" err="1">
                <a:solidFill>
                  <a:schemeClr val="tx1"/>
                </a:solidFill>
              </a:rPr>
              <a:t>bila</a:t>
            </a:r>
            <a:r>
              <a:rPr lang="en-US" sz="2400" dirty="0">
                <a:solidFill>
                  <a:schemeClr val="tx1"/>
                </a:solidFill>
              </a:rPr>
              <a:t> </a:t>
            </a:r>
            <a:r>
              <a:rPr lang="en-US" sz="2400" dirty="0" err="1">
                <a:solidFill>
                  <a:schemeClr val="tx1"/>
                </a:solidFill>
              </a:rPr>
              <a:t>perlu</a:t>
            </a:r>
            <a:r>
              <a:rPr lang="en-US" sz="2400" dirty="0">
                <a:solidFill>
                  <a:schemeClr val="tx1"/>
                </a:solidFill>
              </a:rPr>
              <a:t> </a:t>
            </a:r>
            <a:r>
              <a:rPr lang="en-US" sz="2400" dirty="0" err="1">
                <a:solidFill>
                  <a:schemeClr val="tx1"/>
                </a:solidFill>
              </a:rPr>
              <a:t>dihitung</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cara</a:t>
            </a:r>
            <a:r>
              <a:rPr lang="en-US" sz="2400" dirty="0">
                <a:solidFill>
                  <a:schemeClr val="tx1"/>
                </a:solidFill>
              </a:rPr>
              <a:t> </a:t>
            </a:r>
            <a:r>
              <a:rPr lang="en-US" sz="2400" dirty="0" err="1">
                <a:solidFill>
                  <a:schemeClr val="tx1"/>
                </a:solidFill>
              </a:rPr>
              <a:t>tertentu</a:t>
            </a:r>
            <a:r>
              <a:rPr lang="en-US" sz="2400" dirty="0">
                <a:solidFill>
                  <a:schemeClr val="tx1"/>
                </a:solidFill>
              </a:rPr>
              <a:t> </a:t>
            </a:r>
            <a:r>
              <a:rPr lang="en-US" sz="2400" dirty="0" err="1">
                <a:solidFill>
                  <a:schemeClr val="tx1"/>
                </a:solidFill>
              </a:rPr>
              <a:t>serta</a:t>
            </a:r>
            <a:r>
              <a:rPr lang="en-US" sz="2400" dirty="0">
                <a:solidFill>
                  <a:schemeClr val="tx1"/>
                </a:solidFill>
              </a:rPr>
              <a:t> </a:t>
            </a:r>
            <a:r>
              <a:rPr lang="en-US" sz="2400" dirty="0" err="1">
                <a:solidFill>
                  <a:schemeClr val="tx1"/>
                </a:solidFill>
              </a:rPr>
              <a:t>ditafsirkan</a:t>
            </a:r>
            <a:r>
              <a:rPr lang="en-US" sz="2400" dirty="0">
                <a:solidFill>
                  <a:schemeClr val="tx1"/>
                </a:solidFill>
              </a:rPr>
              <a:t> </a:t>
            </a:r>
            <a:r>
              <a:rPr lang="en-US" sz="2400" dirty="0" err="1">
                <a:solidFill>
                  <a:schemeClr val="tx1"/>
                </a:solidFill>
              </a:rPr>
              <a:t>pada</a:t>
            </a:r>
            <a:r>
              <a:rPr lang="en-US" sz="2400" dirty="0">
                <a:solidFill>
                  <a:schemeClr val="tx1"/>
                </a:solidFill>
              </a:rPr>
              <a:t> </a:t>
            </a:r>
            <a:r>
              <a:rPr lang="en-US" sz="2400" dirty="0" err="1">
                <a:solidFill>
                  <a:schemeClr val="tx1"/>
                </a:solidFill>
              </a:rPr>
              <a:t>tingkat</a:t>
            </a:r>
            <a:r>
              <a:rPr lang="en-US" sz="2400" dirty="0">
                <a:solidFill>
                  <a:schemeClr val="tx1"/>
                </a:solidFill>
              </a:rPr>
              <a:t> </a:t>
            </a:r>
            <a:r>
              <a:rPr lang="en-US" sz="2400" dirty="0" err="1">
                <a:solidFill>
                  <a:schemeClr val="tx1"/>
                </a:solidFill>
              </a:rPr>
              <a:t>kepercayaan</a:t>
            </a:r>
            <a:r>
              <a:rPr lang="en-US" sz="2400" dirty="0">
                <a:solidFill>
                  <a:schemeClr val="tx1"/>
                </a:solidFill>
              </a:rPr>
              <a:t> </a:t>
            </a:r>
            <a:r>
              <a:rPr lang="en-US" sz="2400" dirty="0" err="1">
                <a:solidFill>
                  <a:schemeClr val="tx1"/>
                </a:solidFill>
              </a:rPr>
              <a:t>tertentu</a:t>
            </a:r>
            <a:r>
              <a:rPr lang="en-US" sz="2400" dirty="0">
                <a:solidFill>
                  <a:schemeClr val="tx1"/>
                </a:solidFill>
              </a:rPr>
              <a:t> </a:t>
            </a:r>
            <a:endParaRPr lang="id-ID" sz="2400" dirty="0">
              <a:solidFill>
                <a:schemeClr val="tx1"/>
              </a:solidFill>
            </a:endParaRPr>
          </a:p>
        </p:txBody>
      </p:sp>
      <p:sp>
        <p:nvSpPr>
          <p:cNvPr id="6" name="Title 1"/>
          <p:cNvSpPr>
            <a:spLocks noGrp="1"/>
          </p:cNvSpPr>
          <p:nvPr>
            <p:ph type="title"/>
          </p:nvPr>
        </p:nvSpPr>
        <p:spPr>
          <a:xfrm>
            <a:off x="284664" y="980728"/>
            <a:ext cx="8229600" cy="638944"/>
          </a:xfrm>
        </p:spPr>
        <p:txBody>
          <a:bodyPr>
            <a:noAutofit/>
          </a:bodyPr>
          <a:lstStyle/>
          <a:p>
            <a:r>
              <a:rPr lang="id-ID" sz="2800" b="1" dirty="0"/>
              <a:t>Langkah-Langkah/Sintak Model Discovery Learning</a:t>
            </a:r>
            <a:endParaRPr lang="en-US" sz="2800" b="1" dirty="0"/>
          </a:p>
        </p:txBody>
      </p:sp>
    </p:spTree>
    <p:extLst>
      <p:ext uri="{BB962C8B-B14F-4D97-AF65-F5344CB8AC3E}">
        <p14:creationId xmlns:p14="http://schemas.microsoft.com/office/powerpoint/2010/main" val="3754672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chor="t">
            <a:normAutofit/>
          </a:bodyPr>
          <a:lstStyle/>
          <a:p>
            <a:pPr>
              <a:buNone/>
            </a:pPr>
            <a:r>
              <a:rPr lang="en-US" sz="2400" b="1" dirty="0">
                <a:solidFill>
                  <a:schemeClr val="tx1"/>
                </a:solidFill>
              </a:rPr>
              <a:t>e</a:t>
            </a:r>
            <a:r>
              <a:rPr lang="en-US" sz="2400" b="1" i="1" dirty="0">
                <a:solidFill>
                  <a:schemeClr val="tx1"/>
                </a:solidFill>
              </a:rPr>
              <a:t>.  Verification</a:t>
            </a:r>
            <a:r>
              <a:rPr lang="en-US" sz="2400" b="1" dirty="0">
                <a:solidFill>
                  <a:schemeClr val="tx1"/>
                </a:solidFill>
              </a:rPr>
              <a:t> (</a:t>
            </a:r>
            <a:r>
              <a:rPr lang="id-ID" sz="2400" b="1" dirty="0">
                <a:solidFill>
                  <a:schemeClr val="tx1"/>
                </a:solidFill>
              </a:rPr>
              <a:t>P</a:t>
            </a:r>
            <a:r>
              <a:rPr lang="en-US" sz="2400" b="1" dirty="0" err="1">
                <a:solidFill>
                  <a:schemeClr val="tx1"/>
                </a:solidFill>
              </a:rPr>
              <a:t>embuktian</a:t>
            </a:r>
            <a:r>
              <a:rPr lang="en-US" sz="2400" b="1" dirty="0">
                <a:solidFill>
                  <a:schemeClr val="tx1"/>
                </a:solidFill>
              </a:rPr>
              <a:t>)</a:t>
            </a:r>
            <a:endParaRPr lang="id-ID" sz="2400" dirty="0">
              <a:solidFill>
                <a:schemeClr val="tx1"/>
              </a:solidFill>
            </a:endParaRPr>
          </a:p>
          <a:p>
            <a:pPr>
              <a:buNone/>
            </a:pPr>
            <a:r>
              <a:rPr lang="id-ID" sz="2400" dirty="0">
                <a:solidFill>
                  <a:schemeClr val="tx1"/>
                </a:solidFill>
              </a:rPr>
              <a:t>      </a:t>
            </a:r>
            <a:r>
              <a:rPr lang="en-US" sz="2400" dirty="0" err="1">
                <a:solidFill>
                  <a:schemeClr val="tx1"/>
                </a:solidFill>
              </a:rPr>
              <a:t>Pada</a:t>
            </a:r>
            <a:r>
              <a:rPr lang="en-US" sz="2400" dirty="0">
                <a:solidFill>
                  <a:schemeClr val="tx1"/>
                </a:solidFill>
              </a:rPr>
              <a:t> </a:t>
            </a:r>
            <a:r>
              <a:rPr lang="en-US" sz="2400" dirty="0" err="1">
                <a:solidFill>
                  <a:schemeClr val="tx1"/>
                </a:solidFill>
              </a:rPr>
              <a:t>tahap</a:t>
            </a:r>
            <a:r>
              <a:rPr lang="en-US" sz="2400" dirty="0">
                <a:solidFill>
                  <a:schemeClr val="tx1"/>
                </a:solidFill>
              </a:rPr>
              <a:t> </a:t>
            </a:r>
            <a:r>
              <a:rPr lang="en-US" sz="2400" dirty="0" err="1">
                <a:solidFill>
                  <a:schemeClr val="tx1"/>
                </a:solidFill>
              </a:rPr>
              <a:t>ini</a:t>
            </a:r>
            <a:r>
              <a:rPr lang="en-US" sz="2400" dirty="0">
                <a:solidFill>
                  <a:schemeClr val="tx1"/>
                </a:solidFill>
              </a:rPr>
              <a:t> </a:t>
            </a:r>
            <a:r>
              <a:rPr lang="en-US" sz="2400" dirty="0" err="1">
                <a:solidFill>
                  <a:schemeClr val="tx1"/>
                </a:solidFill>
              </a:rPr>
              <a:t>siswa</a:t>
            </a:r>
            <a:r>
              <a:rPr lang="en-US" sz="2400" dirty="0">
                <a:solidFill>
                  <a:schemeClr val="tx1"/>
                </a:solidFill>
              </a:rPr>
              <a:t> </a:t>
            </a:r>
            <a:r>
              <a:rPr lang="en-US" sz="2400" dirty="0" err="1">
                <a:solidFill>
                  <a:schemeClr val="tx1"/>
                </a:solidFill>
              </a:rPr>
              <a:t>melakukan</a:t>
            </a:r>
            <a:r>
              <a:rPr lang="en-US" sz="2400" dirty="0">
                <a:solidFill>
                  <a:schemeClr val="tx1"/>
                </a:solidFill>
              </a:rPr>
              <a:t> </a:t>
            </a:r>
            <a:r>
              <a:rPr lang="en-US" sz="2400" dirty="0" err="1">
                <a:solidFill>
                  <a:schemeClr val="tx1"/>
                </a:solidFill>
              </a:rPr>
              <a:t>pemeriksaan</a:t>
            </a:r>
            <a:r>
              <a:rPr lang="en-US" sz="2400" dirty="0">
                <a:solidFill>
                  <a:schemeClr val="tx1"/>
                </a:solidFill>
              </a:rPr>
              <a:t> </a:t>
            </a:r>
            <a:r>
              <a:rPr lang="en-US" sz="2400" dirty="0" err="1">
                <a:solidFill>
                  <a:schemeClr val="tx1"/>
                </a:solidFill>
              </a:rPr>
              <a:t>secara</a:t>
            </a:r>
            <a:r>
              <a:rPr lang="en-US" sz="2400" dirty="0">
                <a:solidFill>
                  <a:schemeClr val="tx1"/>
                </a:solidFill>
              </a:rPr>
              <a:t> </a:t>
            </a:r>
            <a:r>
              <a:rPr lang="en-US" sz="2400" dirty="0" err="1">
                <a:solidFill>
                  <a:schemeClr val="tx1"/>
                </a:solidFill>
              </a:rPr>
              <a:t>cermat</a:t>
            </a:r>
            <a:r>
              <a:rPr lang="en-US" sz="2400" dirty="0">
                <a:solidFill>
                  <a:schemeClr val="tx1"/>
                </a:solidFill>
              </a:rPr>
              <a:t> </a:t>
            </a:r>
            <a:r>
              <a:rPr lang="en-US" sz="2400" dirty="0" err="1">
                <a:solidFill>
                  <a:schemeClr val="tx1"/>
                </a:solidFill>
              </a:rPr>
              <a:t>untuk</a:t>
            </a:r>
            <a:r>
              <a:rPr lang="en-US" sz="2400" dirty="0">
                <a:solidFill>
                  <a:schemeClr val="tx1"/>
                </a:solidFill>
              </a:rPr>
              <a:t> </a:t>
            </a:r>
            <a:r>
              <a:rPr lang="en-US" sz="2400" dirty="0" err="1">
                <a:solidFill>
                  <a:schemeClr val="tx1"/>
                </a:solidFill>
              </a:rPr>
              <a:t>membuktikan</a:t>
            </a:r>
            <a:r>
              <a:rPr lang="en-US" sz="2400" dirty="0">
                <a:solidFill>
                  <a:schemeClr val="tx1"/>
                </a:solidFill>
              </a:rPr>
              <a:t> </a:t>
            </a:r>
            <a:r>
              <a:rPr lang="en-US" sz="2400" dirty="0" err="1">
                <a:solidFill>
                  <a:schemeClr val="tx1"/>
                </a:solidFill>
              </a:rPr>
              <a:t>benar</a:t>
            </a:r>
            <a:r>
              <a:rPr lang="en-US" sz="2400" dirty="0">
                <a:solidFill>
                  <a:schemeClr val="tx1"/>
                </a:solidFill>
              </a:rPr>
              <a:t> </a:t>
            </a:r>
            <a:r>
              <a:rPr lang="en-US" sz="2400" dirty="0" err="1">
                <a:solidFill>
                  <a:schemeClr val="tx1"/>
                </a:solidFill>
              </a:rPr>
              <a:t>atau</a:t>
            </a:r>
            <a:r>
              <a:rPr lang="en-US" sz="2400" dirty="0">
                <a:solidFill>
                  <a:schemeClr val="tx1"/>
                </a:solidFill>
              </a:rPr>
              <a:t> </a:t>
            </a:r>
            <a:r>
              <a:rPr lang="en-US" sz="2400" dirty="0" err="1">
                <a:solidFill>
                  <a:schemeClr val="tx1"/>
                </a:solidFill>
              </a:rPr>
              <a:t>tidaknya</a:t>
            </a:r>
            <a:r>
              <a:rPr lang="en-US" sz="2400" dirty="0">
                <a:solidFill>
                  <a:schemeClr val="tx1"/>
                </a:solidFill>
              </a:rPr>
              <a:t> </a:t>
            </a:r>
            <a:r>
              <a:rPr lang="en-US" sz="2400" dirty="0" err="1">
                <a:solidFill>
                  <a:schemeClr val="tx1"/>
                </a:solidFill>
              </a:rPr>
              <a:t>hipotesis</a:t>
            </a:r>
            <a:r>
              <a:rPr lang="en-US" sz="2400" dirty="0">
                <a:solidFill>
                  <a:schemeClr val="tx1"/>
                </a:solidFill>
              </a:rPr>
              <a:t> yang </a:t>
            </a:r>
            <a:r>
              <a:rPr lang="en-US" sz="2400" dirty="0" err="1">
                <a:solidFill>
                  <a:schemeClr val="tx1"/>
                </a:solidFill>
              </a:rPr>
              <a:t>ditetapkan</a:t>
            </a:r>
            <a:r>
              <a:rPr lang="en-US" sz="2400" dirty="0">
                <a:solidFill>
                  <a:schemeClr val="tx1"/>
                </a:solidFill>
              </a:rPr>
              <a:t> </a:t>
            </a:r>
            <a:r>
              <a:rPr lang="en-US" sz="2400" dirty="0" err="1">
                <a:solidFill>
                  <a:schemeClr val="tx1"/>
                </a:solidFill>
              </a:rPr>
              <a:t>tadi</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temuan</a:t>
            </a:r>
            <a:r>
              <a:rPr lang="en-US" sz="2400" dirty="0">
                <a:solidFill>
                  <a:schemeClr val="tx1"/>
                </a:solidFill>
              </a:rPr>
              <a:t> </a:t>
            </a:r>
            <a:r>
              <a:rPr lang="en-US" sz="2400" dirty="0" err="1">
                <a:solidFill>
                  <a:schemeClr val="tx1"/>
                </a:solidFill>
              </a:rPr>
              <a:t>alternatif</a:t>
            </a:r>
            <a:r>
              <a:rPr lang="en-US" sz="2400" dirty="0">
                <a:solidFill>
                  <a:schemeClr val="tx1"/>
                </a:solidFill>
              </a:rPr>
              <a:t>, </a:t>
            </a:r>
            <a:r>
              <a:rPr lang="en-US" sz="2400" dirty="0" err="1">
                <a:solidFill>
                  <a:schemeClr val="tx1"/>
                </a:solidFill>
              </a:rPr>
              <a:t>dihubungkan</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hasil</a:t>
            </a:r>
            <a:r>
              <a:rPr lang="en-US" sz="2400" dirty="0">
                <a:solidFill>
                  <a:schemeClr val="tx1"/>
                </a:solidFill>
              </a:rPr>
              <a:t> data processing (</a:t>
            </a:r>
            <a:r>
              <a:rPr lang="en-US" sz="2400" dirty="0" err="1">
                <a:solidFill>
                  <a:schemeClr val="tx1"/>
                </a:solidFill>
              </a:rPr>
              <a:t>Syah</a:t>
            </a:r>
            <a:r>
              <a:rPr lang="en-US" sz="2400" dirty="0">
                <a:solidFill>
                  <a:schemeClr val="tx1"/>
                </a:solidFill>
              </a:rPr>
              <a:t>, 2004:244). Verification </a:t>
            </a:r>
            <a:r>
              <a:rPr lang="en-US" sz="2400" dirty="0" err="1">
                <a:solidFill>
                  <a:schemeClr val="tx1"/>
                </a:solidFill>
              </a:rPr>
              <a:t>menurut</a:t>
            </a:r>
            <a:r>
              <a:rPr lang="en-US" sz="2400" dirty="0">
                <a:solidFill>
                  <a:schemeClr val="tx1"/>
                </a:solidFill>
              </a:rPr>
              <a:t> Bruner, </a:t>
            </a:r>
            <a:r>
              <a:rPr lang="en-US" sz="2400" dirty="0" err="1">
                <a:solidFill>
                  <a:schemeClr val="tx1"/>
                </a:solidFill>
              </a:rPr>
              <a:t>bertujuan</a:t>
            </a:r>
            <a:r>
              <a:rPr lang="en-US" sz="2400" dirty="0">
                <a:solidFill>
                  <a:schemeClr val="tx1"/>
                </a:solidFill>
              </a:rPr>
              <a:t> agar </a:t>
            </a:r>
            <a:r>
              <a:rPr lang="en-US" sz="2400" dirty="0" err="1">
                <a:solidFill>
                  <a:schemeClr val="tx1"/>
                </a:solidFill>
              </a:rPr>
              <a:t>proses</a:t>
            </a:r>
            <a:r>
              <a:rPr lang="en-US" sz="2400" dirty="0">
                <a:solidFill>
                  <a:schemeClr val="tx1"/>
                </a:solidFill>
              </a:rPr>
              <a:t> </a:t>
            </a:r>
            <a:r>
              <a:rPr lang="en-US" sz="2400" dirty="0" err="1">
                <a:solidFill>
                  <a:schemeClr val="tx1"/>
                </a:solidFill>
              </a:rPr>
              <a:t>belajar</a:t>
            </a:r>
            <a:r>
              <a:rPr lang="en-US" sz="2400" dirty="0">
                <a:solidFill>
                  <a:schemeClr val="tx1"/>
                </a:solidFill>
              </a:rPr>
              <a:t> </a:t>
            </a:r>
            <a:r>
              <a:rPr lang="en-US" sz="2400" dirty="0" err="1">
                <a:solidFill>
                  <a:schemeClr val="tx1"/>
                </a:solidFill>
              </a:rPr>
              <a:t>akan</a:t>
            </a:r>
            <a:r>
              <a:rPr lang="en-US" sz="2400" dirty="0">
                <a:solidFill>
                  <a:schemeClr val="tx1"/>
                </a:solidFill>
              </a:rPr>
              <a:t> </a:t>
            </a:r>
            <a:r>
              <a:rPr lang="en-US" sz="2400" dirty="0" err="1">
                <a:solidFill>
                  <a:schemeClr val="tx1"/>
                </a:solidFill>
              </a:rPr>
              <a:t>berjalan</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baik</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kreatif</a:t>
            </a:r>
            <a:r>
              <a:rPr lang="en-US" sz="2400" dirty="0">
                <a:solidFill>
                  <a:schemeClr val="tx1"/>
                </a:solidFill>
              </a:rPr>
              <a:t> </a:t>
            </a:r>
            <a:r>
              <a:rPr lang="en-US" sz="2400" dirty="0" err="1">
                <a:solidFill>
                  <a:schemeClr val="tx1"/>
                </a:solidFill>
              </a:rPr>
              <a:t>jika</a:t>
            </a:r>
            <a:r>
              <a:rPr lang="en-US" sz="2400" dirty="0">
                <a:solidFill>
                  <a:schemeClr val="tx1"/>
                </a:solidFill>
              </a:rPr>
              <a:t> guru </a:t>
            </a:r>
            <a:r>
              <a:rPr lang="en-US" sz="2400" dirty="0" err="1">
                <a:solidFill>
                  <a:schemeClr val="tx1"/>
                </a:solidFill>
              </a:rPr>
              <a:t>memberikan</a:t>
            </a:r>
            <a:r>
              <a:rPr lang="en-US" sz="2400" dirty="0">
                <a:solidFill>
                  <a:schemeClr val="tx1"/>
                </a:solidFill>
              </a:rPr>
              <a:t> </a:t>
            </a:r>
            <a:r>
              <a:rPr lang="en-US" sz="2400" dirty="0" err="1">
                <a:solidFill>
                  <a:schemeClr val="tx1"/>
                </a:solidFill>
              </a:rPr>
              <a:t>kesempatan</a:t>
            </a:r>
            <a:r>
              <a:rPr lang="en-US" sz="2400" dirty="0">
                <a:solidFill>
                  <a:schemeClr val="tx1"/>
                </a:solidFill>
              </a:rPr>
              <a:t> </a:t>
            </a:r>
            <a:r>
              <a:rPr lang="en-US" sz="2400" dirty="0" err="1">
                <a:solidFill>
                  <a:schemeClr val="tx1"/>
                </a:solidFill>
              </a:rPr>
              <a:t>kepada</a:t>
            </a:r>
            <a:r>
              <a:rPr lang="en-US" sz="2400" dirty="0">
                <a:solidFill>
                  <a:schemeClr val="tx1"/>
                </a:solidFill>
              </a:rPr>
              <a:t> </a:t>
            </a:r>
            <a:r>
              <a:rPr lang="en-US" sz="2400" dirty="0" err="1">
                <a:solidFill>
                  <a:schemeClr val="tx1"/>
                </a:solidFill>
              </a:rPr>
              <a:t>siswa</a:t>
            </a:r>
            <a:r>
              <a:rPr lang="en-US" sz="2400" dirty="0">
                <a:solidFill>
                  <a:schemeClr val="tx1"/>
                </a:solidFill>
              </a:rPr>
              <a:t> </a:t>
            </a:r>
            <a:r>
              <a:rPr lang="en-US" sz="2400" dirty="0" err="1">
                <a:solidFill>
                  <a:schemeClr val="tx1"/>
                </a:solidFill>
              </a:rPr>
              <a:t>untuk</a:t>
            </a:r>
            <a:r>
              <a:rPr lang="en-US" sz="2400" dirty="0">
                <a:solidFill>
                  <a:schemeClr val="tx1"/>
                </a:solidFill>
              </a:rPr>
              <a:t> </a:t>
            </a:r>
            <a:r>
              <a:rPr lang="en-US" sz="2400" dirty="0" err="1">
                <a:solidFill>
                  <a:schemeClr val="tx1"/>
                </a:solidFill>
              </a:rPr>
              <a:t>menemukan</a:t>
            </a:r>
            <a:r>
              <a:rPr lang="en-US" sz="2400" dirty="0">
                <a:solidFill>
                  <a:schemeClr val="tx1"/>
                </a:solidFill>
              </a:rPr>
              <a:t> </a:t>
            </a:r>
            <a:r>
              <a:rPr lang="en-US" sz="2400" dirty="0" err="1">
                <a:solidFill>
                  <a:schemeClr val="tx1"/>
                </a:solidFill>
              </a:rPr>
              <a:t>suatu</a:t>
            </a:r>
            <a:r>
              <a:rPr lang="en-US" sz="2400" dirty="0">
                <a:solidFill>
                  <a:schemeClr val="tx1"/>
                </a:solidFill>
              </a:rPr>
              <a:t> </a:t>
            </a:r>
            <a:r>
              <a:rPr lang="en-US" sz="2400" dirty="0" err="1">
                <a:solidFill>
                  <a:schemeClr val="tx1"/>
                </a:solidFill>
              </a:rPr>
              <a:t>konsep</a:t>
            </a:r>
            <a:r>
              <a:rPr lang="en-US" sz="2400" dirty="0">
                <a:solidFill>
                  <a:schemeClr val="tx1"/>
                </a:solidFill>
              </a:rPr>
              <a:t>, </a:t>
            </a:r>
            <a:r>
              <a:rPr lang="en-US" sz="2400" dirty="0" err="1">
                <a:solidFill>
                  <a:schemeClr val="tx1"/>
                </a:solidFill>
              </a:rPr>
              <a:t>teori</a:t>
            </a:r>
            <a:r>
              <a:rPr lang="en-US" sz="2400" dirty="0">
                <a:solidFill>
                  <a:schemeClr val="tx1"/>
                </a:solidFill>
              </a:rPr>
              <a:t>, </a:t>
            </a:r>
            <a:r>
              <a:rPr lang="en-US" sz="2400" dirty="0" err="1">
                <a:solidFill>
                  <a:schemeClr val="tx1"/>
                </a:solidFill>
              </a:rPr>
              <a:t>aturan</a:t>
            </a:r>
            <a:r>
              <a:rPr lang="en-US" sz="2400" dirty="0">
                <a:solidFill>
                  <a:schemeClr val="tx1"/>
                </a:solidFill>
              </a:rPr>
              <a:t> </a:t>
            </a:r>
            <a:r>
              <a:rPr lang="en-US" sz="2400" dirty="0" err="1">
                <a:solidFill>
                  <a:schemeClr val="tx1"/>
                </a:solidFill>
              </a:rPr>
              <a:t>atau</a:t>
            </a:r>
            <a:r>
              <a:rPr lang="en-US" sz="2400" dirty="0">
                <a:solidFill>
                  <a:schemeClr val="tx1"/>
                </a:solidFill>
              </a:rPr>
              <a:t> </a:t>
            </a:r>
            <a:r>
              <a:rPr lang="en-US" sz="2400" dirty="0" err="1">
                <a:solidFill>
                  <a:schemeClr val="tx1"/>
                </a:solidFill>
              </a:rPr>
              <a:t>pemahaman</a:t>
            </a:r>
            <a:r>
              <a:rPr lang="en-US" sz="2400" dirty="0">
                <a:solidFill>
                  <a:schemeClr val="tx1"/>
                </a:solidFill>
              </a:rPr>
              <a:t> </a:t>
            </a:r>
            <a:r>
              <a:rPr lang="en-US" sz="2400" dirty="0" err="1">
                <a:solidFill>
                  <a:schemeClr val="tx1"/>
                </a:solidFill>
              </a:rPr>
              <a:t>melalui</a:t>
            </a:r>
            <a:r>
              <a:rPr lang="en-US" sz="2400" dirty="0">
                <a:solidFill>
                  <a:schemeClr val="tx1"/>
                </a:solidFill>
              </a:rPr>
              <a:t> </a:t>
            </a:r>
            <a:r>
              <a:rPr lang="en-US" sz="2400" dirty="0" err="1">
                <a:solidFill>
                  <a:schemeClr val="tx1"/>
                </a:solidFill>
              </a:rPr>
              <a:t>contoh-contoh</a:t>
            </a:r>
            <a:r>
              <a:rPr lang="en-US" sz="2400" dirty="0">
                <a:solidFill>
                  <a:schemeClr val="tx1"/>
                </a:solidFill>
              </a:rPr>
              <a:t> yang </a:t>
            </a:r>
            <a:r>
              <a:rPr lang="en-US" sz="2400" dirty="0" err="1">
                <a:solidFill>
                  <a:schemeClr val="tx1"/>
                </a:solidFill>
              </a:rPr>
              <a:t>ia</a:t>
            </a:r>
            <a:r>
              <a:rPr lang="en-US" sz="2400" dirty="0">
                <a:solidFill>
                  <a:schemeClr val="tx1"/>
                </a:solidFill>
              </a:rPr>
              <a:t> </a:t>
            </a:r>
            <a:r>
              <a:rPr lang="en-US" sz="2400" dirty="0" err="1">
                <a:solidFill>
                  <a:schemeClr val="tx1"/>
                </a:solidFill>
              </a:rPr>
              <a:t>jumpai</a:t>
            </a:r>
            <a:r>
              <a:rPr lang="en-US" sz="2400" dirty="0">
                <a:solidFill>
                  <a:schemeClr val="tx1"/>
                </a:solidFill>
              </a:rPr>
              <a:t> </a:t>
            </a:r>
            <a:r>
              <a:rPr lang="en-US" sz="2400" dirty="0" err="1">
                <a:solidFill>
                  <a:schemeClr val="tx1"/>
                </a:solidFill>
              </a:rPr>
              <a:t>dalam</a:t>
            </a:r>
            <a:r>
              <a:rPr lang="en-US" sz="2400" dirty="0">
                <a:solidFill>
                  <a:schemeClr val="tx1"/>
                </a:solidFill>
              </a:rPr>
              <a:t> </a:t>
            </a:r>
            <a:r>
              <a:rPr lang="en-US" sz="2400" dirty="0" err="1">
                <a:solidFill>
                  <a:schemeClr val="tx1"/>
                </a:solidFill>
              </a:rPr>
              <a:t>kehidupannya</a:t>
            </a:r>
            <a:r>
              <a:rPr lang="en-US" sz="2400" dirty="0">
                <a:solidFill>
                  <a:schemeClr val="tx1"/>
                </a:solidFill>
              </a:rPr>
              <a:t>.</a:t>
            </a:r>
            <a:endParaRPr lang="id-ID" sz="2400" dirty="0">
              <a:solidFill>
                <a:schemeClr val="tx1"/>
              </a:solidFill>
            </a:endParaRPr>
          </a:p>
          <a:p>
            <a:pPr marL="457200" indent="-457200">
              <a:buNone/>
            </a:pPr>
            <a:endParaRPr lang="id-ID" sz="2400" dirty="0">
              <a:solidFill>
                <a:schemeClr val="tx1"/>
              </a:solidFill>
            </a:endParaRPr>
          </a:p>
        </p:txBody>
      </p:sp>
      <p:sp>
        <p:nvSpPr>
          <p:cNvPr id="6" name="Title 1"/>
          <p:cNvSpPr>
            <a:spLocks noGrp="1"/>
          </p:cNvSpPr>
          <p:nvPr>
            <p:ph type="title"/>
          </p:nvPr>
        </p:nvSpPr>
        <p:spPr>
          <a:xfrm>
            <a:off x="284664" y="980728"/>
            <a:ext cx="8229600" cy="638944"/>
          </a:xfrm>
        </p:spPr>
        <p:txBody>
          <a:bodyPr>
            <a:noAutofit/>
          </a:bodyPr>
          <a:lstStyle/>
          <a:p>
            <a:r>
              <a:rPr lang="id-ID" sz="2800" b="1" dirty="0"/>
              <a:t>Langkah-Langkah/Sintak Model Discovery Learning</a:t>
            </a:r>
            <a:endParaRPr lang="en-US" sz="2800" b="1" dirty="0"/>
          </a:p>
        </p:txBody>
      </p:sp>
    </p:spTree>
    <p:extLst>
      <p:ext uri="{BB962C8B-B14F-4D97-AF65-F5344CB8AC3E}">
        <p14:creationId xmlns:p14="http://schemas.microsoft.com/office/powerpoint/2010/main" val="449889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chor="t">
            <a:normAutofit/>
          </a:bodyPr>
          <a:lstStyle/>
          <a:p>
            <a:pPr>
              <a:buNone/>
            </a:pPr>
            <a:r>
              <a:rPr lang="en-US" sz="2400" b="1" dirty="0">
                <a:solidFill>
                  <a:schemeClr val="tx1"/>
                </a:solidFill>
              </a:rPr>
              <a:t>f.  </a:t>
            </a:r>
            <a:r>
              <a:rPr lang="en-US" sz="2400" b="1" i="1" dirty="0">
                <a:solidFill>
                  <a:schemeClr val="tx1"/>
                </a:solidFill>
              </a:rPr>
              <a:t>Generalization</a:t>
            </a:r>
            <a:r>
              <a:rPr lang="en-US" sz="2400" b="1" dirty="0">
                <a:solidFill>
                  <a:schemeClr val="tx1"/>
                </a:solidFill>
              </a:rPr>
              <a:t> (</a:t>
            </a:r>
            <a:r>
              <a:rPr lang="en-US" sz="2400" b="1" dirty="0" err="1">
                <a:solidFill>
                  <a:schemeClr val="tx1"/>
                </a:solidFill>
              </a:rPr>
              <a:t>menarik</a:t>
            </a:r>
            <a:r>
              <a:rPr lang="en-US" sz="2400" b="1" dirty="0">
                <a:solidFill>
                  <a:schemeClr val="tx1"/>
                </a:solidFill>
              </a:rPr>
              <a:t> </a:t>
            </a:r>
            <a:r>
              <a:rPr lang="en-US" sz="2400" b="1" dirty="0" err="1">
                <a:solidFill>
                  <a:schemeClr val="tx1"/>
                </a:solidFill>
              </a:rPr>
              <a:t>kesimpulan</a:t>
            </a:r>
            <a:r>
              <a:rPr lang="en-US" sz="2400" b="1" dirty="0">
                <a:solidFill>
                  <a:schemeClr val="tx1"/>
                </a:solidFill>
              </a:rPr>
              <a:t>/</a:t>
            </a:r>
            <a:r>
              <a:rPr lang="en-US" sz="2400" b="1" dirty="0" err="1">
                <a:solidFill>
                  <a:schemeClr val="tx1"/>
                </a:solidFill>
              </a:rPr>
              <a:t>generalisasi</a:t>
            </a:r>
            <a:r>
              <a:rPr lang="en-US" sz="2400" b="1" dirty="0">
                <a:solidFill>
                  <a:schemeClr val="tx1"/>
                </a:solidFill>
              </a:rPr>
              <a:t>)</a:t>
            </a:r>
            <a:endParaRPr lang="id-ID" sz="2400" dirty="0">
              <a:solidFill>
                <a:schemeClr val="tx1"/>
              </a:solidFill>
            </a:endParaRPr>
          </a:p>
          <a:p>
            <a:pPr>
              <a:buNone/>
            </a:pPr>
            <a:r>
              <a:rPr lang="id-ID" sz="2400" dirty="0">
                <a:solidFill>
                  <a:schemeClr val="tx1"/>
                </a:solidFill>
              </a:rPr>
              <a:t>     T</a:t>
            </a:r>
            <a:r>
              <a:rPr lang="en-US" sz="2400" dirty="0" err="1">
                <a:solidFill>
                  <a:schemeClr val="tx1"/>
                </a:solidFill>
              </a:rPr>
              <a:t>ahap</a:t>
            </a:r>
            <a:r>
              <a:rPr lang="en-US" sz="2400" dirty="0">
                <a:solidFill>
                  <a:schemeClr val="tx1"/>
                </a:solidFill>
              </a:rPr>
              <a:t> </a:t>
            </a:r>
            <a:r>
              <a:rPr lang="en-US" sz="2400" dirty="0" err="1">
                <a:solidFill>
                  <a:schemeClr val="tx1"/>
                </a:solidFill>
              </a:rPr>
              <a:t>gener</a:t>
            </a:r>
            <a:r>
              <a:rPr lang="id-ID" sz="2400" dirty="0">
                <a:solidFill>
                  <a:schemeClr val="tx1"/>
                </a:solidFill>
              </a:rPr>
              <a:t>alisasi/</a:t>
            </a:r>
            <a:r>
              <a:rPr lang="en-US" sz="2400" dirty="0">
                <a:solidFill>
                  <a:schemeClr val="tx1"/>
                </a:solidFill>
              </a:rPr>
              <a:t> </a:t>
            </a:r>
            <a:r>
              <a:rPr lang="en-US" sz="2400" dirty="0" err="1">
                <a:solidFill>
                  <a:schemeClr val="tx1"/>
                </a:solidFill>
              </a:rPr>
              <a:t>menarik</a:t>
            </a:r>
            <a:r>
              <a:rPr lang="en-US" sz="2400" dirty="0">
                <a:solidFill>
                  <a:schemeClr val="tx1"/>
                </a:solidFill>
              </a:rPr>
              <a:t> </a:t>
            </a:r>
            <a:r>
              <a:rPr lang="en-US" sz="2400" dirty="0" err="1">
                <a:solidFill>
                  <a:schemeClr val="tx1"/>
                </a:solidFill>
              </a:rPr>
              <a:t>kesimpulan</a:t>
            </a:r>
            <a:r>
              <a:rPr lang="en-US" sz="2400" dirty="0">
                <a:solidFill>
                  <a:schemeClr val="tx1"/>
                </a:solidFill>
              </a:rPr>
              <a:t> </a:t>
            </a:r>
            <a:r>
              <a:rPr lang="en-US" sz="2400" dirty="0" err="1">
                <a:solidFill>
                  <a:schemeClr val="tx1"/>
                </a:solidFill>
              </a:rPr>
              <a:t>adalah</a:t>
            </a:r>
            <a:r>
              <a:rPr lang="en-US" sz="2400" dirty="0">
                <a:solidFill>
                  <a:schemeClr val="tx1"/>
                </a:solidFill>
              </a:rPr>
              <a:t> </a:t>
            </a:r>
            <a:r>
              <a:rPr lang="en-US" sz="2400" dirty="0" err="1">
                <a:solidFill>
                  <a:schemeClr val="tx1"/>
                </a:solidFill>
              </a:rPr>
              <a:t>proses</a:t>
            </a:r>
            <a:r>
              <a:rPr lang="en-US" sz="2400" dirty="0">
                <a:solidFill>
                  <a:schemeClr val="tx1"/>
                </a:solidFill>
              </a:rPr>
              <a:t> </a:t>
            </a:r>
            <a:r>
              <a:rPr lang="en-US" sz="2400" dirty="0" err="1">
                <a:solidFill>
                  <a:schemeClr val="tx1"/>
                </a:solidFill>
              </a:rPr>
              <a:t>menarik</a:t>
            </a:r>
            <a:r>
              <a:rPr lang="en-US" sz="2400" dirty="0">
                <a:solidFill>
                  <a:schemeClr val="tx1"/>
                </a:solidFill>
              </a:rPr>
              <a:t> </a:t>
            </a:r>
            <a:r>
              <a:rPr lang="en-US" sz="2400" dirty="0" err="1">
                <a:solidFill>
                  <a:schemeClr val="tx1"/>
                </a:solidFill>
              </a:rPr>
              <a:t>sebuah</a:t>
            </a:r>
            <a:r>
              <a:rPr lang="en-US" sz="2400" dirty="0">
                <a:solidFill>
                  <a:schemeClr val="tx1"/>
                </a:solidFill>
              </a:rPr>
              <a:t> </a:t>
            </a:r>
            <a:r>
              <a:rPr lang="en-US" sz="2400" dirty="0" err="1">
                <a:solidFill>
                  <a:schemeClr val="tx1"/>
                </a:solidFill>
              </a:rPr>
              <a:t>kesimpulan</a:t>
            </a:r>
            <a:r>
              <a:rPr lang="en-US" sz="2400" dirty="0">
                <a:solidFill>
                  <a:schemeClr val="tx1"/>
                </a:solidFill>
              </a:rPr>
              <a:t> yang </a:t>
            </a:r>
            <a:r>
              <a:rPr lang="en-US" sz="2400" dirty="0" err="1">
                <a:solidFill>
                  <a:schemeClr val="tx1"/>
                </a:solidFill>
              </a:rPr>
              <a:t>dapat</a:t>
            </a:r>
            <a:r>
              <a:rPr lang="en-US" sz="2400" dirty="0">
                <a:solidFill>
                  <a:schemeClr val="tx1"/>
                </a:solidFill>
              </a:rPr>
              <a:t> </a:t>
            </a:r>
            <a:r>
              <a:rPr lang="en-US" sz="2400" dirty="0" err="1">
                <a:solidFill>
                  <a:schemeClr val="tx1"/>
                </a:solidFill>
              </a:rPr>
              <a:t>dijadikan</a:t>
            </a:r>
            <a:r>
              <a:rPr lang="en-US" sz="2400" dirty="0">
                <a:solidFill>
                  <a:schemeClr val="tx1"/>
                </a:solidFill>
              </a:rPr>
              <a:t> </a:t>
            </a:r>
            <a:r>
              <a:rPr lang="en-US" sz="2400" dirty="0" err="1">
                <a:solidFill>
                  <a:schemeClr val="tx1"/>
                </a:solidFill>
              </a:rPr>
              <a:t>prinsip</a:t>
            </a:r>
            <a:r>
              <a:rPr lang="en-US" sz="2400" dirty="0">
                <a:solidFill>
                  <a:schemeClr val="tx1"/>
                </a:solidFill>
              </a:rPr>
              <a:t> </a:t>
            </a:r>
            <a:r>
              <a:rPr lang="en-US" sz="2400" dirty="0" err="1">
                <a:solidFill>
                  <a:schemeClr val="tx1"/>
                </a:solidFill>
              </a:rPr>
              <a:t>umum</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berlaku</a:t>
            </a:r>
            <a:r>
              <a:rPr lang="en-US" sz="2400" dirty="0">
                <a:solidFill>
                  <a:schemeClr val="tx1"/>
                </a:solidFill>
              </a:rPr>
              <a:t> </a:t>
            </a:r>
            <a:r>
              <a:rPr lang="en-US" sz="2400" dirty="0" err="1">
                <a:solidFill>
                  <a:schemeClr val="tx1"/>
                </a:solidFill>
              </a:rPr>
              <a:t>untuk</a:t>
            </a:r>
            <a:r>
              <a:rPr lang="en-US" sz="2400" dirty="0">
                <a:solidFill>
                  <a:schemeClr val="tx1"/>
                </a:solidFill>
              </a:rPr>
              <a:t> </a:t>
            </a:r>
            <a:r>
              <a:rPr lang="en-US" sz="2400" dirty="0" err="1">
                <a:solidFill>
                  <a:schemeClr val="tx1"/>
                </a:solidFill>
              </a:rPr>
              <a:t>semua</a:t>
            </a:r>
            <a:r>
              <a:rPr lang="en-US" sz="2400" dirty="0">
                <a:solidFill>
                  <a:schemeClr val="tx1"/>
                </a:solidFill>
              </a:rPr>
              <a:t> </a:t>
            </a:r>
            <a:r>
              <a:rPr lang="en-US" sz="2400" dirty="0" err="1">
                <a:solidFill>
                  <a:schemeClr val="tx1"/>
                </a:solidFill>
              </a:rPr>
              <a:t>kejadian</a:t>
            </a:r>
            <a:r>
              <a:rPr lang="en-US" sz="2400" dirty="0">
                <a:solidFill>
                  <a:schemeClr val="tx1"/>
                </a:solidFill>
              </a:rPr>
              <a:t> </a:t>
            </a:r>
            <a:r>
              <a:rPr lang="en-US" sz="2400" dirty="0" err="1">
                <a:solidFill>
                  <a:schemeClr val="tx1"/>
                </a:solidFill>
              </a:rPr>
              <a:t>atau</a:t>
            </a:r>
            <a:r>
              <a:rPr lang="en-US" sz="2400" dirty="0">
                <a:solidFill>
                  <a:schemeClr val="tx1"/>
                </a:solidFill>
              </a:rPr>
              <a:t> </a:t>
            </a:r>
            <a:r>
              <a:rPr lang="en-US" sz="2400" dirty="0" err="1">
                <a:solidFill>
                  <a:schemeClr val="tx1"/>
                </a:solidFill>
              </a:rPr>
              <a:t>masalah</a:t>
            </a:r>
            <a:r>
              <a:rPr lang="en-US" sz="2400" dirty="0">
                <a:solidFill>
                  <a:schemeClr val="tx1"/>
                </a:solidFill>
              </a:rPr>
              <a:t> yang </a:t>
            </a:r>
            <a:r>
              <a:rPr lang="en-US" sz="2400" dirty="0" err="1">
                <a:solidFill>
                  <a:schemeClr val="tx1"/>
                </a:solidFill>
              </a:rPr>
              <a:t>sama</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memperhatikan</a:t>
            </a:r>
            <a:r>
              <a:rPr lang="en-US" sz="2400" dirty="0">
                <a:solidFill>
                  <a:schemeClr val="tx1"/>
                </a:solidFill>
              </a:rPr>
              <a:t> </a:t>
            </a:r>
            <a:r>
              <a:rPr lang="en-US" sz="2400" dirty="0" err="1">
                <a:solidFill>
                  <a:schemeClr val="tx1"/>
                </a:solidFill>
              </a:rPr>
              <a:t>hasil</a:t>
            </a:r>
            <a:r>
              <a:rPr lang="en-US" sz="2400" dirty="0">
                <a:solidFill>
                  <a:schemeClr val="tx1"/>
                </a:solidFill>
              </a:rPr>
              <a:t> </a:t>
            </a:r>
            <a:r>
              <a:rPr lang="en-US" sz="2400" dirty="0" err="1">
                <a:solidFill>
                  <a:schemeClr val="tx1"/>
                </a:solidFill>
              </a:rPr>
              <a:t>verifikasi</a:t>
            </a:r>
            <a:r>
              <a:rPr lang="en-US" sz="2400" dirty="0">
                <a:solidFill>
                  <a:schemeClr val="tx1"/>
                </a:solidFill>
              </a:rPr>
              <a:t> (</a:t>
            </a:r>
            <a:r>
              <a:rPr lang="en-US" sz="2400" dirty="0" err="1">
                <a:solidFill>
                  <a:schemeClr val="tx1"/>
                </a:solidFill>
              </a:rPr>
              <a:t>Syah</a:t>
            </a:r>
            <a:r>
              <a:rPr lang="en-US" sz="2400" dirty="0">
                <a:solidFill>
                  <a:schemeClr val="tx1"/>
                </a:solidFill>
              </a:rPr>
              <a:t>, 2004:244). </a:t>
            </a:r>
            <a:r>
              <a:rPr lang="en-US" sz="2400" dirty="0" err="1">
                <a:solidFill>
                  <a:schemeClr val="tx1"/>
                </a:solidFill>
              </a:rPr>
              <a:t>Berdasarkan</a:t>
            </a:r>
            <a:r>
              <a:rPr lang="en-US" sz="2400" dirty="0">
                <a:solidFill>
                  <a:schemeClr val="tx1"/>
                </a:solidFill>
              </a:rPr>
              <a:t> </a:t>
            </a:r>
            <a:r>
              <a:rPr lang="en-US" sz="2400" dirty="0" err="1">
                <a:solidFill>
                  <a:schemeClr val="tx1"/>
                </a:solidFill>
              </a:rPr>
              <a:t>hasil</a:t>
            </a:r>
            <a:r>
              <a:rPr lang="en-US" sz="2400" dirty="0">
                <a:solidFill>
                  <a:schemeClr val="tx1"/>
                </a:solidFill>
              </a:rPr>
              <a:t> </a:t>
            </a:r>
            <a:r>
              <a:rPr lang="en-US" sz="2400" dirty="0" err="1">
                <a:solidFill>
                  <a:schemeClr val="tx1"/>
                </a:solidFill>
              </a:rPr>
              <a:t>verifikasi</a:t>
            </a:r>
            <a:r>
              <a:rPr lang="en-US" sz="2400" dirty="0">
                <a:solidFill>
                  <a:schemeClr val="tx1"/>
                </a:solidFill>
              </a:rPr>
              <a:t> </a:t>
            </a:r>
            <a:r>
              <a:rPr lang="en-US" sz="2400" dirty="0" err="1">
                <a:solidFill>
                  <a:schemeClr val="tx1"/>
                </a:solidFill>
              </a:rPr>
              <a:t>maka</a:t>
            </a:r>
            <a:r>
              <a:rPr lang="en-US" sz="2400" dirty="0">
                <a:solidFill>
                  <a:schemeClr val="tx1"/>
                </a:solidFill>
              </a:rPr>
              <a:t>  </a:t>
            </a:r>
            <a:r>
              <a:rPr lang="en-US" sz="2400" dirty="0" err="1">
                <a:solidFill>
                  <a:schemeClr val="tx1"/>
                </a:solidFill>
              </a:rPr>
              <a:t>dirumuskan</a:t>
            </a:r>
            <a:r>
              <a:rPr lang="en-US" sz="2400" dirty="0">
                <a:solidFill>
                  <a:schemeClr val="tx1"/>
                </a:solidFill>
              </a:rPr>
              <a:t> </a:t>
            </a:r>
            <a:r>
              <a:rPr lang="en-US" sz="2400" dirty="0" err="1">
                <a:solidFill>
                  <a:schemeClr val="tx1"/>
                </a:solidFill>
              </a:rPr>
              <a:t>prinsip-prinsip</a:t>
            </a:r>
            <a:r>
              <a:rPr lang="en-US" sz="2400" dirty="0">
                <a:solidFill>
                  <a:schemeClr val="tx1"/>
                </a:solidFill>
              </a:rPr>
              <a:t> yang </a:t>
            </a:r>
            <a:r>
              <a:rPr lang="en-US" sz="2400" dirty="0" err="1">
                <a:solidFill>
                  <a:schemeClr val="tx1"/>
                </a:solidFill>
              </a:rPr>
              <a:t>mendasari</a:t>
            </a:r>
            <a:r>
              <a:rPr lang="en-US" sz="2400" dirty="0">
                <a:solidFill>
                  <a:schemeClr val="tx1"/>
                </a:solidFill>
              </a:rPr>
              <a:t> </a:t>
            </a:r>
            <a:r>
              <a:rPr lang="en-US" sz="2400" dirty="0" err="1">
                <a:solidFill>
                  <a:schemeClr val="tx1"/>
                </a:solidFill>
              </a:rPr>
              <a:t>generalisasi</a:t>
            </a:r>
            <a:endParaRPr lang="id-ID" sz="2400" dirty="0">
              <a:solidFill>
                <a:schemeClr val="tx1"/>
              </a:solidFill>
            </a:endParaRPr>
          </a:p>
        </p:txBody>
      </p:sp>
      <p:sp>
        <p:nvSpPr>
          <p:cNvPr id="6" name="Title 1"/>
          <p:cNvSpPr>
            <a:spLocks noGrp="1"/>
          </p:cNvSpPr>
          <p:nvPr>
            <p:ph type="title"/>
          </p:nvPr>
        </p:nvSpPr>
        <p:spPr>
          <a:xfrm>
            <a:off x="284664" y="980728"/>
            <a:ext cx="8229600" cy="638944"/>
          </a:xfrm>
        </p:spPr>
        <p:txBody>
          <a:bodyPr>
            <a:noAutofit/>
          </a:bodyPr>
          <a:lstStyle/>
          <a:p>
            <a:r>
              <a:rPr lang="id-ID" sz="2800" b="1" dirty="0"/>
              <a:t>Langkah-Langkah/Sintak Model Discovery Learning</a:t>
            </a:r>
            <a:endParaRPr lang="en-US" sz="2800" b="1" dirty="0"/>
          </a:p>
        </p:txBody>
      </p:sp>
    </p:spTree>
    <p:extLst>
      <p:ext uri="{BB962C8B-B14F-4D97-AF65-F5344CB8AC3E}">
        <p14:creationId xmlns:p14="http://schemas.microsoft.com/office/powerpoint/2010/main" val="12942562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5" y="0"/>
            <a:ext cx="6942205" cy="1143000"/>
          </a:xfrm>
        </p:spPr>
        <p:txBody>
          <a:bodyPr>
            <a:noAutofit/>
          </a:bodyPr>
          <a:lstStyle/>
          <a:p>
            <a:pPr algn="r"/>
            <a:r>
              <a:rPr lang="en-US" sz="3200" b="1" dirty="0" err="1"/>
              <a:t>Penerapan</a:t>
            </a:r>
            <a:r>
              <a:rPr lang="en-US" sz="3200" b="1" dirty="0"/>
              <a:t> Model </a:t>
            </a:r>
            <a:r>
              <a:rPr lang="en-US" sz="3200" b="1" i="1" dirty="0"/>
              <a:t>Discovery Learning</a:t>
            </a:r>
            <a:r>
              <a:rPr lang="en-US" sz="3200" b="1" dirty="0"/>
              <a:t> </a:t>
            </a:r>
            <a:r>
              <a:rPr lang="en-US" sz="3200" b="1" dirty="0" err="1"/>
              <a:t>pada</a:t>
            </a:r>
            <a:r>
              <a:rPr lang="en-US" sz="3200" b="1" dirty="0"/>
              <a:t> </a:t>
            </a:r>
            <a:r>
              <a:rPr lang="id-ID" sz="3200" b="1" dirty="0" err="1"/>
              <a:t>P</a:t>
            </a:r>
            <a:r>
              <a:rPr lang="en-US" sz="3200" b="1" dirty="0" err="1"/>
              <a:t>embelajaran</a:t>
            </a:r>
            <a:r>
              <a:rPr lang="en-US" sz="3200" b="1" dirty="0"/>
              <a:t> </a:t>
            </a:r>
            <a:r>
              <a:rPr lang="en-US" sz="3200" b="1" dirty="0" err="1"/>
              <a:t>Fisika</a:t>
            </a:r>
            <a:endParaRPr lang="id-ID"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053199431"/>
              </p:ext>
            </p:extLst>
          </p:nvPr>
        </p:nvGraphicFramePr>
        <p:xfrm>
          <a:off x="478047" y="1143000"/>
          <a:ext cx="8229600" cy="5130800"/>
        </p:xfrm>
        <a:graphic>
          <a:graphicData uri="http://schemas.openxmlformats.org/drawingml/2006/table">
            <a:tbl>
              <a:tblPr firstRow="1" bandRow="1">
                <a:tableStyleId>{5C22544A-7EE6-4342-B048-85BDC9FD1C3A}</a:tableStyleId>
              </a:tblPr>
              <a:tblGrid>
                <a:gridCol w="1810544">
                  <a:extLst>
                    <a:ext uri="{9D8B030D-6E8A-4147-A177-3AD203B41FA5}">
                      <a16:colId xmlns:a16="http://schemas.microsoft.com/office/drawing/2014/main" val="246654815"/>
                    </a:ext>
                  </a:extLst>
                </a:gridCol>
                <a:gridCol w="432048">
                  <a:extLst>
                    <a:ext uri="{9D8B030D-6E8A-4147-A177-3AD203B41FA5}">
                      <a16:colId xmlns:a16="http://schemas.microsoft.com/office/drawing/2014/main" val="635808123"/>
                    </a:ext>
                  </a:extLst>
                </a:gridCol>
                <a:gridCol w="5987008">
                  <a:extLst>
                    <a:ext uri="{9D8B030D-6E8A-4147-A177-3AD203B41FA5}">
                      <a16:colId xmlns:a16="http://schemas.microsoft.com/office/drawing/2014/main" val="2439679546"/>
                    </a:ext>
                  </a:extLst>
                </a:gridCol>
              </a:tblGrid>
              <a:tr h="370840">
                <a:tc>
                  <a:txBody>
                    <a:bodyPr/>
                    <a:lstStyle/>
                    <a:p>
                      <a:pPr>
                        <a:spcBef>
                          <a:spcPts val="300"/>
                        </a:spcBef>
                        <a:spcAft>
                          <a:spcPts val="0"/>
                        </a:spcAft>
                      </a:pPr>
                      <a:r>
                        <a:rPr lang="en-US" sz="2000" b="1" dirty="0" err="1">
                          <a:solidFill>
                            <a:sysClr val="windowText" lastClr="000000"/>
                          </a:solidFill>
                          <a:effectLst/>
                          <a:latin typeface="Arial" panose="020B0604020202020204" pitchFamily="34" charset="0"/>
                          <a:ea typeface="Times New Roman" panose="02020603050405020304" pitchFamily="18" charset="0"/>
                          <a:cs typeface="Arial" panose="020B0604020202020204" pitchFamily="34" charset="0"/>
                        </a:rPr>
                        <a:t>Kompetensi</a:t>
                      </a:r>
                      <a:r>
                        <a:rPr lang="en-US" sz="2000" b="1" dirty="0">
                          <a:solidFill>
                            <a:sysClr val="windowText" lastClr="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b="1" dirty="0" err="1">
                          <a:solidFill>
                            <a:sysClr val="windowText" lastClr="000000"/>
                          </a:solidFill>
                          <a:effectLst/>
                          <a:latin typeface="Arial" panose="020B0604020202020204" pitchFamily="34" charset="0"/>
                          <a:ea typeface="Times New Roman" panose="02020603050405020304" pitchFamily="18" charset="0"/>
                          <a:cs typeface="Arial" panose="020B0604020202020204" pitchFamily="34" charset="0"/>
                        </a:rPr>
                        <a:t>Dasar</a:t>
                      </a:r>
                      <a:endParaRPr lang="id-ID" sz="2000" dirty="0">
                        <a:solidFill>
                          <a:sysClr val="windowText" lastClr="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spcBef>
                          <a:spcPts val="300"/>
                        </a:spcBef>
                        <a:spcAft>
                          <a:spcPts val="0"/>
                        </a:spcAft>
                      </a:pPr>
                      <a:r>
                        <a:rPr lang="en-US"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lang="id-ID"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marL="442913" lvl="1" indent="-442913" algn="l">
                        <a:lnSpc>
                          <a:spcPct val="115000"/>
                        </a:lnSpc>
                        <a:spcAft>
                          <a:spcPts val="0"/>
                        </a:spcAft>
                        <a:buFont typeface="+mj-lt"/>
                        <a:buNone/>
                        <a:tabLst/>
                      </a:pPr>
                      <a:r>
                        <a:rPr lang="id-ID"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3.7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Menerapkan</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hukum-hukum</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pada</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fluida</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statik</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dalam</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kehidupan</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endParaRPr lang="id-ID"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endParaRPr>
                    </a:p>
                    <a:p>
                      <a:pPr marL="442913" lvl="1" indent="-442913">
                        <a:buFont typeface="+mj-lt"/>
                        <a:buNone/>
                        <a:tabLst/>
                      </a:pPr>
                      <a:r>
                        <a:rPr lang="id-ID"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4.7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Merencanakan</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dan</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melaksanakan</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percobaan</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yang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memanfaatkan</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sifat-sifat</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fluida</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untuk</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mempermudah</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suatu</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r>
                        <a:rPr lang="en-US" sz="2000" dirty="0" err="1">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pekerjaan</a:t>
                      </a:r>
                      <a:r>
                        <a:rPr lang="en-US" sz="2000" dirty="0">
                          <a:solidFill>
                            <a:sysClr val="windowText" lastClr="000000"/>
                          </a:solidFill>
                          <a:effectLst/>
                          <a:latin typeface="Arial" panose="020B0604020202020204" pitchFamily="34" charset="0"/>
                          <a:ea typeface="Calibri" panose="020F0502020204030204" pitchFamily="34" charset="0"/>
                          <a:cs typeface="Arial" panose="020B0604020202020204" pitchFamily="34" charset="0"/>
                        </a:rPr>
                        <a:t>  </a:t>
                      </a:r>
                      <a:endParaRPr lang="id-ID" sz="2000" dirty="0">
                        <a:solidFill>
                          <a:sysClr val="windowText" lastClr="000000"/>
                        </a:solidFill>
                        <a:effectLst/>
                        <a:latin typeface="Arial" panose="020B0604020202020204" pitchFamily="34" charset="0"/>
                        <a:cs typeface="Arial" panose="020B0604020202020204" pitchFamily="34"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598673701"/>
                  </a:ext>
                </a:extLst>
              </a:tr>
              <a:tr h="370840">
                <a:tc>
                  <a:txBody>
                    <a:bodyPr/>
                    <a:lstStyle/>
                    <a:p>
                      <a:pPr>
                        <a:spcBef>
                          <a:spcPts val="600"/>
                        </a:spcBef>
                        <a:spcAft>
                          <a:spcPts val="0"/>
                        </a:spcAft>
                      </a:pPr>
                      <a:r>
                        <a:rPr lang="en-US" sz="2000" b="1">
                          <a:effectLst/>
                          <a:latin typeface="Arial" panose="020B0604020202020204" pitchFamily="34" charset="0"/>
                          <a:ea typeface="Times New Roman" panose="02020603050405020304" pitchFamily="18" charset="0"/>
                          <a:cs typeface="Arial" panose="020B0604020202020204" pitchFamily="34" charset="0"/>
                        </a:rPr>
                        <a:t>Topik  </a:t>
                      </a:r>
                      <a:endParaRPr lang="id-ID"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spcBef>
                          <a:spcPts val="600"/>
                        </a:spcBef>
                        <a:spcAft>
                          <a:spcPts val="0"/>
                        </a:spcAft>
                      </a:pPr>
                      <a:r>
                        <a:rPr lang="en-US"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lang="id-ID"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spcBef>
                          <a:spcPts val="600"/>
                        </a:spcBef>
                        <a:spcAft>
                          <a:spcPts val="0"/>
                        </a:spcAft>
                      </a:pPr>
                      <a:r>
                        <a:rPr lang="en-US" sz="2000" b="1">
                          <a:effectLst/>
                          <a:latin typeface="Arial" panose="020B0604020202020204" pitchFamily="34" charset="0"/>
                          <a:ea typeface="Times New Roman" panose="02020603050405020304" pitchFamily="18" charset="0"/>
                          <a:cs typeface="Arial" panose="020B0604020202020204" pitchFamily="34" charset="0"/>
                        </a:rPr>
                        <a:t>Fluida Statik</a:t>
                      </a:r>
                      <a:endParaRPr lang="id-ID"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2251619260"/>
                  </a:ext>
                </a:extLst>
              </a:tr>
              <a:tr h="370840">
                <a:tc>
                  <a:txBody>
                    <a:bodyPr/>
                    <a:lstStyle/>
                    <a:p>
                      <a:pPr>
                        <a:spcAft>
                          <a:spcPts val="0"/>
                        </a:spcAft>
                      </a:pPr>
                      <a:r>
                        <a:rPr lang="en-US" sz="2000" b="1">
                          <a:effectLst/>
                          <a:latin typeface="Arial" panose="020B0604020202020204" pitchFamily="34" charset="0"/>
                          <a:ea typeface="Times New Roman" panose="02020603050405020304" pitchFamily="18" charset="0"/>
                          <a:cs typeface="Arial" panose="020B0604020202020204" pitchFamily="34" charset="0"/>
                        </a:rPr>
                        <a:t>Sub Topik</a:t>
                      </a:r>
                      <a:endParaRPr lang="id-ID"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spcAft>
                          <a:spcPts val="0"/>
                        </a:spcAft>
                      </a:pPr>
                      <a:r>
                        <a:rPr lang="en-US"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lang="id-ID"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spcAft>
                          <a:spcPts val="0"/>
                        </a:spcAft>
                      </a:pPr>
                      <a:r>
                        <a:rPr lang="en-US" sz="2000" b="1">
                          <a:effectLst/>
                          <a:latin typeface="Arial" panose="020B0604020202020204" pitchFamily="34" charset="0"/>
                          <a:ea typeface="Times New Roman" panose="02020603050405020304" pitchFamily="18" charset="0"/>
                          <a:cs typeface="Arial" panose="020B0604020202020204" pitchFamily="34" charset="0"/>
                        </a:rPr>
                        <a:t>Hukum Archimedes</a:t>
                      </a:r>
                      <a:endParaRPr lang="id-ID"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2850962055"/>
                  </a:ext>
                </a:extLst>
              </a:tr>
              <a:tr h="370840">
                <a:tc>
                  <a:txBody>
                    <a:bodyPr/>
                    <a:lstStyle/>
                    <a:p>
                      <a:pPr>
                        <a:spcBef>
                          <a:spcPts val="300"/>
                        </a:spcBef>
                        <a:spcAft>
                          <a:spcPts val="0"/>
                        </a:spcAft>
                      </a:pPr>
                      <a:r>
                        <a:rPr lang="en-US" sz="2000" b="1">
                          <a:effectLst/>
                          <a:latin typeface="Arial" panose="020B0604020202020204" pitchFamily="34" charset="0"/>
                          <a:ea typeface="Times New Roman" panose="02020603050405020304" pitchFamily="18" charset="0"/>
                          <a:cs typeface="Arial" panose="020B0604020202020204" pitchFamily="34" charset="0"/>
                        </a:rPr>
                        <a:t>Tujuan</a:t>
                      </a:r>
                      <a:endParaRPr lang="id-ID"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spcBef>
                          <a:spcPts val="300"/>
                        </a:spcBef>
                        <a:spcAft>
                          <a:spcPts val="0"/>
                        </a:spcAft>
                      </a:pPr>
                      <a:r>
                        <a:rPr lang="en-US"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lang="id-ID"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spcAft>
                          <a:spcPts val="0"/>
                        </a:spcAft>
                      </a:pPr>
                      <a:r>
                        <a:rPr lang="en-US" sz="1400" dirty="0" err="1">
                          <a:effectLst/>
                          <a:latin typeface="Arial" panose="020B0604020202020204" pitchFamily="34" charset="0"/>
                          <a:ea typeface="Times New Roman" panose="02020603050405020304" pitchFamily="18" charset="0"/>
                          <a:cs typeface="Arial" panose="020B0604020202020204" pitchFamily="34" charset="0"/>
                        </a:rPr>
                        <a:t>Setelah</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mengamati</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demonstrasi</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melakukan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percobaan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dan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berdiskusi</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siswa</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diharapkan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mampu</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endParaRPr lang="id-ID" sz="14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spcAft>
                          <a:spcPts val="0"/>
                        </a:spcAft>
                        <a:buFont typeface="Wingdings" panose="05000000000000000000" pitchFamily="2" charset="2"/>
                        <a:buChar char=""/>
                      </a:pPr>
                      <a:r>
                        <a:rPr lang="en-US" sz="1400" dirty="0" err="1">
                          <a:effectLst/>
                          <a:latin typeface="Arial" panose="020B0604020202020204" pitchFamily="34" charset="0"/>
                          <a:ea typeface="Times New Roman" panose="02020603050405020304" pitchFamily="18" charset="0"/>
                          <a:cs typeface="Arial" panose="020B0604020202020204" pitchFamily="34" charset="0"/>
                        </a:rPr>
                        <a:t>Menjelaskan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pengertian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hukum</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Archimides</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endParaRPr lang="id-ID" sz="14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spcAft>
                          <a:spcPts val="0"/>
                        </a:spcAft>
                        <a:buFont typeface="Wingdings" panose="05000000000000000000" pitchFamily="2" charset="2"/>
                        <a:buChar char=""/>
                      </a:pPr>
                      <a:r>
                        <a:rPr lang="en-US" sz="1400" dirty="0" err="1">
                          <a:effectLst/>
                          <a:latin typeface="Arial" panose="020B0604020202020204" pitchFamily="34" charset="0"/>
                          <a:ea typeface="Times New Roman" panose="02020603050405020304" pitchFamily="18" charset="0"/>
                          <a:cs typeface="Arial" panose="020B0604020202020204" pitchFamily="34" charset="0"/>
                        </a:rPr>
                        <a:t>Mengidentifikasi</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variabel</a:t>
                      </a:r>
                      <a:r>
                        <a:rPr lang="en-US" sz="1400" dirty="0">
                          <a:effectLst/>
                          <a:latin typeface="Arial" panose="020B0604020202020204" pitchFamily="34" charset="0"/>
                          <a:ea typeface="Times New Roman" panose="02020603050405020304" pitchFamily="18" charset="0"/>
                          <a:cs typeface="Arial" panose="020B0604020202020204" pitchFamily="34" charset="0"/>
                        </a:rPr>
                        <a:t> yang </a:t>
                      </a:r>
                      <a:r>
                        <a:rPr lang="en-US" sz="1400" dirty="0" err="1">
                          <a:effectLst/>
                          <a:latin typeface="Arial" panose="020B0604020202020204" pitchFamily="34" charset="0"/>
                          <a:ea typeface="Times New Roman" panose="02020603050405020304" pitchFamily="18" charset="0"/>
                          <a:cs typeface="Arial" panose="020B0604020202020204" pitchFamily="34" charset="0"/>
                        </a:rPr>
                        <a:t>mempengaruhi</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besar</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gaya</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apung</a:t>
                      </a:r>
                      <a:endParaRPr lang="id-ID" sz="14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spcAft>
                          <a:spcPts val="0"/>
                        </a:spcAft>
                        <a:buFont typeface="Wingdings" panose="05000000000000000000" pitchFamily="2" charset="2"/>
                        <a:buChar char=""/>
                      </a:pPr>
                      <a:r>
                        <a:rPr lang="en-US" sz="1400" dirty="0" err="1">
                          <a:effectLst/>
                          <a:latin typeface="Arial" panose="020B0604020202020204" pitchFamily="34" charset="0"/>
                          <a:ea typeface="Times New Roman" panose="02020603050405020304" pitchFamily="18" charset="0"/>
                          <a:cs typeface="Arial" panose="020B0604020202020204" pitchFamily="34" charset="0"/>
                        </a:rPr>
                        <a:t>Menjelaskan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benda</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tenggelam</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melayang</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dan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terapung</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dengan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menggunakan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hukum</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Archimides</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endParaRPr lang="id-ID" sz="14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spcAft>
                          <a:spcPts val="0"/>
                        </a:spcAft>
                        <a:buFont typeface="Wingdings" panose="05000000000000000000" pitchFamily="2" charset="2"/>
                        <a:buChar char=""/>
                      </a:pPr>
                      <a:r>
                        <a:rPr lang="en-US" sz="1400" dirty="0" err="1">
                          <a:effectLst/>
                          <a:latin typeface="Arial" panose="020B0604020202020204" pitchFamily="34" charset="0"/>
                          <a:ea typeface="Calibri" panose="020F0502020204030204" pitchFamily="34" charset="0"/>
                          <a:cs typeface="Arial" panose="020B0604020202020204" pitchFamily="34" charset="0"/>
                        </a:rPr>
                        <a:t>Melakukan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percobaan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tentang</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hukum</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Archimides</a:t>
                      </a:r>
                      <a:r>
                        <a:rPr lang="en-US" sz="1400" dirty="0">
                          <a:effectLst/>
                          <a:latin typeface="Arial" panose="020B0604020202020204" pitchFamily="34" charset="0"/>
                          <a:ea typeface="Calibri" panose="020F0502020204030204" pitchFamily="34" charset="0"/>
                          <a:cs typeface="Arial" panose="020B0604020202020204" pitchFamily="34" charset="0"/>
                        </a:rPr>
                        <a:t> </a:t>
                      </a:r>
                      <a:endParaRPr lang="id-ID" sz="14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spcAft>
                          <a:spcPts val="0"/>
                        </a:spcAft>
                        <a:buFont typeface="Wingdings" panose="05000000000000000000" pitchFamily="2" charset="2"/>
                        <a:buChar char=""/>
                      </a:pPr>
                      <a:r>
                        <a:rPr lang="en-US" sz="1400" dirty="0" err="1">
                          <a:effectLst/>
                          <a:latin typeface="Arial" panose="020B0604020202020204" pitchFamily="34" charset="0"/>
                          <a:ea typeface="Calibri" panose="020F0502020204030204" pitchFamily="34" charset="0"/>
                          <a:cs typeface="Arial" panose="020B0604020202020204" pitchFamily="34" charset="0"/>
                        </a:rPr>
                        <a:t>Menyelidiki</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kemurnian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zat</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suatu</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benda</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dengan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menggunakan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hukum</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Archimides</a:t>
                      </a:r>
                      <a:r>
                        <a:rPr lang="en-US" sz="1400" dirty="0">
                          <a:effectLst/>
                          <a:latin typeface="Arial" panose="020B0604020202020204" pitchFamily="34" charset="0"/>
                          <a:ea typeface="Calibri" panose="020F0502020204030204" pitchFamily="34" charset="0"/>
                          <a:cs typeface="Arial" panose="020B0604020202020204" pitchFamily="34" charset="0"/>
                        </a:rPr>
                        <a:t> </a:t>
                      </a:r>
                      <a:endParaRPr lang="id-ID" sz="14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spcAft>
                          <a:spcPts val="0"/>
                        </a:spcAft>
                        <a:buFont typeface="Wingdings" panose="05000000000000000000" pitchFamily="2" charset="2"/>
                        <a:buChar char=""/>
                      </a:pPr>
                      <a:r>
                        <a:rPr lang="en-US" sz="1400" dirty="0" err="1">
                          <a:effectLst/>
                          <a:latin typeface="Arial" panose="020B0604020202020204" pitchFamily="34" charset="0"/>
                          <a:ea typeface="Calibri" panose="020F0502020204030204" pitchFamily="34" charset="0"/>
                          <a:cs typeface="Arial" panose="020B0604020202020204" pitchFamily="34" charset="0"/>
                        </a:rPr>
                        <a:t>Menunjukkan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prilaku</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ilmiah</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dalam</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melakukan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percobaan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dan</a:t>
                      </a: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err="1">
                          <a:effectLst/>
                          <a:latin typeface="Arial" panose="020B0604020202020204" pitchFamily="34" charset="0"/>
                          <a:ea typeface="Calibri" panose="020F0502020204030204" pitchFamily="34" charset="0"/>
                          <a:cs typeface="Arial" panose="020B0604020202020204" pitchFamily="34" charset="0"/>
                        </a:rPr>
                        <a:t>berdiskusi</a:t>
                      </a:r>
                      <a:endParaRPr lang="id-ID" sz="1400"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spcAft>
                          <a:spcPts val="0"/>
                        </a:spcAft>
                        <a:buFont typeface="Wingdings" panose="05000000000000000000" pitchFamily="2" charset="2"/>
                        <a:buChar char=""/>
                      </a:pPr>
                      <a:r>
                        <a:rPr lang="en-US" sz="1400" dirty="0" err="1">
                          <a:effectLst/>
                          <a:latin typeface="Arial" panose="020B0604020202020204" pitchFamily="34" charset="0"/>
                          <a:ea typeface="Times New Roman" panose="02020603050405020304" pitchFamily="18" charset="0"/>
                          <a:cs typeface="Arial" panose="020B0604020202020204" pitchFamily="34" charset="0"/>
                        </a:rPr>
                        <a:t>Menyadari</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kebesaran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Tuhan</a:t>
                      </a:r>
                      <a:r>
                        <a:rPr lang="en-US" sz="1400" dirty="0">
                          <a:effectLst/>
                          <a:latin typeface="Arial" panose="020B0604020202020204" pitchFamily="34" charset="0"/>
                          <a:ea typeface="Times New Roman" panose="02020603050405020304" pitchFamily="18" charset="0"/>
                          <a:cs typeface="Arial" panose="020B0604020202020204" pitchFamily="34" charset="0"/>
                        </a:rPr>
                        <a:t> yang </a:t>
                      </a:r>
                      <a:r>
                        <a:rPr lang="en-US" sz="1400" dirty="0" err="1">
                          <a:effectLst/>
                          <a:latin typeface="Arial" panose="020B0604020202020204" pitchFamily="34" charset="0"/>
                          <a:ea typeface="Times New Roman" panose="02020603050405020304" pitchFamily="18" charset="0"/>
                          <a:cs typeface="Arial" panose="020B0604020202020204" pitchFamily="34" charset="0"/>
                        </a:rPr>
                        <a:t>menciptakan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dan</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mengatur</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alam</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jagad</a:t>
                      </a:r>
                      <a:r>
                        <a:rPr lang="en-US" sz="1400" dirty="0">
                          <a:effectLst/>
                          <a:latin typeface="Arial" panose="020B0604020202020204" pitchFamily="34" charset="0"/>
                          <a:ea typeface="Times New Roman" panose="02020603050405020304" pitchFamily="18" charset="0"/>
                          <a:cs typeface="Arial" panose="020B0604020202020204" pitchFamily="34" charset="0"/>
                        </a:rPr>
                        <a:t> </a:t>
                      </a:r>
                      <a:r>
                        <a:rPr lang="en-US" sz="1400" dirty="0" err="1">
                          <a:effectLst/>
                          <a:latin typeface="Arial" panose="020B0604020202020204" pitchFamily="34" charset="0"/>
                          <a:ea typeface="Times New Roman" panose="02020603050405020304" pitchFamily="18" charset="0"/>
                          <a:cs typeface="Arial" panose="020B0604020202020204" pitchFamily="34" charset="0"/>
                        </a:rPr>
                        <a:t>raya</a:t>
                      </a:r>
                      <a:endParaRPr lang="id-ID" sz="1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744219524"/>
                  </a:ext>
                </a:extLst>
              </a:tr>
            </a:tbl>
          </a:graphicData>
        </a:graphic>
      </p:graphicFrame>
      <p:sp>
        <p:nvSpPr>
          <p:cNvPr id="4" name="Slide Number Placeholder 3"/>
          <p:cNvSpPr>
            <a:spLocks noGrp="1"/>
          </p:cNvSpPr>
          <p:nvPr>
            <p:ph type="sldNum" sz="quarter" idx="12"/>
          </p:nvPr>
        </p:nvSpPr>
        <p:spPr/>
        <p:txBody>
          <a:bodyPr/>
          <a:lstStyle/>
          <a:p>
            <a:fld id="{4DC9F4C6-A8B4-454B-BBA9-B6D228FB3A3F}" type="slidenum">
              <a:rPr lang="id-ID" smtClean="0"/>
              <a:pPr/>
              <a:t>18</a:t>
            </a:fld>
            <a:endParaRPr lang="id-ID" dirty="0"/>
          </a:p>
        </p:txBody>
      </p:sp>
    </p:spTree>
    <p:extLst>
      <p:ext uri="{BB962C8B-B14F-4D97-AF65-F5344CB8AC3E}">
        <p14:creationId xmlns:p14="http://schemas.microsoft.com/office/powerpoint/2010/main" val="21096078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chor="t">
            <a:normAutofit/>
          </a:bodyPr>
          <a:lstStyle/>
          <a:p>
            <a:endParaRPr lang="id-ID" sz="2400" dirty="0">
              <a:solidFill>
                <a:schemeClr val="tx1"/>
              </a:solidFill>
            </a:endParaRPr>
          </a:p>
          <a:p>
            <a:r>
              <a:rPr lang="en-US" sz="2400" dirty="0" err="1">
                <a:solidFill>
                  <a:schemeClr val="tx1"/>
                </a:solidFill>
              </a:rPr>
              <a:t>Dalam</a:t>
            </a:r>
            <a:r>
              <a:rPr lang="en-US" sz="2400" dirty="0">
                <a:solidFill>
                  <a:schemeClr val="tx1"/>
                </a:solidFill>
              </a:rPr>
              <a:t> Model </a:t>
            </a:r>
            <a:r>
              <a:rPr lang="en-US" sz="2400" dirty="0" err="1">
                <a:solidFill>
                  <a:schemeClr val="tx1"/>
                </a:solidFill>
              </a:rPr>
              <a:t>Pembelajaran</a:t>
            </a:r>
            <a:r>
              <a:rPr lang="en-US" sz="2400" dirty="0">
                <a:solidFill>
                  <a:schemeClr val="tx1"/>
                </a:solidFill>
              </a:rPr>
              <a:t> </a:t>
            </a:r>
            <a:r>
              <a:rPr lang="en-US" sz="2400" i="1" dirty="0">
                <a:solidFill>
                  <a:schemeClr val="tx1"/>
                </a:solidFill>
              </a:rPr>
              <a:t>Discovery Learning</a:t>
            </a:r>
            <a:r>
              <a:rPr lang="en-US" sz="2400" dirty="0">
                <a:solidFill>
                  <a:schemeClr val="tx1"/>
                </a:solidFill>
              </a:rPr>
              <a:t>, </a:t>
            </a:r>
            <a:r>
              <a:rPr lang="en-US" sz="2400" dirty="0" err="1">
                <a:solidFill>
                  <a:schemeClr val="tx1"/>
                </a:solidFill>
              </a:rPr>
              <a:t>penilaian</a:t>
            </a:r>
            <a:r>
              <a:rPr lang="en-US" sz="2400" dirty="0">
                <a:solidFill>
                  <a:schemeClr val="tx1"/>
                </a:solidFill>
              </a:rPr>
              <a:t> </a:t>
            </a:r>
            <a:r>
              <a:rPr lang="en-US" sz="2400" dirty="0" err="1">
                <a:solidFill>
                  <a:schemeClr val="tx1"/>
                </a:solidFill>
              </a:rPr>
              <a:t>dapat</a:t>
            </a:r>
            <a:r>
              <a:rPr lang="en-US" sz="2400" dirty="0">
                <a:solidFill>
                  <a:schemeClr val="tx1"/>
                </a:solidFill>
              </a:rPr>
              <a:t> </a:t>
            </a:r>
            <a:r>
              <a:rPr lang="en-US" sz="2400" dirty="0" err="1">
                <a:solidFill>
                  <a:schemeClr val="tx1"/>
                </a:solidFill>
              </a:rPr>
              <a:t>dilakukan</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menggunakan</a:t>
            </a:r>
            <a:r>
              <a:rPr lang="en-US" sz="2400" dirty="0">
                <a:solidFill>
                  <a:schemeClr val="tx1"/>
                </a:solidFill>
              </a:rPr>
              <a:t> </a:t>
            </a:r>
            <a:r>
              <a:rPr lang="en-US" sz="2400" dirty="0" err="1">
                <a:solidFill>
                  <a:schemeClr val="tx1"/>
                </a:solidFill>
              </a:rPr>
              <a:t>tes</a:t>
            </a:r>
            <a:r>
              <a:rPr lang="en-US" sz="2400" dirty="0">
                <a:solidFill>
                  <a:schemeClr val="tx1"/>
                </a:solidFill>
              </a:rPr>
              <a:t> </a:t>
            </a:r>
            <a:r>
              <a:rPr lang="en-US" sz="2400" dirty="0" err="1">
                <a:solidFill>
                  <a:schemeClr val="tx1"/>
                </a:solidFill>
              </a:rPr>
              <a:t>maupun</a:t>
            </a:r>
            <a:r>
              <a:rPr lang="en-US" sz="2400" dirty="0">
                <a:solidFill>
                  <a:schemeClr val="tx1"/>
                </a:solidFill>
              </a:rPr>
              <a:t> non </a:t>
            </a:r>
            <a:r>
              <a:rPr lang="en-US" sz="2400" dirty="0" err="1">
                <a:solidFill>
                  <a:schemeClr val="tx1"/>
                </a:solidFill>
              </a:rPr>
              <a:t>tes</a:t>
            </a:r>
            <a:r>
              <a:rPr lang="en-US" sz="2400" dirty="0">
                <a:solidFill>
                  <a:schemeClr val="tx1"/>
                </a:solidFill>
              </a:rPr>
              <a:t>.</a:t>
            </a:r>
            <a:endParaRPr lang="id-ID" sz="2400" dirty="0">
              <a:solidFill>
                <a:schemeClr val="tx1"/>
              </a:solidFill>
            </a:endParaRPr>
          </a:p>
          <a:p>
            <a:r>
              <a:rPr lang="id-ID" sz="2400" dirty="0">
                <a:solidFill>
                  <a:schemeClr val="tx1"/>
                </a:solidFill>
              </a:rPr>
              <a:t>P</a:t>
            </a:r>
            <a:r>
              <a:rPr lang="en-US" sz="2400" dirty="0" err="1">
                <a:solidFill>
                  <a:schemeClr val="tx1"/>
                </a:solidFill>
              </a:rPr>
              <a:t>enilaian</a:t>
            </a:r>
            <a:r>
              <a:rPr lang="en-US" sz="2400" dirty="0">
                <a:solidFill>
                  <a:schemeClr val="tx1"/>
                </a:solidFill>
              </a:rPr>
              <a:t> yang </a:t>
            </a:r>
            <a:r>
              <a:rPr lang="en-US" sz="2400" dirty="0" err="1">
                <a:solidFill>
                  <a:schemeClr val="tx1"/>
                </a:solidFill>
              </a:rPr>
              <a:t>digunakan</a:t>
            </a:r>
            <a:r>
              <a:rPr lang="en-US" sz="2400" dirty="0">
                <a:solidFill>
                  <a:schemeClr val="tx1"/>
                </a:solidFill>
              </a:rPr>
              <a:t> </a:t>
            </a:r>
            <a:r>
              <a:rPr lang="en-US" sz="2400" dirty="0" err="1">
                <a:solidFill>
                  <a:schemeClr val="tx1"/>
                </a:solidFill>
              </a:rPr>
              <a:t>mencakup</a:t>
            </a:r>
            <a:r>
              <a:rPr lang="en-US" sz="2400" dirty="0">
                <a:solidFill>
                  <a:schemeClr val="tx1"/>
                </a:solidFill>
              </a:rPr>
              <a:t> </a:t>
            </a:r>
            <a:r>
              <a:rPr lang="en-US" sz="2400" dirty="0" err="1">
                <a:solidFill>
                  <a:schemeClr val="tx1"/>
                </a:solidFill>
              </a:rPr>
              <a:t>penilaian</a:t>
            </a:r>
            <a:r>
              <a:rPr lang="en-US" sz="2400" dirty="0">
                <a:solidFill>
                  <a:schemeClr val="tx1"/>
                </a:solidFill>
              </a:rPr>
              <a:t> </a:t>
            </a:r>
            <a:r>
              <a:rPr lang="en-US" sz="2400" dirty="0" err="1">
                <a:solidFill>
                  <a:schemeClr val="tx1"/>
                </a:solidFill>
              </a:rPr>
              <a:t>kognitif</a:t>
            </a:r>
            <a:r>
              <a:rPr lang="en-US" sz="2400" dirty="0">
                <a:solidFill>
                  <a:schemeClr val="tx1"/>
                </a:solidFill>
              </a:rPr>
              <a:t>, </a:t>
            </a:r>
            <a:r>
              <a:rPr lang="en-US" sz="2400" dirty="0" err="1">
                <a:solidFill>
                  <a:schemeClr val="tx1"/>
                </a:solidFill>
              </a:rPr>
              <a:t>proses</a:t>
            </a:r>
            <a:r>
              <a:rPr lang="en-US" sz="2400" dirty="0">
                <a:solidFill>
                  <a:schemeClr val="tx1"/>
                </a:solidFill>
              </a:rPr>
              <a:t>, </a:t>
            </a:r>
            <a:r>
              <a:rPr lang="en-US" sz="2400" dirty="0" err="1">
                <a:solidFill>
                  <a:schemeClr val="tx1"/>
                </a:solidFill>
              </a:rPr>
              <a:t>sikap</a:t>
            </a:r>
            <a:r>
              <a:rPr lang="en-US" sz="2400" dirty="0">
                <a:solidFill>
                  <a:schemeClr val="tx1"/>
                </a:solidFill>
              </a:rPr>
              <a:t>, </a:t>
            </a:r>
            <a:r>
              <a:rPr lang="en-US" sz="2400" dirty="0" err="1">
                <a:solidFill>
                  <a:schemeClr val="tx1"/>
                </a:solidFill>
              </a:rPr>
              <a:t>atau</a:t>
            </a:r>
            <a:r>
              <a:rPr lang="en-US" sz="2400" dirty="0">
                <a:solidFill>
                  <a:schemeClr val="tx1"/>
                </a:solidFill>
              </a:rPr>
              <a:t> </a:t>
            </a:r>
            <a:r>
              <a:rPr lang="en-US" sz="2400" dirty="0" err="1">
                <a:solidFill>
                  <a:schemeClr val="tx1"/>
                </a:solidFill>
              </a:rPr>
              <a:t>penilaian</a:t>
            </a:r>
            <a:r>
              <a:rPr lang="en-US" sz="2400" dirty="0">
                <a:solidFill>
                  <a:schemeClr val="tx1"/>
                </a:solidFill>
              </a:rPr>
              <a:t> </a:t>
            </a:r>
            <a:r>
              <a:rPr lang="en-US" sz="2400" dirty="0" err="1">
                <a:solidFill>
                  <a:schemeClr val="tx1"/>
                </a:solidFill>
              </a:rPr>
              <a:t>hasil</a:t>
            </a:r>
            <a:r>
              <a:rPr lang="en-US" sz="2400" dirty="0">
                <a:solidFill>
                  <a:schemeClr val="tx1"/>
                </a:solidFill>
              </a:rPr>
              <a:t> </a:t>
            </a:r>
            <a:r>
              <a:rPr lang="en-US" sz="2400" dirty="0" err="1">
                <a:solidFill>
                  <a:schemeClr val="tx1"/>
                </a:solidFill>
              </a:rPr>
              <a:t>kerja</a:t>
            </a:r>
            <a:r>
              <a:rPr lang="en-US" sz="2400" dirty="0">
                <a:solidFill>
                  <a:schemeClr val="tx1"/>
                </a:solidFill>
              </a:rPr>
              <a:t> </a:t>
            </a:r>
            <a:r>
              <a:rPr lang="en-US" sz="2400" dirty="0" err="1">
                <a:solidFill>
                  <a:schemeClr val="tx1"/>
                </a:solidFill>
              </a:rPr>
              <a:t>siswa</a:t>
            </a:r>
            <a:r>
              <a:rPr lang="en-US" sz="2400" dirty="0">
                <a:solidFill>
                  <a:schemeClr val="tx1"/>
                </a:solidFill>
              </a:rPr>
              <a:t>. </a:t>
            </a:r>
            <a:endParaRPr lang="id-ID" sz="2400" dirty="0">
              <a:solidFill>
                <a:schemeClr val="tx1"/>
              </a:solidFill>
            </a:endParaRPr>
          </a:p>
        </p:txBody>
      </p:sp>
      <p:sp>
        <p:nvSpPr>
          <p:cNvPr id="2" name="Title 1"/>
          <p:cNvSpPr>
            <a:spLocks noGrp="1"/>
          </p:cNvSpPr>
          <p:nvPr>
            <p:ph type="title"/>
          </p:nvPr>
        </p:nvSpPr>
        <p:spPr/>
        <p:txBody>
          <a:bodyPr>
            <a:normAutofit/>
          </a:bodyPr>
          <a:lstStyle/>
          <a:p>
            <a:pPr lvl="0"/>
            <a:r>
              <a:rPr lang="id-ID"/>
              <a:t>PENILAIAN</a:t>
            </a:r>
            <a:endParaRPr lang="en-US"/>
          </a:p>
        </p:txBody>
      </p:sp>
    </p:spTree>
    <p:extLst>
      <p:ext uri="{BB962C8B-B14F-4D97-AF65-F5344CB8AC3E}">
        <p14:creationId xmlns:p14="http://schemas.microsoft.com/office/powerpoint/2010/main" val="2826917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412776"/>
            <a:ext cx="8229600" cy="1143000"/>
          </a:xfrm>
        </p:spPr>
        <p:txBody>
          <a:bodyPr/>
          <a:lstStyle/>
          <a:p>
            <a:r>
              <a:rPr lang="id-ID" dirty="0"/>
              <a:t>TUJUAN PEMBELAJARAN</a:t>
            </a:r>
          </a:p>
        </p:txBody>
      </p:sp>
      <p:sp>
        <p:nvSpPr>
          <p:cNvPr id="3" name="Content Placeholder 2"/>
          <p:cNvSpPr>
            <a:spLocks noGrp="1"/>
          </p:cNvSpPr>
          <p:nvPr>
            <p:ph idx="1"/>
          </p:nvPr>
        </p:nvSpPr>
        <p:spPr>
          <a:xfrm>
            <a:off x="467544" y="2555776"/>
            <a:ext cx="8229600" cy="1584176"/>
          </a:xfrm>
        </p:spPr>
        <p:txBody>
          <a:bodyPr>
            <a:normAutofit/>
          </a:bodyPr>
          <a:lstStyle/>
          <a:p>
            <a:pPr marL="0" lvl="0" indent="0" fontAlgn="base">
              <a:buNone/>
            </a:pPr>
            <a:r>
              <a:rPr lang="id-ID" dirty="0"/>
              <a:t>Memahami </a:t>
            </a:r>
            <a:r>
              <a:rPr lang="en-US" dirty="0" err="1"/>
              <a:t>beberapa</a:t>
            </a:r>
            <a:r>
              <a:rPr lang="en-US" dirty="0"/>
              <a:t> </a:t>
            </a:r>
            <a:r>
              <a:rPr lang="id-ID" dirty="0"/>
              <a:t>konsep </a:t>
            </a:r>
            <a:r>
              <a:rPr lang="en-US" dirty="0"/>
              <a:t>model </a:t>
            </a:r>
            <a:r>
              <a:rPr lang="en-US" dirty="0" err="1"/>
              <a:t>pembelajaran</a:t>
            </a:r>
            <a:r>
              <a:rPr lang="en-US" dirty="0"/>
              <a:t> </a:t>
            </a:r>
            <a:r>
              <a:rPr lang="id-ID" dirty="0"/>
              <a:t>dan mengimplementasikannya d</a:t>
            </a:r>
            <a:r>
              <a:rPr lang="en-US" dirty="0" err="1"/>
              <a:t>alam</a:t>
            </a:r>
            <a:r>
              <a:rPr lang="en-US" dirty="0"/>
              <a:t> </a:t>
            </a:r>
            <a:r>
              <a:rPr lang="en-US" dirty="0" err="1"/>
              <a:t>pembelajaran</a:t>
            </a:r>
            <a:r>
              <a:rPr lang="en-US" dirty="0"/>
              <a:t> </a:t>
            </a:r>
            <a:r>
              <a:rPr lang="en-US" dirty="0" err="1"/>
              <a:t>Fisika</a:t>
            </a:r>
            <a:r>
              <a:rPr lang="en-US" dirty="0"/>
              <a:t> di SMA.</a:t>
            </a:r>
            <a:endParaRPr lang="id-ID" dirty="0"/>
          </a:p>
        </p:txBody>
      </p:sp>
    </p:spTree>
    <p:extLst>
      <p:ext uri="{BB962C8B-B14F-4D97-AF65-F5344CB8AC3E}">
        <p14:creationId xmlns:p14="http://schemas.microsoft.com/office/powerpoint/2010/main" val="35582794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DC9F4C6-A8B4-454B-BBA9-B6D228FB3A3F}" type="slidenum">
              <a:rPr lang="id-ID" smtClean="0"/>
              <a:pPr/>
              <a:t>20</a:t>
            </a:fld>
            <a:endParaRPr lang="id-ID" dirty="0"/>
          </a:p>
        </p:txBody>
      </p:sp>
      <p:sp>
        <p:nvSpPr>
          <p:cNvPr id="5" name="Title 1"/>
          <p:cNvSpPr txBox="1">
            <a:spLocks/>
          </p:cNvSpPr>
          <p:nvPr/>
        </p:nvSpPr>
        <p:spPr>
          <a:xfrm>
            <a:off x="-16542" y="2924944"/>
            <a:ext cx="9138592" cy="1080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MODEL </a:t>
            </a:r>
            <a:r>
              <a:rPr lang="id-ID" dirty="0"/>
              <a:t>PROJECT BASE</a:t>
            </a:r>
            <a:r>
              <a:rPr lang="en-US" dirty="0"/>
              <a:t> LEARNING</a:t>
            </a:r>
          </a:p>
        </p:txBody>
      </p:sp>
    </p:spTree>
    <p:extLst>
      <p:ext uri="{BB962C8B-B14F-4D97-AF65-F5344CB8AC3E}">
        <p14:creationId xmlns:p14="http://schemas.microsoft.com/office/powerpoint/2010/main" val="22972101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4"/>
          <p:cNvSpPr>
            <a:spLocks noGrp="1"/>
          </p:cNvSpPr>
          <p:nvPr>
            <p:ph idx="1"/>
          </p:nvPr>
        </p:nvSpPr>
        <p:spPr/>
        <p:txBody>
          <a:bodyPr>
            <a:normAutofit lnSpcReduction="10000"/>
          </a:bodyPr>
          <a:lstStyle/>
          <a:p>
            <a:r>
              <a:rPr lang="id-ID" altLang="en-US" sz="2400" i="1" dirty="0">
                <a:solidFill>
                  <a:schemeClr val="tx1"/>
                </a:solidFill>
              </a:rPr>
              <a:t>Project Based Learning </a:t>
            </a:r>
            <a:r>
              <a:rPr lang="id-ID" altLang="en-US" sz="2400" dirty="0">
                <a:solidFill>
                  <a:schemeClr val="tx1"/>
                </a:solidFill>
              </a:rPr>
              <a:t>(</a:t>
            </a:r>
            <a:r>
              <a:rPr lang="en-US" altLang="en-US" sz="2400" dirty="0">
                <a:solidFill>
                  <a:schemeClr val="tx1"/>
                </a:solidFill>
              </a:rPr>
              <a:t>P</a:t>
            </a:r>
            <a:r>
              <a:rPr lang="id-ID" altLang="en-US" sz="2400" dirty="0">
                <a:solidFill>
                  <a:schemeClr val="tx1"/>
                </a:solidFill>
              </a:rPr>
              <a:t>j</a:t>
            </a:r>
            <a:r>
              <a:rPr lang="en-US" altLang="en-US" sz="2400" dirty="0">
                <a:solidFill>
                  <a:schemeClr val="tx1"/>
                </a:solidFill>
              </a:rPr>
              <a:t>BL</a:t>
            </a:r>
            <a:r>
              <a:rPr lang="id-ID" altLang="en-US" sz="2400" dirty="0">
                <a:solidFill>
                  <a:schemeClr val="tx1"/>
                </a:solidFill>
              </a:rPr>
              <a:t>)</a:t>
            </a:r>
            <a:r>
              <a:rPr lang="en-US" altLang="en-US" sz="2400" dirty="0">
                <a:solidFill>
                  <a:schemeClr val="tx1"/>
                </a:solidFill>
              </a:rPr>
              <a:t> </a:t>
            </a:r>
            <a:r>
              <a:rPr lang="id-ID" altLang="en-US" sz="2400" dirty="0">
                <a:solidFill>
                  <a:schemeClr val="tx1"/>
                </a:solidFill>
              </a:rPr>
              <a:t>adalah model pembelajaran yang melibatkan siswa dalam </a:t>
            </a:r>
            <a:r>
              <a:rPr lang="id-ID" altLang="en-US" sz="2400" dirty="0" err="1">
                <a:solidFill>
                  <a:schemeClr val="tx1"/>
                </a:solidFill>
              </a:rPr>
              <a:t>suatu</a:t>
            </a:r>
            <a:r>
              <a:rPr lang="id-ID" altLang="en-US" sz="2400" dirty="0">
                <a:solidFill>
                  <a:schemeClr val="tx1"/>
                </a:solidFill>
              </a:rPr>
              <a:t> kegiatan (proyek) yang menghasilkan </a:t>
            </a:r>
            <a:r>
              <a:rPr lang="id-ID" altLang="en-US" sz="2400" dirty="0" err="1">
                <a:solidFill>
                  <a:schemeClr val="tx1"/>
                </a:solidFill>
              </a:rPr>
              <a:t>suatu</a:t>
            </a:r>
            <a:r>
              <a:rPr lang="id-ID" altLang="en-US" sz="2400" dirty="0">
                <a:solidFill>
                  <a:schemeClr val="tx1"/>
                </a:solidFill>
              </a:rPr>
              <a:t> produk. Keterlibatan siswa mulai dari merencanakan, membuat rancangan, melaksanakan, dan melaporkan hasil kegiatan berupa produk dan laporan </a:t>
            </a:r>
            <a:r>
              <a:rPr lang="id-ID" altLang="en-US" sz="2400" dirty="0" err="1">
                <a:solidFill>
                  <a:schemeClr val="tx1"/>
                </a:solidFill>
              </a:rPr>
              <a:t>pelaksanaanya</a:t>
            </a:r>
            <a:r>
              <a:rPr lang="id-ID" altLang="en-US" sz="2400" dirty="0">
                <a:solidFill>
                  <a:schemeClr val="tx1"/>
                </a:solidFill>
              </a:rPr>
              <a:t>.</a:t>
            </a:r>
          </a:p>
          <a:p>
            <a:r>
              <a:rPr lang="id-ID" altLang="en-US" sz="2400" dirty="0">
                <a:solidFill>
                  <a:schemeClr val="tx1"/>
                </a:solidFill>
              </a:rPr>
              <a:t>PjBL menekankan pada proses pembelajaran jangka panjang, siswa terlibat secara langsung dengan berbagai isu dan persoalan kehidupan sehari-hari, belajar bagaimana memahami dan menyelesaikan persoalan nyata, bersifat interdisipliner, dan melibatkan siswa sebagai pelaku mulai dari merancang, melaksanakan dan melaporkan hasil kegiatan (</a:t>
            </a:r>
            <a:r>
              <a:rPr lang="id-ID" altLang="en-US" sz="2400" i="1" dirty="0">
                <a:solidFill>
                  <a:schemeClr val="tx1"/>
                </a:solidFill>
              </a:rPr>
              <a:t>student centered</a:t>
            </a:r>
            <a:r>
              <a:rPr lang="id-ID" altLang="en-US" sz="2400" dirty="0">
                <a:solidFill>
                  <a:schemeClr val="tx1"/>
                </a:solidFill>
              </a:rPr>
              <a:t>).</a:t>
            </a:r>
          </a:p>
        </p:txBody>
      </p:sp>
      <p:sp>
        <p:nvSpPr>
          <p:cNvPr id="2" name="Title 1"/>
          <p:cNvSpPr>
            <a:spLocks noGrp="1"/>
          </p:cNvSpPr>
          <p:nvPr>
            <p:ph type="title"/>
          </p:nvPr>
        </p:nvSpPr>
        <p:spPr/>
        <p:txBody>
          <a:bodyPr>
            <a:normAutofit/>
          </a:bodyPr>
          <a:lstStyle/>
          <a:p>
            <a:r>
              <a:rPr lang="id-ID" altLang="en-US"/>
              <a:t>Pengertian</a:t>
            </a:r>
            <a:endParaRPr lang="en-US"/>
          </a:p>
        </p:txBody>
      </p:sp>
    </p:spTree>
    <p:extLst>
      <p:ext uri="{BB962C8B-B14F-4D97-AF65-F5344CB8AC3E}">
        <p14:creationId xmlns:p14="http://schemas.microsoft.com/office/powerpoint/2010/main" val="12871645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67544" y="1412776"/>
            <a:ext cx="8352927" cy="4713387"/>
          </a:xfrm>
        </p:spPr>
        <p:txBody>
          <a:bodyPr>
            <a:noAutofit/>
          </a:bodyPr>
          <a:lstStyle/>
          <a:p>
            <a:pPr marL="0" indent="0">
              <a:buFont typeface="Wingdings" panose="05000000000000000000" pitchFamily="2" charset="2"/>
              <a:buNone/>
              <a:defRPr/>
            </a:pPr>
            <a:r>
              <a:rPr lang="id-ID" sz="2200" dirty="0">
                <a:solidFill>
                  <a:schemeClr val="tx1"/>
                </a:solidFill>
              </a:rPr>
              <a:t>Pembelajaran Berbasis Proyek dirancang  dalam rangka: </a:t>
            </a:r>
          </a:p>
          <a:p>
            <a:pPr>
              <a:defRPr/>
            </a:pPr>
            <a:r>
              <a:rPr lang="id-ID" sz="2200" b="0" dirty="0">
                <a:solidFill>
                  <a:schemeClr val="tx1"/>
                </a:solidFill>
              </a:rPr>
              <a:t>Mendorong dan membiasakan siswa untuk menemukan sendiri (</a:t>
            </a:r>
            <a:r>
              <a:rPr lang="en-US" sz="2200" b="0" i="1" dirty="0">
                <a:solidFill>
                  <a:schemeClr val="tx1"/>
                </a:solidFill>
              </a:rPr>
              <a:t>inquiry</a:t>
            </a:r>
            <a:r>
              <a:rPr lang="id-ID" sz="2200" b="0" i="1" dirty="0">
                <a:solidFill>
                  <a:schemeClr val="tx1"/>
                </a:solidFill>
              </a:rPr>
              <a:t>)</a:t>
            </a:r>
            <a:r>
              <a:rPr lang="en-US" sz="2200" b="0" dirty="0">
                <a:solidFill>
                  <a:schemeClr val="tx1"/>
                </a:solidFill>
              </a:rPr>
              <a:t>, </a:t>
            </a:r>
            <a:r>
              <a:rPr lang="id-ID" sz="2200" b="0" dirty="0">
                <a:solidFill>
                  <a:schemeClr val="tx1"/>
                </a:solidFill>
              </a:rPr>
              <a:t>malakukan penelitian/pengkajian, menerapkan keterampilan dalam merencanakan (</a:t>
            </a:r>
            <a:r>
              <a:rPr lang="en-US" sz="2200" b="0" i="1" dirty="0">
                <a:solidFill>
                  <a:schemeClr val="tx1"/>
                </a:solidFill>
              </a:rPr>
              <a:t>planning skills</a:t>
            </a:r>
            <a:r>
              <a:rPr lang="id-ID" sz="2200" b="0" dirty="0">
                <a:solidFill>
                  <a:schemeClr val="tx1"/>
                </a:solidFill>
              </a:rPr>
              <a:t>)</a:t>
            </a:r>
            <a:r>
              <a:rPr lang="en-US" sz="2200" b="0" dirty="0">
                <a:solidFill>
                  <a:schemeClr val="tx1"/>
                </a:solidFill>
              </a:rPr>
              <a:t>, </a:t>
            </a:r>
            <a:r>
              <a:rPr lang="id-ID" sz="2200" b="0" dirty="0">
                <a:solidFill>
                  <a:schemeClr val="tx1"/>
                </a:solidFill>
              </a:rPr>
              <a:t>berfikir kritis (</a:t>
            </a:r>
            <a:r>
              <a:rPr lang="en-US" sz="2200" b="0" i="1" dirty="0">
                <a:solidFill>
                  <a:schemeClr val="tx1"/>
                </a:solidFill>
              </a:rPr>
              <a:t>critical thinking</a:t>
            </a:r>
            <a:r>
              <a:rPr lang="id-ID" sz="2200" b="0" dirty="0">
                <a:solidFill>
                  <a:schemeClr val="tx1"/>
                </a:solidFill>
              </a:rPr>
              <a:t>)</a:t>
            </a:r>
            <a:r>
              <a:rPr lang="en-US" sz="2200" b="0" dirty="0">
                <a:solidFill>
                  <a:schemeClr val="tx1"/>
                </a:solidFill>
              </a:rPr>
              <a:t>, </a:t>
            </a:r>
            <a:r>
              <a:rPr lang="id-ID" sz="2200" b="0" dirty="0">
                <a:solidFill>
                  <a:schemeClr val="tx1"/>
                </a:solidFill>
              </a:rPr>
              <a:t>dan menyelesaikan masalah (</a:t>
            </a:r>
            <a:r>
              <a:rPr lang="en-US" sz="2200" b="0" i="1" dirty="0">
                <a:solidFill>
                  <a:schemeClr val="tx1"/>
                </a:solidFill>
              </a:rPr>
              <a:t>problem-solving skills</a:t>
            </a:r>
            <a:r>
              <a:rPr lang="id-ID" sz="2200" b="0" dirty="0">
                <a:solidFill>
                  <a:schemeClr val="tx1"/>
                </a:solidFill>
              </a:rPr>
              <a:t>) dalam menuntaskan suatu kegiatan/proyek. </a:t>
            </a:r>
          </a:p>
          <a:p>
            <a:pPr>
              <a:defRPr/>
            </a:pPr>
            <a:r>
              <a:rPr lang="id-ID" sz="2200" b="0" dirty="0">
                <a:solidFill>
                  <a:schemeClr val="tx1"/>
                </a:solidFill>
              </a:rPr>
              <a:t>Mendorong siswa untuk menerapkan pengetahuan, keterampilan, dan sikap  tertentu ke dalam berbagai konteks (</a:t>
            </a:r>
            <a:r>
              <a:rPr lang="id-ID" sz="2200" b="0" i="1" dirty="0">
                <a:solidFill>
                  <a:schemeClr val="tx1"/>
                </a:solidFill>
              </a:rPr>
              <a:t>a variety of contexts</a:t>
            </a:r>
            <a:r>
              <a:rPr lang="id-ID" sz="2200" b="0" dirty="0">
                <a:solidFill>
                  <a:schemeClr val="tx1"/>
                </a:solidFill>
              </a:rPr>
              <a:t>) dalam menuntaskan kegiatan/proyek yang dikerjakan. </a:t>
            </a:r>
          </a:p>
          <a:p>
            <a:pPr>
              <a:defRPr/>
            </a:pPr>
            <a:r>
              <a:rPr lang="id-ID" sz="2200" b="0" dirty="0">
                <a:solidFill>
                  <a:schemeClr val="tx1"/>
                </a:solidFill>
              </a:rPr>
              <a:t>Memberikan peluang kepada siswa untuk belajar menerapkan </a:t>
            </a:r>
            <a:r>
              <a:rPr lang="en-US" sz="2200" b="0" i="1" dirty="0">
                <a:solidFill>
                  <a:schemeClr val="tx1"/>
                </a:solidFill>
              </a:rPr>
              <a:t>interpersonal skills</a:t>
            </a:r>
            <a:r>
              <a:rPr lang="id-ID" sz="2200" b="0" i="1" dirty="0">
                <a:solidFill>
                  <a:schemeClr val="tx1"/>
                </a:solidFill>
              </a:rPr>
              <a:t> </a:t>
            </a:r>
            <a:r>
              <a:rPr lang="id-ID" sz="2200" b="0" dirty="0">
                <a:solidFill>
                  <a:schemeClr val="tx1"/>
                </a:solidFill>
              </a:rPr>
              <a:t>dan berkolaborasi dalam suatu tim sebagaimana orang  bekerjasama dalam sebuah tim di lingkungan kerja/kehidupan nyata. </a:t>
            </a:r>
            <a:r>
              <a:rPr lang="en-US" sz="2200" b="0" dirty="0">
                <a:solidFill>
                  <a:schemeClr val="tx1"/>
                </a:solidFill>
              </a:rPr>
              <a:t> </a:t>
            </a:r>
            <a:endParaRPr lang="id-ID" sz="2200" b="0" dirty="0">
              <a:solidFill>
                <a:schemeClr val="tx1"/>
              </a:solidFill>
            </a:endParaRPr>
          </a:p>
        </p:txBody>
      </p:sp>
      <p:sp>
        <p:nvSpPr>
          <p:cNvPr id="3" name="Title 2"/>
          <p:cNvSpPr>
            <a:spLocks noGrp="1"/>
          </p:cNvSpPr>
          <p:nvPr>
            <p:ph type="title"/>
          </p:nvPr>
        </p:nvSpPr>
        <p:spPr/>
        <p:txBody>
          <a:bodyPr/>
          <a:lstStyle/>
          <a:p>
            <a:r>
              <a:rPr lang="en-US"/>
              <a:t>Project Based Learning</a:t>
            </a:r>
          </a:p>
        </p:txBody>
      </p:sp>
    </p:spTree>
    <p:extLst>
      <p:ext uri="{BB962C8B-B14F-4D97-AF65-F5344CB8AC3E}">
        <p14:creationId xmlns:p14="http://schemas.microsoft.com/office/powerpoint/2010/main" val="3969614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4"/>
          <p:cNvSpPr>
            <a:spLocks noGrp="1"/>
          </p:cNvSpPr>
          <p:nvPr>
            <p:ph idx="1"/>
          </p:nvPr>
        </p:nvSpPr>
        <p:spPr>
          <a:xfrm>
            <a:off x="323528" y="1556792"/>
            <a:ext cx="8496944" cy="4569371"/>
          </a:xfrm>
        </p:spPr>
        <p:txBody>
          <a:bodyPr/>
          <a:lstStyle/>
          <a:p>
            <a:pPr lvl="1">
              <a:buFont typeface="Wingdings" panose="05000000000000000000" pitchFamily="2" charset="2"/>
              <a:buChar char="§"/>
            </a:pPr>
            <a:r>
              <a:rPr lang="id-ID" altLang="en-US" sz="2400"/>
              <a:t>Meningkatkan kemampuan pemecahan masalah. </a:t>
            </a:r>
          </a:p>
          <a:p>
            <a:pPr lvl="1">
              <a:buFont typeface="Wingdings" panose="05000000000000000000" pitchFamily="2" charset="2"/>
              <a:buChar char="§"/>
            </a:pPr>
            <a:r>
              <a:rPr lang="id-ID" altLang="en-US" sz="2400"/>
              <a:t>Membuat </a:t>
            </a:r>
            <a:r>
              <a:rPr lang="en-US" altLang="en-US" sz="2400"/>
              <a:t>peserta didik </a:t>
            </a:r>
            <a:r>
              <a:rPr lang="id-ID" altLang="en-US" sz="2400"/>
              <a:t>menjadi lebih aktif dan berhasil memecahkan problem-problem yang kompleks.</a:t>
            </a:r>
          </a:p>
          <a:p>
            <a:pPr lvl="1">
              <a:buFont typeface="Wingdings" panose="05000000000000000000" pitchFamily="2" charset="2"/>
              <a:buChar char="§"/>
            </a:pPr>
            <a:r>
              <a:rPr lang="id-ID" altLang="en-US" sz="2400"/>
              <a:t>Meningkatkan kolaborasi, tanggung jawab, dan displin dalam menyelesaikan suatu pekerjaan</a:t>
            </a:r>
          </a:p>
          <a:p>
            <a:pPr lvl="1">
              <a:buFont typeface="Wingdings" panose="05000000000000000000" pitchFamily="2" charset="2"/>
              <a:buChar char="§"/>
            </a:pPr>
            <a:r>
              <a:rPr lang="id-ID" altLang="en-US" sz="2400"/>
              <a:t>Mendorong </a:t>
            </a:r>
            <a:r>
              <a:rPr lang="en-US" altLang="en-US" sz="2400"/>
              <a:t>peserta didik </a:t>
            </a:r>
            <a:r>
              <a:rPr lang="id-ID" altLang="en-US" sz="2400"/>
              <a:t>untuk mengembangkan dan mempraktikkan keterampilan komunikasi. </a:t>
            </a:r>
          </a:p>
          <a:p>
            <a:endParaRPr lang="id-ID" altLang="en-US" sz="2400"/>
          </a:p>
        </p:txBody>
      </p:sp>
      <p:sp>
        <p:nvSpPr>
          <p:cNvPr id="2" name="Title 1"/>
          <p:cNvSpPr>
            <a:spLocks noGrp="1"/>
          </p:cNvSpPr>
          <p:nvPr>
            <p:ph type="title"/>
          </p:nvPr>
        </p:nvSpPr>
        <p:spPr/>
        <p:txBody>
          <a:bodyPr>
            <a:normAutofit/>
          </a:bodyPr>
          <a:lstStyle/>
          <a:p>
            <a:r>
              <a:rPr lang="id-ID" altLang="en-US" sz="3200"/>
              <a:t>Keuntungan Pembelajaran Berbasis Proyek</a:t>
            </a:r>
            <a:endParaRPr lang="en-US" sz="3200"/>
          </a:p>
        </p:txBody>
      </p:sp>
    </p:spTree>
    <p:extLst>
      <p:ext uri="{BB962C8B-B14F-4D97-AF65-F5344CB8AC3E}">
        <p14:creationId xmlns:p14="http://schemas.microsoft.com/office/powerpoint/2010/main" val="25507730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lvl="1">
              <a:defRPr/>
            </a:pPr>
            <a:r>
              <a:rPr lang="id-ID" sz="2200" dirty="0"/>
              <a:t>Memberikan </a:t>
            </a:r>
            <a:r>
              <a:rPr lang="en-US" sz="2200" dirty="0" err="1"/>
              <a:t>pengalaman</a:t>
            </a:r>
            <a:r>
              <a:rPr lang="en-US" sz="2200" dirty="0"/>
              <a:t> </a:t>
            </a:r>
            <a:r>
              <a:rPr lang="id-ID" sz="2200" dirty="0"/>
              <a:t>kepada </a:t>
            </a:r>
            <a:r>
              <a:rPr lang="en-US" sz="2200" dirty="0" err="1"/>
              <a:t>peserta</a:t>
            </a:r>
            <a:r>
              <a:rPr lang="en-US" sz="2200" dirty="0"/>
              <a:t> </a:t>
            </a:r>
            <a:r>
              <a:rPr lang="en-US" sz="2200" dirty="0" err="1"/>
              <a:t>didik</a:t>
            </a:r>
            <a:r>
              <a:rPr lang="id-ID" sz="2200" dirty="0"/>
              <a:t> pembelajaran dan praktik dalam mengorganisasi proyek, dan membuat alokasi waktu dan sumber-sumber lain seperti perlengkapan untuk menyelesaikan tugas.</a:t>
            </a:r>
          </a:p>
          <a:p>
            <a:pPr lvl="1">
              <a:defRPr/>
            </a:pPr>
            <a:r>
              <a:rPr lang="en-US" sz="2200" dirty="0"/>
              <a:t>M</a:t>
            </a:r>
            <a:r>
              <a:rPr lang="id-ID" sz="2200" dirty="0"/>
              <a:t>enyediakan pengalaman belajar yang melibatkan peserta didik secara kompleks dan dirancang untuk berkembang sesuai dunia nyata.</a:t>
            </a:r>
          </a:p>
          <a:p>
            <a:pPr lvl="1">
              <a:defRPr/>
            </a:pPr>
            <a:r>
              <a:rPr lang="en-US" sz="2200" dirty="0"/>
              <a:t>M</a:t>
            </a:r>
            <a:r>
              <a:rPr lang="id-ID" sz="2200" dirty="0"/>
              <a:t>elibatkan para peserta didik untuk belajar mengambil informasi dan menunjukkan pengetahuan yang dimiliki, kemudian diimplementasikan dengan dunia nyata.</a:t>
            </a:r>
          </a:p>
          <a:p>
            <a:pPr lvl="1">
              <a:defRPr/>
            </a:pPr>
            <a:r>
              <a:rPr lang="en-US" sz="2200" dirty="0"/>
              <a:t>M</a:t>
            </a:r>
            <a:r>
              <a:rPr lang="id-ID" sz="2200" dirty="0"/>
              <a:t>embuat suasana belajar menjadi menyenangkan, sehingga peserta didik maupun pendidik menikmati proses pembelajaran.</a:t>
            </a:r>
          </a:p>
          <a:p>
            <a:pPr>
              <a:defRPr/>
            </a:pPr>
            <a:endParaRPr lang="id-ID" sz="2200" dirty="0"/>
          </a:p>
        </p:txBody>
      </p:sp>
      <p:sp>
        <p:nvSpPr>
          <p:cNvPr id="2" name="Title 1"/>
          <p:cNvSpPr>
            <a:spLocks noGrp="1"/>
          </p:cNvSpPr>
          <p:nvPr>
            <p:ph type="title"/>
          </p:nvPr>
        </p:nvSpPr>
        <p:spPr/>
        <p:txBody>
          <a:bodyPr>
            <a:normAutofit/>
          </a:bodyPr>
          <a:lstStyle/>
          <a:p>
            <a:r>
              <a:rPr lang="id-ID" altLang="en-US" sz="3200"/>
              <a:t>Keuntungan Pembelajaran Berbasis Proyek</a:t>
            </a:r>
            <a:endParaRPr lang="en-US" sz="3200"/>
          </a:p>
        </p:txBody>
      </p:sp>
    </p:spTree>
    <p:extLst>
      <p:ext uri="{BB962C8B-B14F-4D97-AF65-F5344CB8AC3E}">
        <p14:creationId xmlns:p14="http://schemas.microsoft.com/office/powerpoint/2010/main" val="24804331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4"/>
          <p:cNvSpPr>
            <a:spLocks noGrp="1"/>
          </p:cNvSpPr>
          <p:nvPr>
            <p:ph idx="1"/>
          </p:nvPr>
        </p:nvSpPr>
        <p:spPr/>
        <p:txBody>
          <a:bodyPr/>
          <a:lstStyle/>
          <a:p>
            <a:r>
              <a:rPr lang="en-US" altLang="en-US" sz="2800" dirty="0" err="1">
                <a:solidFill>
                  <a:schemeClr val="tx1"/>
                </a:solidFill>
              </a:rPr>
              <a:t>Peserta</a:t>
            </a:r>
            <a:r>
              <a:rPr lang="en-US" altLang="en-US" sz="2800" dirty="0">
                <a:solidFill>
                  <a:schemeClr val="tx1"/>
                </a:solidFill>
              </a:rPr>
              <a:t> </a:t>
            </a:r>
            <a:r>
              <a:rPr lang="en-US" altLang="en-US" sz="2800" dirty="0" err="1">
                <a:solidFill>
                  <a:schemeClr val="tx1"/>
                </a:solidFill>
              </a:rPr>
              <a:t>didik</a:t>
            </a:r>
            <a:r>
              <a:rPr lang="id-ID" altLang="en-US" sz="2800" dirty="0">
                <a:solidFill>
                  <a:schemeClr val="tx1"/>
                </a:solidFill>
              </a:rPr>
              <a:t> yang memiliki kelemahan dalam melakukan penelitian/percobaan dan pengumpulan informasi akan mengalami kesulitan.</a:t>
            </a:r>
          </a:p>
          <a:p>
            <a:r>
              <a:rPr lang="id-ID" altLang="en-US" sz="2800" dirty="0">
                <a:solidFill>
                  <a:schemeClr val="tx1"/>
                </a:solidFill>
              </a:rPr>
              <a:t>Kemungkinan adanya </a:t>
            </a:r>
            <a:r>
              <a:rPr lang="en-US" altLang="en-US" sz="2800" dirty="0" err="1">
                <a:solidFill>
                  <a:schemeClr val="tx1"/>
                </a:solidFill>
              </a:rPr>
              <a:t>peserta</a:t>
            </a:r>
            <a:r>
              <a:rPr lang="en-US" altLang="en-US" sz="2800" dirty="0">
                <a:solidFill>
                  <a:schemeClr val="tx1"/>
                </a:solidFill>
              </a:rPr>
              <a:t> </a:t>
            </a:r>
            <a:r>
              <a:rPr lang="en-US" altLang="en-US" sz="2800" dirty="0" err="1">
                <a:solidFill>
                  <a:schemeClr val="tx1"/>
                </a:solidFill>
              </a:rPr>
              <a:t>didik</a:t>
            </a:r>
            <a:r>
              <a:rPr lang="en-US" altLang="en-US" sz="2800" dirty="0">
                <a:solidFill>
                  <a:schemeClr val="tx1"/>
                </a:solidFill>
              </a:rPr>
              <a:t> </a:t>
            </a:r>
            <a:r>
              <a:rPr lang="id-ID" altLang="en-US" sz="2800" dirty="0">
                <a:solidFill>
                  <a:schemeClr val="tx1"/>
                </a:solidFill>
              </a:rPr>
              <a:t>yang kurang aktif dalam kerja kelompok.</a:t>
            </a:r>
          </a:p>
          <a:p>
            <a:r>
              <a:rPr lang="id-ID" altLang="en-US" sz="2800" dirty="0">
                <a:solidFill>
                  <a:schemeClr val="tx1"/>
                </a:solidFill>
              </a:rPr>
              <a:t>Ketika topik yang diberikan kepada masing-masing kelompok berbeda, dikhawatirkan </a:t>
            </a:r>
            <a:r>
              <a:rPr lang="en-US" altLang="en-US" sz="2800" dirty="0" err="1">
                <a:solidFill>
                  <a:schemeClr val="tx1"/>
                </a:solidFill>
              </a:rPr>
              <a:t>peserta</a:t>
            </a:r>
            <a:r>
              <a:rPr lang="en-US" altLang="en-US" sz="2800" dirty="0">
                <a:solidFill>
                  <a:schemeClr val="tx1"/>
                </a:solidFill>
              </a:rPr>
              <a:t> </a:t>
            </a:r>
            <a:r>
              <a:rPr lang="en-US" altLang="en-US" sz="2800" dirty="0" err="1">
                <a:solidFill>
                  <a:schemeClr val="tx1"/>
                </a:solidFill>
              </a:rPr>
              <a:t>didik</a:t>
            </a:r>
            <a:r>
              <a:rPr lang="en-US" altLang="en-US" sz="2800" dirty="0">
                <a:solidFill>
                  <a:schemeClr val="tx1"/>
                </a:solidFill>
              </a:rPr>
              <a:t> </a:t>
            </a:r>
            <a:r>
              <a:rPr lang="id-ID" altLang="en-US" sz="2800" dirty="0">
                <a:solidFill>
                  <a:schemeClr val="tx1"/>
                </a:solidFill>
              </a:rPr>
              <a:t>tidak bisa memahami topik secara keseluruhan</a:t>
            </a:r>
          </a:p>
          <a:p>
            <a:endParaRPr lang="id-ID" altLang="en-US" sz="2400" dirty="0">
              <a:solidFill>
                <a:schemeClr val="tx1"/>
              </a:solidFill>
            </a:endParaRPr>
          </a:p>
        </p:txBody>
      </p:sp>
      <p:sp>
        <p:nvSpPr>
          <p:cNvPr id="2" name="Title 1"/>
          <p:cNvSpPr>
            <a:spLocks noGrp="1"/>
          </p:cNvSpPr>
          <p:nvPr>
            <p:ph type="title"/>
          </p:nvPr>
        </p:nvSpPr>
        <p:spPr/>
        <p:txBody>
          <a:bodyPr>
            <a:normAutofit/>
          </a:bodyPr>
          <a:lstStyle/>
          <a:p>
            <a:r>
              <a:rPr lang="id-ID" altLang="en-US" sz="3200"/>
              <a:t>Kelemahan Pembelajaran Berbasis Proyek</a:t>
            </a:r>
            <a:endParaRPr lang="en-US" sz="3200"/>
          </a:p>
        </p:txBody>
      </p:sp>
    </p:spTree>
    <p:extLst>
      <p:ext uri="{BB962C8B-B14F-4D97-AF65-F5344CB8AC3E}">
        <p14:creationId xmlns:p14="http://schemas.microsoft.com/office/powerpoint/2010/main" val="9789232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52040" y="1133872"/>
            <a:ext cx="8229600" cy="638944"/>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1"/>
                </a:solidFill>
                <a:effectLst>
                  <a:outerShdw blurRad="38100" dist="38100" dir="2700000" algn="tl">
                    <a:srgbClr val="000000">
                      <a:alpha val="43137"/>
                    </a:srgbClr>
                  </a:outerShdw>
                </a:effectLst>
                <a:latin typeface="+mn-lt"/>
                <a:ea typeface="+mj-ea"/>
                <a:cs typeface="+mj-cs"/>
              </a:defRPr>
            </a:lvl1pPr>
          </a:lstStyle>
          <a:p>
            <a:r>
              <a:rPr lang="id-ID" sz="2800" b="1" dirty="0">
                <a:effectLst/>
              </a:rPr>
              <a:t>Langkah-Langkah/Sintak Model Project Base Learning</a:t>
            </a:r>
            <a:endParaRPr lang="en-US" sz="2800" b="1" dirty="0">
              <a:effectLst/>
            </a:endParaRPr>
          </a:p>
        </p:txBody>
      </p:sp>
      <p:graphicFrame>
        <p:nvGraphicFramePr>
          <p:cNvPr id="10" name="Diagram 9"/>
          <p:cNvGraphicFramePr/>
          <p:nvPr>
            <p:extLst>
              <p:ext uri="{D42A27DB-BD31-4B8C-83A1-F6EECF244321}">
                <p14:modId xmlns:p14="http://schemas.microsoft.com/office/powerpoint/2010/main" val="861644159"/>
              </p:ext>
            </p:extLst>
          </p:nvPr>
        </p:nvGraphicFramePr>
        <p:xfrm>
          <a:off x="827584" y="1916832"/>
          <a:ext cx="7776863"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22232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5" y="0"/>
            <a:ext cx="6942205" cy="1143000"/>
          </a:xfrm>
        </p:spPr>
        <p:txBody>
          <a:bodyPr>
            <a:noAutofit/>
          </a:bodyPr>
          <a:lstStyle/>
          <a:p>
            <a:pPr algn="r"/>
            <a:r>
              <a:rPr lang="en-US" sz="3200" b="1" dirty="0" err="1"/>
              <a:t>Penerapan</a:t>
            </a:r>
            <a:r>
              <a:rPr lang="en-US" sz="3200" b="1" dirty="0"/>
              <a:t> Model </a:t>
            </a:r>
            <a:r>
              <a:rPr lang="id-ID" sz="3200" b="1" i="1" dirty="0"/>
              <a:t>Project Base</a:t>
            </a:r>
            <a:r>
              <a:rPr lang="en-US" sz="3200" b="1" i="1" dirty="0"/>
              <a:t> Learning</a:t>
            </a:r>
            <a:r>
              <a:rPr lang="en-US" sz="3200" b="1" dirty="0"/>
              <a:t> </a:t>
            </a:r>
            <a:r>
              <a:rPr lang="id-ID" sz="3200" b="1" dirty="0" err="1"/>
              <a:t>P</a:t>
            </a:r>
            <a:r>
              <a:rPr lang="en-US" sz="3200" b="1" dirty="0" err="1"/>
              <a:t>ada</a:t>
            </a:r>
            <a:r>
              <a:rPr lang="en-US" sz="3200" b="1" dirty="0"/>
              <a:t> </a:t>
            </a:r>
            <a:r>
              <a:rPr lang="id-ID" sz="3200" b="1" dirty="0" err="1"/>
              <a:t>P</a:t>
            </a:r>
            <a:r>
              <a:rPr lang="en-US" sz="3200" b="1" dirty="0" err="1"/>
              <a:t>embelajaran</a:t>
            </a:r>
            <a:r>
              <a:rPr lang="en-US" sz="3200" b="1" dirty="0"/>
              <a:t> </a:t>
            </a:r>
            <a:r>
              <a:rPr lang="en-US" sz="3200" b="1" dirty="0" err="1"/>
              <a:t>Fisika</a:t>
            </a:r>
            <a:endParaRPr lang="id-ID" sz="32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706315672"/>
              </p:ext>
            </p:extLst>
          </p:nvPr>
        </p:nvGraphicFramePr>
        <p:xfrm>
          <a:off x="478047" y="1143000"/>
          <a:ext cx="8229600" cy="4752927"/>
        </p:xfrm>
        <a:graphic>
          <a:graphicData uri="http://schemas.openxmlformats.org/drawingml/2006/table">
            <a:tbl>
              <a:tblPr firstRow="1" bandRow="1">
                <a:tableStyleId>{5C22544A-7EE6-4342-B048-85BDC9FD1C3A}</a:tableStyleId>
              </a:tblPr>
              <a:tblGrid>
                <a:gridCol w="1810544">
                  <a:extLst>
                    <a:ext uri="{9D8B030D-6E8A-4147-A177-3AD203B41FA5}">
                      <a16:colId xmlns:a16="http://schemas.microsoft.com/office/drawing/2014/main" val="246654815"/>
                    </a:ext>
                  </a:extLst>
                </a:gridCol>
                <a:gridCol w="432048">
                  <a:extLst>
                    <a:ext uri="{9D8B030D-6E8A-4147-A177-3AD203B41FA5}">
                      <a16:colId xmlns:a16="http://schemas.microsoft.com/office/drawing/2014/main" val="635808123"/>
                    </a:ext>
                  </a:extLst>
                </a:gridCol>
                <a:gridCol w="5987008">
                  <a:extLst>
                    <a:ext uri="{9D8B030D-6E8A-4147-A177-3AD203B41FA5}">
                      <a16:colId xmlns:a16="http://schemas.microsoft.com/office/drawing/2014/main" val="2439679546"/>
                    </a:ext>
                  </a:extLst>
                </a:gridCol>
              </a:tblGrid>
              <a:tr h="1537670">
                <a:tc>
                  <a:txBody>
                    <a:bodyPr/>
                    <a:lstStyle/>
                    <a:p>
                      <a:pPr>
                        <a:spcBef>
                          <a:spcPts val="300"/>
                        </a:spcBef>
                        <a:spcAft>
                          <a:spcPts val="0"/>
                        </a:spcAft>
                      </a:pPr>
                      <a:r>
                        <a:rPr lang="en-US" sz="2000" b="1" dirty="0" err="1">
                          <a:solidFill>
                            <a:sysClr val="windowText" lastClr="000000"/>
                          </a:solidFill>
                          <a:effectLst/>
                          <a:latin typeface="Arial" panose="020B0604020202020204" pitchFamily="34" charset="0"/>
                          <a:ea typeface="Times New Roman" panose="02020603050405020304" pitchFamily="18" charset="0"/>
                          <a:cs typeface="Arial" panose="020B0604020202020204" pitchFamily="34" charset="0"/>
                        </a:rPr>
                        <a:t>Kompetensi</a:t>
                      </a:r>
                      <a:r>
                        <a:rPr lang="en-US" sz="2000" b="1" dirty="0">
                          <a:solidFill>
                            <a:sysClr val="windowText" lastClr="000000"/>
                          </a:solidFill>
                          <a:effectLst/>
                          <a:latin typeface="Arial" panose="020B0604020202020204" pitchFamily="34" charset="0"/>
                          <a:ea typeface="Times New Roman" panose="02020603050405020304" pitchFamily="18" charset="0"/>
                          <a:cs typeface="Arial" panose="020B0604020202020204" pitchFamily="34" charset="0"/>
                        </a:rPr>
                        <a:t> </a:t>
                      </a:r>
                      <a:r>
                        <a:rPr lang="en-US" sz="2000" b="1" dirty="0" err="1">
                          <a:solidFill>
                            <a:sysClr val="windowText" lastClr="000000"/>
                          </a:solidFill>
                          <a:effectLst/>
                          <a:latin typeface="Arial" panose="020B0604020202020204" pitchFamily="34" charset="0"/>
                          <a:ea typeface="Times New Roman" panose="02020603050405020304" pitchFamily="18" charset="0"/>
                          <a:cs typeface="Arial" panose="020B0604020202020204" pitchFamily="34" charset="0"/>
                        </a:rPr>
                        <a:t>Dasar</a:t>
                      </a:r>
                      <a:endParaRPr lang="id-ID" sz="2000" dirty="0">
                        <a:solidFill>
                          <a:sysClr val="windowText" lastClr="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spcBef>
                          <a:spcPts val="300"/>
                        </a:spcBef>
                        <a:spcAft>
                          <a:spcPts val="0"/>
                        </a:spcAft>
                      </a:pPr>
                      <a:r>
                        <a:rPr lang="en-US"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lang="id-ID"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marL="354013" indent="-354013" algn="l">
                        <a:lnSpc>
                          <a:spcPct val="150000"/>
                        </a:lnSpc>
                        <a:spcAft>
                          <a:spcPts val="0"/>
                        </a:spcAft>
                        <a:tabLst/>
                      </a:pP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3.5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Memahami</a:t>
                      </a: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fenomena</a:t>
                      </a: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induks</a:t>
                      </a:r>
                      <a:r>
                        <a:rPr lang="id-ID"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a:t>
                      </a:r>
                      <a:r>
                        <a:rPr lang="id-ID" sz="2000" b="0" baseline="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elektromagnetik</a:t>
                      </a: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berdasarkan</a:t>
                      </a: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percobaan</a:t>
                      </a:r>
                      <a:endParaRPr lang="id-ID"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pPr marL="354013" indent="-354013" algn="l">
                        <a:lnSpc>
                          <a:spcPct val="150000"/>
                        </a:lnSpc>
                        <a:spcAft>
                          <a:spcPts val="0"/>
                        </a:spcAft>
                        <a:tabLst/>
                      </a:pP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4.5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Mencipta</a:t>
                      </a: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produk</a:t>
                      </a: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sederhana</a:t>
                      </a: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dengan</a:t>
                      </a: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menggunakan</a:t>
                      </a:r>
                      <a:r>
                        <a:rPr lang="id-ID" sz="2000" b="0" baseline="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prinsip</a:t>
                      </a: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induksi</a:t>
                      </a: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elektromagnetik</a:t>
                      </a:r>
                      <a:r>
                        <a:rPr lang="en-US"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endParaRPr lang="id-ID" sz="2000" b="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3598673701"/>
                  </a:ext>
                </a:extLst>
              </a:tr>
              <a:tr h="402185">
                <a:tc>
                  <a:txBody>
                    <a:bodyPr/>
                    <a:lstStyle/>
                    <a:p>
                      <a:pPr>
                        <a:spcBef>
                          <a:spcPts val="600"/>
                        </a:spcBef>
                        <a:spcAft>
                          <a:spcPts val="0"/>
                        </a:spcAft>
                      </a:pPr>
                      <a:r>
                        <a:rPr lang="en-US" sz="2000" b="1">
                          <a:effectLst/>
                          <a:latin typeface="Arial" panose="020B0604020202020204" pitchFamily="34" charset="0"/>
                          <a:ea typeface="Times New Roman" panose="02020603050405020304" pitchFamily="18" charset="0"/>
                          <a:cs typeface="Arial" panose="020B0604020202020204" pitchFamily="34" charset="0"/>
                        </a:rPr>
                        <a:t>Topik  </a:t>
                      </a:r>
                      <a:endParaRPr lang="id-ID"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spcBef>
                          <a:spcPts val="600"/>
                        </a:spcBef>
                        <a:spcAft>
                          <a:spcPts val="0"/>
                        </a:spcAft>
                      </a:pPr>
                      <a:r>
                        <a:rPr lang="en-US"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lang="id-ID"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nSpc>
                          <a:spcPct val="150000"/>
                        </a:lnSpc>
                        <a:spcBef>
                          <a:spcPts val="600"/>
                        </a:spcBef>
                        <a:spcAft>
                          <a:spcPts val="0"/>
                        </a:spcAft>
                      </a:pPr>
                      <a:r>
                        <a:rPr lang="en-US" sz="2000" b="0" dirty="0" err="1">
                          <a:effectLst/>
                          <a:latin typeface="Arial" panose="020B0604020202020204" pitchFamily="34" charset="0"/>
                          <a:ea typeface="Times New Roman" panose="02020603050405020304" pitchFamily="18" charset="0"/>
                          <a:cs typeface="Arial" panose="020B0604020202020204" pitchFamily="34" charset="0"/>
                        </a:rPr>
                        <a:t>Induksi</a:t>
                      </a:r>
                      <a:r>
                        <a:rPr lang="en-US" sz="2000" b="0" dirty="0">
                          <a:effectLst/>
                          <a:latin typeface="Arial" panose="020B0604020202020204" pitchFamily="34" charset="0"/>
                          <a:ea typeface="Times New Roman" panose="02020603050405020304" pitchFamily="18" charset="0"/>
                          <a:cs typeface="Arial" panose="020B0604020202020204" pitchFamily="34" charset="0"/>
                        </a:rPr>
                        <a:t> </a:t>
                      </a:r>
                      <a:r>
                        <a:rPr lang="en-US" sz="2000" b="0" dirty="0" err="1">
                          <a:effectLst/>
                          <a:latin typeface="Arial" panose="020B0604020202020204" pitchFamily="34" charset="0"/>
                          <a:ea typeface="Times New Roman" panose="02020603050405020304" pitchFamily="18" charset="0"/>
                          <a:cs typeface="Arial" panose="020B0604020202020204" pitchFamily="34" charset="0"/>
                        </a:rPr>
                        <a:t>Elektromagnetik</a:t>
                      </a:r>
                      <a:endParaRPr lang="id-ID" sz="2000" b="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2251619260"/>
                  </a:ext>
                </a:extLst>
              </a:tr>
              <a:tr h="402185">
                <a:tc>
                  <a:txBody>
                    <a:bodyPr/>
                    <a:lstStyle/>
                    <a:p>
                      <a:pPr>
                        <a:spcAft>
                          <a:spcPts val="0"/>
                        </a:spcAft>
                      </a:pPr>
                      <a:r>
                        <a:rPr lang="en-US" sz="2000" b="1">
                          <a:effectLst/>
                          <a:latin typeface="Arial" panose="020B0604020202020204" pitchFamily="34" charset="0"/>
                          <a:ea typeface="Times New Roman" panose="02020603050405020304" pitchFamily="18" charset="0"/>
                          <a:cs typeface="Arial" panose="020B0604020202020204" pitchFamily="34" charset="0"/>
                        </a:rPr>
                        <a:t>Sub Topik</a:t>
                      </a:r>
                      <a:endParaRPr lang="id-ID" sz="200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spcAft>
                          <a:spcPts val="0"/>
                        </a:spcAft>
                      </a:pPr>
                      <a:r>
                        <a:rPr lang="en-US"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lang="id-ID"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nSpc>
                          <a:spcPct val="150000"/>
                        </a:lnSpc>
                      </a:pPr>
                      <a:r>
                        <a:rPr lang="en-US" sz="2000" b="0" dirty="0" err="1">
                          <a:effectLst/>
                          <a:latin typeface="Arial" panose="020B0604020202020204" pitchFamily="34" charset="0"/>
                          <a:cs typeface="Arial" panose="020B0604020202020204" pitchFamily="34" charset="0"/>
                        </a:rPr>
                        <a:t>Aplikasi</a:t>
                      </a:r>
                      <a:r>
                        <a:rPr lang="en-US" sz="2000" b="0" dirty="0">
                          <a:effectLst/>
                          <a:latin typeface="Arial" panose="020B0604020202020204" pitchFamily="34" charset="0"/>
                          <a:cs typeface="Arial" panose="020B0604020202020204" pitchFamily="34" charset="0"/>
                        </a:rPr>
                        <a:t> </a:t>
                      </a:r>
                      <a:r>
                        <a:rPr lang="en-US" sz="2000" b="0" dirty="0" err="1">
                          <a:effectLst/>
                          <a:latin typeface="Arial" panose="020B0604020202020204" pitchFamily="34" charset="0"/>
                          <a:cs typeface="Arial" panose="020B0604020202020204" pitchFamily="34" charset="0"/>
                        </a:rPr>
                        <a:t>Induksi</a:t>
                      </a:r>
                      <a:r>
                        <a:rPr lang="en-US" sz="2000" b="0" dirty="0">
                          <a:effectLst/>
                          <a:latin typeface="Arial" panose="020B0604020202020204" pitchFamily="34" charset="0"/>
                          <a:cs typeface="Arial" panose="020B0604020202020204" pitchFamily="34" charset="0"/>
                        </a:rPr>
                        <a:t> Faraday </a:t>
                      </a:r>
                      <a:r>
                        <a:rPr lang="en-US" sz="2000" b="0" dirty="0" err="1">
                          <a:effectLst/>
                          <a:latin typeface="Arial" panose="020B0604020202020204" pitchFamily="34" charset="0"/>
                          <a:cs typeface="Arial" panose="020B0604020202020204" pitchFamily="34" charset="0"/>
                        </a:rPr>
                        <a:t>pada</a:t>
                      </a:r>
                      <a:r>
                        <a:rPr lang="en-US" sz="2000" b="0" dirty="0">
                          <a:effectLst/>
                          <a:latin typeface="Arial" panose="020B0604020202020204" pitchFamily="34" charset="0"/>
                          <a:cs typeface="Arial" panose="020B0604020202020204" pitchFamily="34" charset="0"/>
                        </a:rPr>
                        <a:t> </a:t>
                      </a:r>
                      <a:r>
                        <a:rPr lang="en-US" sz="2000" b="0" dirty="0" err="1">
                          <a:effectLst/>
                          <a:latin typeface="Arial" panose="020B0604020202020204" pitchFamily="34" charset="0"/>
                          <a:cs typeface="Arial" panose="020B0604020202020204" pitchFamily="34" charset="0"/>
                        </a:rPr>
                        <a:t>produk</a:t>
                      </a:r>
                      <a:r>
                        <a:rPr lang="en-US" sz="2000" b="0" dirty="0">
                          <a:effectLst/>
                          <a:latin typeface="Arial" panose="020B0604020202020204" pitchFamily="34" charset="0"/>
                          <a:cs typeface="Arial" panose="020B0604020202020204" pitchFamily="34" charset="0"/>
                        </a:rPr>
                        <a:t> </a:t>
                      </a:r>
                      <a:r>
                        <a:rPr lang="en-US" sz="2000" b="0" dirty="0" err="1">
                          <a:effectLst/>
                          <a:latin typeface="Arial" panose="020B0604020202020204" pitchFamily="34" charset="0"/>
                          <a:cs typeface="Arial" panose="020B0604020202020204" pitchFamily="34" charset="0"/>
                        </a:rPr>
                        <a:t>teknologi</a:t>
                      </a:r>
                      <a:endParaRPr lang="id-ID" sz="2000" b="0" dirty="0">
                        <a:effectLst/>
                        <a:latin typeface="Arial" panose="020B0604020202020204" pitchFamily="34" charset="0"/>
                        <a:cs typeface="Arial" panose="020B0604020202020204" pitchFamily="34"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2850962055"/>
                  </a:ext>
                </a:extLst>
              </a:tr>
              <a:tr h="2176208">
                <a:tc>
                  <a:txBody>
                    <a:bodyPr/>
                    <a:lstStyle/>
                    <a:p>
                      <a:pPr>
                        <a:spcBef>
                          <a:spcPts val="300"/>
                        </a:spcBef>
                        <a:spcAft>
                          <a:spcPts val="0"/>
                        </a:spcAft>
                      </a:pPr>
                      <a:r>
                        <a:rPr lang="id-ID" sz="2000" b="1" dirty="0">
                          <a:effectLst/>
                          <a:latin typeface="Arial" panose="020B0604020202020204" pitchFamily="34" charset="0"/>
                          <a:ea typeface="Times New Roman" panose="02020603050405020304" pitchFamily="18" charset="0"/>
                          <a:cs typeface="Arial" panose="020B0604020202020204" pitchFamily="34" charset="0"/>
                        </a:rPr>
                        <a:t>Indikator</a:t>
                      </a:r>
                      <a:endParaRPr lang="id-ID" sz="20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algn="ctr">
                        <a:spcBef>
                          <a:spcPts val="300"/>
                        </a:spcBef>
                        <a:spcAft>
                          <a:spcPts val="0"/>
                        </a:spcAft>
                      </a:pPr>
                      <a:r>
                        <a:rPr lang="en-US"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lang="id-ID" sz="20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tc>
                  <a:txBody>
                    <a:bodyPr/>
                    <a:lstStyle/>
                    <a:p>
                      <a:pPr marL="354013" lvl="1" indent="-285750">
                        <a:lnSpc>
                          <a:spcPct val="150000"/>
                        </a:lnSpc>
                        <a:spcAft>
                          <a:spcPts val="0"/>
                        </a:spcAft>
                        <a:buFont typeface="Courier New" panose="02070309020205020404" pitchFamily="49" charset="0"/>
                        <a:buChar char="o"/>
                        <a:tabLst/>
                      </a:pPr>
                      <a:r>
                        <a:rPr lang="en-US" sz="1800" dirty="0" err="1">
                          <a:effectLst/>
                          <a:latin typeface="Arial" panose="020B0604020202020204" pitchFamily="34" charset="0"/>
                          <a:ea typeface="Times New Roman" panose="02020603050405020304" pitchFamily="18" charset="0"/>
                          <a:cs typeface="Arial" panose="020B0604020202020204" pitchFamily="34" charset="0"/>
                        </a:rPr>
                        <a:t>Merancang</a:t>
                      </a:r>
                      <a:r>
                        <a:rPr lang="en-US" sz="1800" dirty="0">
                          <a:effectLst/>
                          <a:latin typeface="Arial" panose="020B0604020202020204" pitchFamily="34" charset="0"/>
                          <a:ea typeface="Times New Roman" panose="02020603050405020304" pitchFamily="18" charset="0"/>
                          <a:cs typeface="Arial" panose="020B0604020202020204" pitchFamily="34" charset="0"/>
                        </a:rPr>
                        <a:t>  generator </a:t>
                      </a:r>
                      <a:r>
                        <a:rPr lang="en-US" sz="1800" dirty="0" err="1">
                          <a:effectLst/>
                          <a:latin typeface="Arial" panose="020B0604020202020204" pitchFamily="34" charset="0"/>
                          <a:ea typeface="Times New Roman" panose="02020603050405020304" pitchFamily="18" charset="0"/>
                          <a:cs typeface="Arial" panose="020B0604020202020204" pitchFamily="34" charset="0"/>
                        </a:rPr>
                        <a:t>listrik</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dirty="0" err="1">
                          <a:effectLst/>
                          <a:latin typeface="Arial" panose="020B0604020202020204" pitchFamily="34" charset="0"/>
                          <a:ea typeface="Times New Roman" panose="02020603050405020304" pitchFamily="18" charset="0"/>
                          <a:cs typeface="Arial" panose="020B0604020202020204" pitchFamily="34" charset="0"/>
                        </a:rPr>
                        <a:t>sederhana</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endParaRPr lang="id-ID" sz="1800" dirty="0">
                        <a:effectLst/>
                        <a:latin typeface="Arial" panose="020B0604020202020204" pitchFamily="34" charset="0"/>
                        <a:ea typeface="Times New Roman" panose="02020603050405020304" pitchFamily="18" charset="0"/>
                        <a:cs typeface="Arial" panose="020B0604020202020204" pitchFamily="34" charset="0"/>
                      </a:endParaRPr>
                    </a:p>
                    <a:p>
                      <a:pPr marL="354013" lvl="1" indent="-285750">
                        <a:lnSpc>
                          <a:spcPct val="150000"/>
                        </a:lnSpc>
                        <a:spcAft>
                          <a:spcPts val="0"/>
                        </a:spcAft>
                        <a:buFont typeface="Courier New" panose="02070309020205020404" pitchFamily="49" charset="0"/>
                        <a:buChar char="o"/>
                        <a:tabLst/>
                      </a:pPr>
                      <a:r>
                        <a:rPr lang="en-US" sz="1800" dirty="0" err="1">
                          <a:effectLst/>
                          <a:latin typeface="Arial" panose="020B0604020202020204" pitchFamily="34" charset="0"/>
                          <a:ea typeface="Times New Roman" panose="02020603050405020304" pitchFamily="18" charset="0"/>
                          <a:cs typeface="Arial" panose="020B0604020202020204" pitchFamily="34" charset="0"/>
                        </a:rPr>
                        <a:t>Membuat</a:t>
                      </a:r>
                      <a:r>
                        <a:rPr lang="en-US" sz="1800" dirty="0">
                          <a:effectLst/>
                          <a:latin typeface="Arial" panose="020B0604020202020204" pitchFamily="34" charset="0"/>
                          <a:ea typeface="Times New Roman" panose="02020603050405020304" pitchFamily="18" charset="0"/>
                          <a:cs typeface="Arial" panose="020B0604020202020204" pitchFamily="34" charset="0"/>
                        </a:rPr>
                        <a:t> generator </a:t>
                      </a:r>
                      <a:r>
                        <a:rPr lang="en-US" sz="1800" dirty="0" err="1">
                          <a:effectLst/>
                          <a:latin typeface="Arial" panose="020B0604020202020204" pitchFamily="34" charset="0"/>
                          <a:ea typeface="Times New Roman" panose="02020603050405020304" pitchFamily="18" charset="0"/>
                          <a:cs typeface="Arial" panose="020B0604020202020204" pitchFamily="34" charset="0"/>
                        </a:rPr>
                        <a:t>listrik</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dirty="0" err="1">
                          <a:effectLst/>
                          <a:latin typeface="Arial" panose="020B0604020202020204" pitchFamily="34" charset="0"/>
                          <a:ea typeface="Times New Roman" panose="02020603050405020304" pitchFamily="18" charset="0"/>
                          <a:cs typeface="Arial" panose="020B0604020202020204" pitchFamily="34" charset="0"/>
                        </a:rPr>
                        <a:t>sederhana</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dirty="0" err="1">
                          <a:effectLst/>
                          <a:latin typeface="Arial" panose="020B0604020202020204" pitchFamily="34" charset="0"/>
                          <a:ea typeface="Times New Roman" panose="02020603050405020304" pitchFamily="18" charset="0"/>
                          <a:cs typeface="Arial" panose="020B0604020202020204" pitchFamily="34" charset="0"/>
                        </a:rPr>
                        <a:t>dengan</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dirty="0" err="1">
                          <a:effectLst/>
                          <a:latin typeface="Arial" panose="020B0604020202020204" pitchFamily="34" charset="0"/>
                          <a:ea typeface="Times New Roman" panose="02020603050405020304" pitchFamily="18" charset="0"/>
                          <a:cs typeface="Arial" panose="020B0604020202020204" pitchFamily="34" charset="0"/>
                        </a:rPr>
                        <a:t>menggunakan</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dirty="0" err="1">
                          <a:effectLst/>
                          <a:latin typeface="Arial" panose="020B0604020202020204" pitchFamily="34" charset="0"/>
                          <a:ea typeface="Times New Roman" panose="02020603050405020304" pitchFamily="18" charset="0"/>
                          <a:cs typeface="Arial" panose="020B0604020202020204" pitchFamily="34" charset="0"/>
                        </a:rPr>
                        <a:t>prinsip</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dirty="0" err="1">
                          <a:effectLst/>
                          <a:latin typeface="Arial" panose="020B0604020202020204" pitchFamily="34" charset="0"/>
                          <a:ea typeface="Times New Roman" panose="02020603050405020304" pitchFamily="18" charset="0"/>
                          <a:cs typeface="Arial" panose="020B0604020202020204" pitchFamily="34" charset="0"/>
                        </a:rPr>
                        <a:t>induksi</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dirty="0" err="1">
                          <a:effectLst/>
                          <a:latin typeface="Arial" panose="020B0604020202020204" pitchFamily="34" charset="0"/>
                          <a:ea typeface="Times New Roman" panose="02020603050405020304" pitchFamily="18" charset="0"/>
                          <a:cs typeface="Arial" panose="020B0604020202020204" pitchFamily="34" charset="0"/>
                        </a:rPr>
                        <a:t>elektromagnetik</a:t>
                      </a:r>
                      <a:endParaRPr lang="id-ID" sz="1800" dirty="0">
                        <a:effectLst/>
                        <a:latin typeface="Arial" panose="020B0604020202020204" pitchFamily="34" charset="0"/>
                        <a:ea typeface="Times New Roman" panose="02020603050405020304" pitchFamily="18" charset="0"/>
                        <a:cs typeface="Arial" panose="020B0604020202020204" pitchFamily="34" charset="0"/>
                      </a:endParaRPr>
                    </a:p>
                    <a:p>
                      <a:pPr marL="354013" lvl="1" indent="-285750">
                        <a:lnSpc>
                          <a:spcPct val="150000"/>
                        </a:lnSpc>
                        <a:spcAft>
                          <a:spcPts val="0"/>
                        </a:spcAft>
                        <a:buFont typeface="Courier New" panose="02070309020205020404" pitchFamily="49" charset="0"/>
                        <a:buChar char="o"/>
                        <a:tabLst/>
                      </a:pPr>
                      <a:r>
                        <a:rPr lang="en-US" sz="1800" dirty="0" err="1">
                          <a:effectLst/>
                          <a:latin typeface="Arial" panose="020B0604020202020204" pitchFamily="34" charset="0"/>
                          <a:ea typeface="Times New Roman" panose="02020603050405020304" pitchFamily="18" charset="0"/>
                          <a:cs typeface="Arial" panose="020B0604020202020204" pitchFamily="34" charset="0"/>
                        </a:rPr>
                        <a:t>Membuat</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dirty="0" err="1">
                          <a:effectLst/>
                          <a:latin typeface="Arial" panose="020B0604020202020204" pitchFamily="34" charset="0"/>
                          <a:ea typeface="Times New Roman" panose="02020603050405020304" pitchFamily="18" charset="0"/>
                          <a:cs typeface="Arial" panose="020B0604020202020204" pitchFamily="34" charset="0"/>
                        </a:rPr>
                        <a:t>laporan</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dirty="0" err="1">
                          <a:effectLst/>
                          <a:latin typeface="Arial" panose="020B0604020202020204" pitchFamily="34" charset="0"/>
                          <a:ea typeface="Times New Roman" panose="02020603050405020304" pitchFamily="18" charset="0"/>
                          <a:cs typeface="Arial" panose="020B0604020202020204" pitchFamily="34" charset="0"/>
                        </a:rPr>
                        <a:t>tugas</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dirty="0" err="1">
                          <a:effectLst/>
                          <a:latin typeface="Arial" panose="020B0604020202020204" pitchFamily="34" charset="0"/>
                          <a:ea typeface="Times New Roman" panose="02020603050405020304" pitchFamily="18" charset="0"/>
                          <a:cs typeface="Arial" panose="020B0604020202020204" pitchFamily="34" charset="0"/>
                        </a:rPr>
                        <a:t>proyek</a:t>
                      </a:r>
                      <a:r>
                        <a:rPr lang="en-US" sz="1800" dirty="0">
                          <a:effectLst/>
                          <a:latin typeface="Arial" panose="020B0604020202020204" pitchFamily="34" charset="0"/>
                          <a:ea typeface="Times New Roman" panose="02020603050405020304" pitchFamily="18" charset="0"/>
                          <a:cs typeface="Arial" panose="020B0604020202020204" pitchFamily="34" charset="0"/>
                        </a:rPr>
                        <a:t>  generator </a:t>
                      </a:r>
                      <a:r>
                        <a:rPr lang="en-US" sz="1800" dirty="0" err="1">
                          <a:effectLst/>
                          <a:latin typeface="Arial" panose="020B0604020202020204" pitchFamily="34" charset="0"/>
                          <a:ea typeface="Times New Roman" panose="02020603050405020304" pitchFamily="18" charset="0"/>
                          <a:cs typeface="Arial" panose="020B0604020202020204" pitchFamily="34" charset="0"/>
                        </a:rPr>
                        <a:t>listrik</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r>
                        <a:rPr lang="en-US" sz="1800" dirty="0" err="1">
                          <a:effectLst/>
                          <a:latin typeface="Arial" panose="020B0604020202020204" pitchFamily="34" charset="0"/>
                          <a:ea typeface="Times New Roman" panose="02020603050405020304" pitchFamily="18" charset="0"/>
                          <a:cs typeface="Arial" panose="020B0604020202020204" pitchFamily="34" charset="0"/>
                        </a:rPr>
                        <a:t>sederhana</a:t>
                      </a:r>
                      <a:r>
                        <a:rPr lang="en-US" sz="1800" dirty="0">
                          <a:effectLst/>
                          <a:latin typeface="Arial" panose="020B0604020202020204" pitchFamily="34" charset="0"/>
                          <a:ea typeface="Times New Roman" panose="02020603050405020304" pitchFamily="18" charset="0"/>
                          <a:cs typeface="Arial" panose="020B0604020202020204" pitchFamily="34" charset="0"/>
                        </a:rPr>
                        <a:t>  </a:t>
                      </a:r>
                      <a:endParaRPr lang="id-ID"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744219524"/>
                  </a:ext>
                </a:extLst>
              </a:tr>
            </a:tbl>
          </a:graphicData>
        </a:graphic>
      </p:graphicFrame>
      <p:sp>
        <p:nvSpPr>
          <p:cNvPr id="4" name="Slide Number Placeholder 3"/>
          <p:cNvSpPr>
            <a:spLocks noGrp="1"/>
          </p:cNvSpPr>
          <p:nvPr>
            <p:ph type="sldNum" sz="quarter" idx="12"/>
          </p:nvPr>
        </p:nvSpPr>
        <p:spPr/>
        <p:txBody>
          <a:bodyPr/>
          <a:lstStyle/>
          <a:p>
            <a:fld id="{4DC9F4C6-A8B4-454B-BBA9-B6D228FB3A3F}" type="slidenum">
              <a:rPr lang="id-ID" smtClean="0"/>
              <a:pPr/>
              <a:t>27</a:t>
            </a:fld>
            <a:endParaRPr lang="id-ID" dirty="0"/>
          </a:p>
        </p:txBody>
      </p:sp>
    </p:spTree>
    <p:extLst>
      <p:ext uri="{BB962C8B-B14F-4D97-AF65-F5344CB8AC3E}">
        <p14:creationId xmlns:p14="http://schemas.microsoft.com/office/powerpoint/2010/main" val="24445487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4"/>
          <p:cNvSpPr>
            <a:spLocks noGrp="1"/>
          </p:cNvSpPr>
          <p:nvPr>
            <p:ph idx="1"/>
          </p:nvPr>
        </p:nvSpPr>
        <p:spPr>
          <a:xfrm>
            <a:off x="323528" y="1484785"/>
            <a:ext cx="8496944" cy="4176464"/>
          </a:xfrm>
        </p:spPr>
        <p:txBody>
          <a:bodyPr/>
          <a:lstStyle/>
          <a:p>
            <a:r>
              <a:rPr lang="id-ID" altLang="en-US" sz="2400" dirty="0">
                <a:solidFill>
                  <a:schemeClr val="tx1"/>
                </a:solidFill>
              </a:rPr>
              <a:t>Penilaian proyek merupakan kegiatan penilaian terhadap </a:t>
            </a:r>
            <a:r>
              <a:rPr lang="id-ID" altLang="en-US" sz="2400" dirty="0" err="1">
                <a:solidFill>
                  <a:schemeClr val="tx1"/>
                </a:solidFill>
              </a:rPr>
              <a:t>suatu</a:t>
            </a:r>
            <a:r>
              <a:rPr lang="id-ID" altLang="en-US" sz="2400" dirty="0">
                <a:solidFill>
                  <a:schemeClr val="tx1"/>
                </a:solidFill>
              </a:rPr>
              <a:t> tugas yang harus diselesaikan dalam periode/waktu tertentu. Tugas tersebut berupa </a:t>
            </a:r>
            <a:r>
              <a:rPr lang="id-ID" altLang="en-US" sz="2400" dirty="0" err="1">
                <a:solidFill>
                  <a:schemeClr val="tx1"/>
                </a:solidFill>
              </a:rPr>
              <a:t>suatu</a:t>
            </a:r>
            <a:r>
              <a:rPr lang="id-ID" altLang="en-US" sz="2400" dirty="0">
                <a:solidFill>
                  <a:schemeClr val="tx1"/>
                </a:solidFill>
              </a:rPr>
              <a:t> investigasi sejak dari perencanaan, pengumpulan data, pengorganisasian, pengolahan dan penyajian data.</a:t>
            </a:r>
          </a:p>
          <a:p>
            <a:pPr>
              <a:buFont typeface="Wingdings" panose="05000000000000000000" pitchFamily="2" charset="2"/>
              <a:buNone/>
            </a:pPr>
            <a:r>
              <a:rPr lang="id-ID" altLang="en-US" sz="2400" dirty="0">
                <a:solidFill>
                  <a:schemeClr val="tx1"/>
                </a:solidFill>
              </a:rPr>
              <a:t> </a:t>
            </a:r>
          </a:p>
          <a:p>
            <a:r>
              <a:rPr lang="id-ID" altLang="en-US" sz="2400" dirty="0">
                <a:solidFill>
                  <a:schemeClr val="tx1"/>
                </a:solidFill>
              </a:rPr>
              <a:t>Penilaian proyek dapat digunakan untuk mengetahui pemahaman, kemampuan mengaplikasikan, kemampuan penyelidikan dan kemampuan menginformasikan peserta didik pada mata pelajaran tertentu secara jelas. </a:t>
            </a:r>
          </a:p>
          <a:p>
            <a:endParaRPr lang="id-ID" altLang="en-US" sz="2400" dirty="0">
              <a:solidFill>
                <a:schemeClr val="tx1"/>
              </a:solidFill>
            </a:endParaRPr>
          </a:p>
        </p:txBody>
      </p:sp>
      <p:sp>
        <p:nvSpPr>
          <p:cNvPr id="2" name="Title 1"/>
          <p:cNvSpPr>
            <a:spLocks noGrp="1"/>
          </p:cNvSpPr>
          <p:nvPr>
            <p:ph type="title"/>
          </p:nvPr>
        </p:nvSpPr>
        <p:spPr/>
        <p:txBody>
          <a:bodyPr>
            <a:normAutofit/>
          </a:bodyPr>
          <a:lstStyle/>
          <a:p>
            <a:r>
              <a:rPr lang="id-ID" altLang="en-US"/>
              <a:t>Sistem Penilaian</a:t>
            </a:r>
            <a:endParaRPr lang="en-US"/>
          </a:p>
        </p:txBody>
      </p:sp>
    </p:spTree>
    <p:extLst>
      <p:ext uri="{BB962C8B-B14F-4D97-AF65-F5344CB8AC3E}">
        <p14:creationId xmlns:p14="http://schemas.microsoft.com/office/powerpoint/2010/main" val="33468402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fontScale="77500" lnSpcReduction="20000"/>
          </a:bodyPr>
          <a:lstStyle/>
          <a:p>
            <a:pPr>
              <a:buFont typeface="Wingdings" panose="05000000000000000000" pitchFamily="2" charset="2"/>
              <a:buNone/>
              <a:defRPr/>
            </a:pPr>
            <a:r>
              <a:rPr lang="id-ID" sz="2400" dirty="0">
                <a:solidFill>
                  <a:schemeClr val="tx1"/>
                </a:solidFill>
              </a:rPr>
              <a:t>      Pada penilaian proyek setidaknya ada 3 hal yang perlu dipertimbangkan yaitu:</a:t>
            </a:r>
          </a:p>
          <a:p>
            <a:pPr>
              <a:buFont typeface="Wingdings" panose="05000000000000000000" pitchFamily="2" charset="2"/>
              <a:buNone/>
              <a:defRPr/>
            </a:pPr>
            <a:endParaRPr lang="id-ID" sz="2400" dirty="0">
              <a:solidFill>
                <a:schemeClr val="tx1"/>
              </a:solidFill>
            </a:endParaRPr>
          </a:p>
          <a:p>
            <a:pPr>
              <a:defRPr/>
            </a:pPr>
            <a:r>
              <a:rPr lang="id-ID" sz="2400" dirty="0">
                <a:solidFill>
                  <a:schemeClr val="tx1"/>
                </a:solidFill>
              </a:rPr>
              <a:t>Kemampuan pengelolaan </a:t>
            </a:r>
            <a:endParaRPr lang="id-ID" sz="2400" i="1" dirty="0">
              <a:solidFill>
                <a:schemeClr val="tx1"/>
              </a:solidFill>
            </a:endParaRPr>
          </a:p>
          <a:p>
            <a:pPr>
              <a:buFont typeface="Wingdings" panose="05000000000000000000" pitchFamily="2" charset="2"/>
              <a:buNone/>
              <a:defRPr/>
            </a:pPr>
            <a:r>
              <a:rPr lang="id-ID" sz="2400" i="1" dirty="0">
                <a:solidFill>
                  <a:schemeClr val="tx1"/>
                </a:solidFill>
              </a:rPr>
              <a:t>      </a:t>
            </a:r>
            <a:r>
              <a:rPr lang="id-ID" sz="2400" dirty="0">
                <a:solidFill>
                  <a:schemeClr val="tx1"/>
                </a:solidFill>
              </a:rPr>
              <a:t>Kemampuan peserta didik dalam memilih topik, mencari informasi dan mengelola waktu pengumpulan data serta penulisan laporan.</a:t>
            </a:r>
          </a:p>
          <a:p>
            <a:pPr>
              <a:buFont typeface="Wingdings" panose="05000000000000000000" pitchFamily="2" charset="2"/>
              <a:buNone/>
              <a:defRPr/>
            </a:pPr>
            <a:endParaRPr lang="id-ID" sz="2400" dirty="0">
              <a:solidFill>
                <a:schemeClr val="tx1"/>
              </a:solidFill>
            </a:endParaRPr>
          </a:p>
          <a:p>
            <a:pPr>
              <a:defRPr/>
            </a:pPr>
            <a:r>
              <a:rPr lang="id-ID" sz="2400" dirty="0">
                <a:solidFill>
                  <a:schemeClr val="tx1"/>
                </a:solidFill>
              </a:rPr>
              <a:t>Relevansi</a:t>
            </a:r>
            <a:endParaRPr lang="id-ID" sz="2400" i="1" dirty="0">
              <a:solidFill>
                <a:schemeClr val="tx1"/>
              </a:solidFill>
            </a:endParaRPr>
          </a:p>
          <a:p>
            <a:pPr>
              <a:buFont typeface="Wingdings" panose="05000000000000000000" pitchFamily="2" charset="2"/>
              <a:buNone/>
              <a:defRPr/>
            </a:pPr>
            <a:r>
              <a:rPr lang="id-ID" sz="2400" dirty="0">
                <a:solidFill>
                  <a:schemeClr val="tx1"/>
                </a:solidFill>
              </a:rPr>
              <a:t>      Kesesuaian dengan mata pelajaran, dengan mempertimbangkan tahap pengetahuan, pemahaman dan keterampilan dalam pembelajaran.</a:t>
            </a:r>
          </a:p>
          <a:p>
            <a:pPr>
              <a:buFont typeface="Wingdings" panose="05000000000000000000" pitchFamily="2" charset="2"/>
              <a:buNone/>
              <a:defRPr/>
            </a:pPr>
            <a:endParaRPr lang="id-ID" sz="2400" dirty="0">
              <a:solidFill>
                <a:schemeClr val="tx1"/>
              </a:solidFill>
            </a:endParaRPr>
          </a:p>
          <a:p>
            <a:pPr>
              <a:defRPr/>
            </a:pPr>
            <a:r>
              <a:rPr lang="id-ID" sz="2400" dirty="0">
                <a:solidFill>
                  <a:schemeClr val="tx1"/>
                </a:solidFill>
              </a:rPr>
              <a:t>Keaslian</a:t>
            </a:r>
            <a:endParaRPr lang="id-ID" sz="2400" i="1" dirty="0">
              <a:solidFill>
                <a:schemeClr val="tx1"/>
              </a:solidFill>
            </a:endParaRPr>
          </a:p>
          <a:p>
            <a:pPr>
              <a:buFont typeface="Wingdings" panose="05000000000000000000" pitchFamily="2" charset="2"/>
              <a:buNone/>
              <a:defRPr/>
            </a:pPr>
            <a:r>
              <a:rPr lang="id-ID" sz="2400" dirty="0">
                <a:solidFill>
                  <a:schemeClr val="tx1"/>
                </a:solidFill>
              </a:rPr>
              <a:t>       Proyek yang dilakukan peserta didik harus merupakan hasil karyanya, dengan mempertimbangkan kontribusi guru berupa petunjuk dan dukungan terhadap proyek peserta didik. </a:t>
            </a:r>
          </a:p>
          <a:p>
            <a:pPr>
              <a:buFont typeface="Wingdings" panose="05000000000000000000" pitchFamily="2" charset="2"/>
              <a:buNone/>
              <a:defRPr/>
            </a:pPr>
            <a:r>
              <a:rPr lang="id-ID" sz="2400" dirty="0">
                <a:solidFill>
                  <a:schemeClr val="tx1"/>
                </a:solidFill>
              </a:rPr>
              <a:t> </a:t>
            </a:r>
          </a:p>
          <a:p>
            <a:pPr>
              <a:defRPr/>
            </a:pPr>
            <a:endParaRPr lang="id-ID" sz="2400" dirty="0">
              <a:solidFill>
                <a:schemeClr val="tx1"/>
              </a:solidFill>
            </a:endParaRPr>
          </a:p>
        </p:txBody>
      </p:sp>
      <p:sp>
        <p:nvSpPr>
          <p:cNvPr id="2" name="Title 1"/>
          <p:cNvSpPr>
            <a:spLocks noGrp="1"/>
          </p:cNvSpPr>
          <p:nvPr>
            <p:ph type="title"/>
          </p:nvPr>
        </p:nvSpPr>
        <p:spPr/>
        <p:txBody>
          <a:bodyPr>
            <a:normAutofit/>
          </a:bodyPr>
          <a:lstStyle/>
          <a:p>
            <a:r>
              <a:rPr lang="id-ID" altLang="en-US"/>
              <a:t>Sistem Penilaian</a:t>
            </a:r>
            <a:endParaRPr lang="en-US"/>
          </a:p>
        </p:txBody>
      </p:sp>
    </p:spTree>
    <p:extLst>
      <p:ext uri="{BB962C8B-B14F-4D97-AF65-F5344CB8AC3E}">
        <p14:creationId xmlns:p14="http://schemas.microsoft.com/office/powerpoint/2010/main" val="3405190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096" y="764704"/>
            <a:ext cx="8229600" cy="706090"/>
          </a:xfrm>
        </p:spPr>
        <p:txBody>
          <a:bodyPr>
            <a:normAutofit/>
          </a:bodyPr>
          <a:lstStyle/>
          <a:p>
            <a:pPr algn="l"/>
            <a:r>
              <a:rPr lang="id-ID" sz="3200" dirty="0"/>
              <a:t>INDIKATOR KETERCAPAIAN KOMPETENSI</a:t>
            </a:r>
          </a:p>
        </p:txBody>
      </p:sp>
      <p:sp>
        <p:nvSpPr>
          <p:cNvPr id="3" name="Content Placeholder 2"/>
          <p:cNvSpPr>
            <a:spLocks noGrp="1"/>
          </p:cNvSpPr>
          <p:nvPr>
            <p:ph idx="1"/>
          </p:nvPr>
        </p:nvSpPr>
        <p:spPr>
          <a:xfrm>
            <a:off x="457200" y="1600200"/>
            <a:ext cx="8507288" cy="4997152"/>
          </a:xfrm>
        </p:spPr>
        <p:txBody>
          <a:bodyPr>
            <a:normAutofit/>
          </a:bodyPr>
          <a:lstStyle/>
          <a:p>
            <a:pPr marL="342900" lvl="2" indent="-342900">
              <a:buFont typeface="Wingdings" panose="05000000000000000000" pitchFamily="2" charset="2"/>
              <a:buChar char="§"/>
            </a:pPr>
            <a:r>
              <a:rPr lang="en-US" sz="2000" dirty="0" err="1"/>
              <a:t>mendeskripsikan</a:t>
            </a:r>
            <a:r>
              <a:rPr lang="en-US" sz="2000" dirty="0"/>
              <a:t> model </a:t>
            </a:r>
            <a:r>
              <a:rPr lang="en-US" sz="2000" dirty="0" err="1"/>
              <a:t>pembelajaran</a:t>
            </a:r>
            <a:r>
              <a:rPr lang="en-US" sz="2000" dirty="0"/>
              <a:t> </a:t>
            </a:r>
            <a:r>
              <a:rPr lang="en-US" sz="2000" i="1" dirty="0"/>
              <a:t>Discovery Learning </a:t>
            </a:r>
            <a:endParaRPr lang="id-ID" sz="2000" dirty="0"/>
          </a:p>
          <a:p>
            <a:pPr marL="342900" lvl="2" indent="-342900">
              <a:buFont typeface="Wingdings" panose="05000000000000000000" pitchFamily="2" charset="2"/>
              <a:buChar char="§"/>
            </a:pPr>
            <a:r>
              <a:rPr lang="en-US" sz="2000" dirty="0" err="1"/>
              <a:t>merancang</a:t>
            </a:r>
            <a:r>
              <a:rPr lang="en-US" sz="2000" dirty="0"/>
              <a:t> </a:t>
            </a:r>
            <a:r>
              <a:rPr lang="en-US" sz="2000" dirty="0" err="1"/>
              <a:t>skenario</a:t>
            </a:r>
            <a:r>
              <a:rPr lang="en-US" sz="2000" dirty="0"/>
              <a:t> </a:t>
            </a:r>
            <a:r>
              <a:rPr lang="en-US" sz="2000" dirty="0" err="1"/>
              <a:t>pembelajaran</a:t>
            </a:r>
            <a:r>
              <a:rPr lang="en-US" sz="2000" dirty="0"/>
              <a:t> </a:t>
            </a:r>
            <a:r>
              <a:rPr lang="en-US" sz="2000" dirty="0" err="1"/>
              <a:t>sesuai</a:t>
            </a:r>
            <a:r>
              <a:rPr lang="en-US" sz="2000" dirty="0"/>
              <a:t> model </a:t>
            </a:r>
            <a:r>
              <a:rPr lang="en-US" sz="2000" dirty="0" err="1"/>
              <a:t>pembelajaran</a:t>
            </a:r>
            <a:r>
              <a:rPr lang="en-US" sz="2000" dirty="0"/>
              <a:t>                </a:t>
            </a:r>
            <a:r>
              <a:rPr lang="en-US" sz="2000" i="1" dirty="0"/>
              <a:t>Discovery Learning</a:t>
            </a:r>
            <a:endParaRPr lang="id-ID" sz="2000" dirty="0"/>
          </a:p>
          <a:p>
            <a:pPr marL="342900" lvl="2" indent="-342900">
              <a:buFont typeface="Wingdings" panose="05000000000000000000" pitchFamily="2" charset="2"/>
              <a:buChar char="§"/>
            </a:pPr>
            <a:r>
              <a:rPr lang="id-ID" sz="2000" dirty="0"/>
              <a:t>mendeskripsikan </a:t>
            </a:r>
            <a:r>
              <a:rPr lang="en-US" sz="2000" dirty="0"/>
              <a:t>model </a:t>
            </a:r>
            <a:r>
              <a:rPr lang="en-US" sz="2000" dirty="0" err="1"/>
              <a:t>pembelajaran</a:t>
            </a:r>
            <a:r>
              <a:rPr lang="en-US" sz="2000" dirty="0"/>
              <a:t> </a:t>
            </a:r>
            <a:r>
              <a:rPr lang="id-ID" sz="2000" i="1" dirty="0"/>
              <a:t>Project Based Learning </a:t>
            </a:r>
            <a:endParaRPr lang="id-ID" sz="2000" dirty="0"/>
          </a:p>
          <a:p>
            <a:pPr marL="342900" lvl="2" indent="-342900">
              <a:buFont typeface="Wingdings" panose="05000000000000000000" pitchFamily="2" charset="2"/>
              <a:buChar char="§"/>
            </a:pPr>
            <a:r>
              <a:rPr lang="id-ID" sz="2000" dirty="0"/>
              <a:t>merancang skenario pembelajaran </a:t>
            </a:r>
            <a:r>
              <a:rPr lang="en-US" sz="2000" dirty="0" err="1"/>
              <a:t>sesuai</a:t>
            </a:r>
            <a:r>
              <a:rPr lang="en-US" sz="2000" dirty="0"/>
              <a:t> model </a:t>
            </a:r>
            <a:r>
              <a:rPr lang="en-US" sz="2000" dirty="0" err="1"/>
              <a:t>pembelajaran</a:t>
            </a:r>
            <a:r>
              <a:rPr lang="en-US" sz="2000" dirty="0"/>
              <a:t> </a:t>
            </a:r>
            <a:r>
              <a:rPr lang="id-ID" sz="2000" i="1" dirty="0"/>
              <a:t>Project </a:t>
            </a:r>
            <a:r>
              <a:rPr lang="en-US" sz="2000" i="1" dirty="0"/>
              <a:t>                  </a:t>
            </a:r>
            <a:r>
              <a:rPr lang="id-ID" sz="2000" i="1" dirty="0"/>
              <a:t>Based Learning</a:t>
            </a:r>
            <a:endParaRPr lang="id-ID" sz="2000" dirty="0"/>
          </a:p>
          <a:p>
            <a:pPr marL="342900" lvl="2" indent="-342900">
              <a:buFont typeface="Wingdings" panose="05000000000000000000" pitchFamily="2" charset="2"/>
              <a:buChar char="§"/>
            </a:pPr>
            <a:r>
              <a:rPr lang="id-ID" sz="2000" dirty="0"/>
              <a:t>mendeskripsikan  </a:t>
            </a:r>
            <a:r>
              <a:rPr lang="en-US" sz="2000" dirty="0"/>
              <a:t>model </a:t>
            </a:r>
            <a:r>
              <a:rPr lang="en-US" sz="2000" dirty="0" err="1"/>
              <a:t>pembelajaran</a:t>
            </a:r>
            <a:r>
              <a:rPr lang="en-US" sz="2000" dirty="0"/>
              <a:t> </a:t>
            </a:r>
            <a:r>
              <a:rPr lang="id-ID" sz="2000" i="1" dirty="0"/>
              <a:t>Problem Based  Learning </a:t>
            </a:r>
            <a:endParaRPr lang="id-ID" sz="2000" dirty="0"/>
          </a:p>
          <a:p>
            <a:pPr marL="342900" lvl="2" indent="-342900">
              <a:buFont typeface="Wingdings" panose="05000000000000000000" pitchFamily="2" charset="2"/>
              <a:buChar char="§"/>
            </a:pPr>
            <a:r>
              <a:rPr lang="id-ID" sz="2000" dirty="0"/>
              <a:t>merancang  skenario pembelajaran </a:t>
            </a:r>
            <a:r>
              <a:rPr lang="en-US" sz="2000" dirty="0" err="1"/>
              <a:t>sesuai</a:t>
            </a:r>
            <a:r>
              <a:rPr lang="en-US" sz="2000" dirty="0"/>
              <a:t> model </a:t>
            </a:r>
            <a:r>
              <a:rPr lang="en-US" sz="2000" dirty="0" err="1"/>
              <a:t>pembelajaran</a:t>
            </a:r>
            <a:r>
              <a:rPr lang="en-US" sz="2000" dirty="0"/>
              <a:t> </a:t>
            </a:r>
            <a:r>
              <a:rPr lang="id-ID" sz="2000" i="1" dirty="0"/>
              <a:t>Problem Based  Learning </a:t>
            </a:r>
            <a:endParaRPr lang="id-ID" sz="2000" dirty="0"/>
          </a:p>
          <a:p>
            <a:pPr marL="342900" lvl="2" indent="-342900">
              <a:buFont typeface="Wingdings" panose="05000000000000000000" pitchFamily="2" charset="2"/>
              <a:buChar char="§"/>
            </a:pPr>
            <a:r>
              <a:rPr lang="id-ID" sz="2000" dirty="0"/>
              <a:t>mendeskripsikan </a:t>
            </a:r>
            <a:r>
              <a:rPr lang="en-US" sz="2000" dirty="0"/>
              <a:t>model </a:t>
            </a:r>
            <a:r>
              <a:rPr lang="en-US" sz="2000" dirty="0" err="1"/>
              <a:t>pembelajaran</a:t>
            </a:r>
            <a:r>
              <a:rPr lang="en-US" sz="2000" dirty="0"/>
              <a:t> </a:t>
            </a:r>
            <a:r>
              <a:rPr lang="id-ID" sz="2000" i="1" dirty="0"/>
              <a:t>Learning Cycle </a:t>
            </a:r>
            <a:endParaRPr lang="id-ID" sz="2000" dirty="0"/>
          </a:p>
          <a:p>
            <a:pPr marL="342900" lvl="2" indent="-342900">
              <a:buFont typeface="Wingdings" panose="05000000000000000000" pitchFamily="2" charset="2"/>
              <a:buChar char="§"/>
            </a:pPr>
            <a:r>
              <a:rPr lang="id-ID" sz="2000" dirty="0"/>
              <a:t>merancang  skenario pembelajaran sesuai </a:t>
            </a:r>
            <a:r>
              <a:rPr lang="en-US" sz="2000" dirty="0"/>
              <a:t>model </a:t>
            </a:r>
            <a:r>
              <a:rPr lang="en-US" sz="2000" dirty="0" err="1"/>
              <a:t>pembelajaran</a:t>
            </a:r>
            <a:r>
              <a:rPr lang="en-US" sz="2000" dirty="0"/>
              <a:t> </a:t>
            </a:r>
            <a:r>
              <a:rPr lang="id-ID" sz="2000" i="1" dirty="0"/>
              <a:t>Learning Cycle </a:t>
            </a:r>
            <a:endParaRPr lang="id-ID" sz="2000" dirty="0"/>
          </a:p>
          <a:p>
            <a:pPr marL="342900" lvl="2" indent="-342900">
              <a:buFont typeface="Wingdings" panose="05000000000000000000" pitchFamily="2" charset="2"/>
              <a:buChar char="§"/>
            </a:pPr>
            <a:r>
              <a:rPr lang="id-ID" sz="2000" dirty="0"/>
              <a:t>mendeskripsikan </a:t>
            </a:r>
            <a:r>
              <a:rPr lang="en-US" sz="2000" dirty="0"/>
              <a:t>model </a:t>
            </a:r>
            <a:r>
              <a:rPr lang="en-US" sz="2000" dirty="0" err="1"/>
              <a:t>pembelajaran</a:t>
            </a:r>
            <a:r>
              <a:rPr lang="en-US" sz="2000" dirty="0"/>
              <a:t> </a:t>
            </a:r>
            <a:r>
              <a:rPr lang="en-US" sz="2000" i="1" dirty="0"/>
              <a:t>Cooperative Learning </a:t>
            </a:r>
            <a:endParaRPr lang="id-ID" sz="2000" dirty="0"/>
          </a:p>
          <a:p>
            <a:pPr>
              <a:buFont typeface="Wingdings" panose="05000000000000000000" pitchFamily="2" charset="2"/>
              <a:buChar char="§"/>
            </a:pPr>
            <a:r>
              <a:rPr lang="id-ID" sz="2000" dirty="0"/>
              <a:t>merancang  skenario pembelajaran sesuai  </a:t>
            </a:r>
            <a:r>
              <a:rPr lang="en-US" sz="2000" i="1" dirty="0"/>
              <a:t>Cooperative Learning</a:t>
            </a:r>
            <a:r>
              <a:rPr lang="en-US" sz="2000" dirty="0"/>
              <a:t> </a:t>
            </a:r>
            <a:endParaRPr lang="id-ID" sz="2000" dirty="0"/>
          </a:p>
        </p:txBody>
      </p:sp>
    </p:spTree>
    <p:extLst>
      <p:ext uri="{BB962C8B-B14F-4D97-AF65-F5344CB8AC3E}">
        <p14:creationId xmlns:p14="http://schemas.microsoft.com/office/powerpoint/2010/main" val="22706759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6542" y="2924944"/>
            <a:ext cx="9138592" cy="1080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MODEL </a:t>
            </a:r>
            <a:r>
              <a:rPr lang="id-ID" dirty="0"/>
              <a:t>PROBLEM BASE</a:t>
            </a:r>
            <a:r>
              <a:rPr lang="en-US" dirty="0"/>
              <a:t> LEARNING</a:t>
            </a:r>
          </a:p>
        </p:txBody>
      </p:sp>
    </p:spTree>
    <p:extLst>
      <p:ext uri="{BB962C8B-B14F-4D97-AF65-F5344CB8AC3E}">
        <p14:creationId xmlns:p14="http://schemas.microsoft.com/office/powerpoint/2010/main" val="25509623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763689" y="332656"/>
            <a:ext cx="7200800" cy="787011"/>
          </a:xfrm>
        </p:spPr>
        <p:txBody>
          <a:bodyPr>
            <a:normAutofit/>
          </a:bodyPr>
          <a:lstStyle/>
          <a:p>
            <a:pPr algn="r"/>
            <a:r>
              <a:rPr lang="en-US" altLang="en-US" sz="3600" b="1"/>
              <a:t>Model Problem Based Learning</a:t>
            </a:r>
          </a:p>
        </p:txBody>
      </p:sp>
      <p:pic>
        <p:nvPicPr>
          <p:cNvPr id="17412" name="Picture 7"/>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tretch>
            <a:fillRect/>
          </a:stretch>
        </p:blipFill>
        <p:spPr>
          <a:xfrm>
            <a:off x="1979712" y="1531937"/>
            <a:ext cx="5329237" cy="4884738"/>
          </a:xfrm>
          <a:noFill/>
        </p:spPr>
      </p:pic>
    </p:spTree>
    <p:extLst>
      <p:ext uri="{BB962C8B-B14F-4D97-AF65-F5344CB8AC3E}">
        <p14:creationId xmlns:p14="http://schemas.microsoft.com/office/powerpoint/2010/main" val="15865326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lgn="r"/>
            <a:r>
              <a:rPr lang="en-US" altLang="en-US" b="1" dirty="0" err="1"/>
              <a:t>Definisi</a:t>
            </a:r>
            <a:endParaRPr lang="en-US" altLang="en-US" dirty="0"/>
          </a:p>
        </p:txBody>
      </p:sp>
      <p:sp>
        <p:nvSpPr>
          <p:cNvPr id="18435" name="Content Placeholder 2"/>
          <p:cNvSpPr>
            <a:spLocks noGrp="1"/>
          </p:cNvSpPr>
          <p:nvPr>
            <p:ph idx="4294967295"/>
          </p:nvPr>
        </p:nvSpPr>
        <p:spPr>
          <a:xfrm>
            <a:off x="611559" y="1628799"/>
            <a:ext cx="8208911" cy="4497363"/>
          </a:xfrm>
        </p:spPr>
        <p:txBody>
          <a:bodyPr anchor="ctr">
            <a:normAutofit/>
          </a:bodyPr>
          <a:lstStyle/>
          <a:p>
            <a:r>
              <a:rPr lang="id-ID" altLang="en-US" sz="2800" b="0" i="1" dirty="0">
                <a:solidFill>
                  <a:schemeClr val="tx1"/>
                </a:solidFill>
              </a:rPr>
              <a:t>Problem </a:t>
            </a:r>
            <a:r>
              <a:rPr lang="id-ID" altLang="en-US" sz="2800" b="0" i="1" dirty="0" err="1">
                <a:solidFill>
                  <a:schemeClr val="tx1"/>
                </a:solidFill>
              </a:rPr>
              <a:t>Based</a:t>
            </a:r>
            <a:r>
              <a:rPr lang="id-ID" altLang="en-US" sz="2800" b="0" i="1" dirty="0">
                <a:solidFill>
                  <a:schemeClr val="tx1"/>
                </a:solidFill>
              </a:rPr>
              <a:t> </a:t>
            </a:r>
            <a:r>
              <a:rPr lang="id-ID" altLang="en-US" sz="2800" b="0" i="1" dirty="0" err="1">
                <a:solidFill>
                  <a:schemeClr val="tx1"/>
                </a:solidFill>
              </a:rPr>
              <a:t>Learning</a:t>
            </a:r>
            <a:r>
              <a:rPr lang="id-ID" altLang="en-US" sz="2800" b="0" i="1" dirty="0">
                <a:solidFill>
                  <a:schemeClr val="tx1"/>
                </a:solidFill>
              </a:rPr>
              <a:t> </a:t>
            </a:r>
            <a:r>
              <a:rPr lang="en-US" altLang="en-US" sz="2800" b="0" i="1" dirty="0">
                <a:solidFill>
                  <a:schemeClr val="tx1"/>
                </a:solidFill>
              </a:rPr>
              <a:t>: </a:t>
            </a:r>
            <a:r>
              <a:rPr lang="id-ID" altLang="en-US" sz="2800" b="0" i="1" dirty="0">
                <a:solidFill>
                  <a:schemeClr val="tx1"/>
                </a:solidFill>
              </a:rPr>
              <a:t>model pembelajaran yang</a:t>
            </a:r>
            <a:r>
              <a:rPr lang="en-US" altLang="en-US" sz="2800" b="0" i="1" dirty="0">
                <a:solidFill>
                  <a:schemeClr val="tx1"/>
                </a:solidFill>
              </a:rPr>
              <a:t> </a:t>
            </a:r>
            <a:r>
              <a:rPr lang="id-ID" altLang="en-US" sz="2800" b="0" dirty="0">
                <a:solidFill>
                  <a:schemeClr val="tx1"/>
                </a:solidFill>
              </a:rPr>
              <a:t>dirancang agar peserta didik mendapat pengetahuan yang membuat mereka mahir dalam memecahkan masalah, dan</a:t>
            </a:r>
            <a:r>
              <a:rPr lang="en-US" altLang="en-US" sz="2800" b="0" dirty="0">
                <a:solidFill>
                  <a:schemeClr val="tx1"/>
                </a:solidFill>
              </a:rPr>
              <a:t> </a:t>
            </a:r>
            <a:r>
              <a:rPr lang="id-ID" altLang="en-US" sz="2800" b="0" dirty="0">
                <a:solidFill>
                  <a:schemeClr val="tx1"/>
                </a:solidFill>
              </a:rPr>
              <a:t>memiliki model belajar sendiri serta memiliki kecakapan</a:t>
            </a:r>
            <a:r>
              <a:rPr lang="en-US" altLang="en-US" sz="2800" b="0" dirty="0">
                <a:solidFill>
                  <a:schemeClr val="tx1"/>
                </a:solidFill>
              </a:rPr>
              <a:t> </a:t>
            </a:r>
            <a:r>
              <a:rPr lang="id-ID" altLang="en-US" sz="2800" b="0" dirty="0">
                <a:solidFill>
                  <a:schemeClr val="tx1"/>
                </a:solidFill>
              </a:rPr>
              <a:t>berpartisipasi dalam tim. </a:t>
            </a:r>
            <a:endParaRPr lang="en-US" altLang="en-US" sz="2800" b="0" dirty="0">
              <a:solidFill>
                <a:schemeClr val="tx1"/>
              </a:solidFill>
            </a:endParaRPr>
          </a:p>
          <a:p>
            <a:r>
              <a:rPr lang="id-ID" altLang="en-US" sz="2800" b="0" dirty="0">
                <a:solidFill>
                  <a:schemeClr val="tx1"/>
                </a:solidFill>
              </a:rPr>
              <a:t>Proses pembelajarannya menggunakan</a:t>
            </a:r>
            <a:r>
              <a:rPr lang="en-US" altLang="en-US" sz="2800" b="0" dirty="0">
                <a:solidFill>
                  <a:schemeClr val="tx1"/>
                </a:solidFill>
              </a:rPr>
              <a:t> </a:t>
            </a:r>
            <a:r>
              <a:rPr lang="id-ID" altLang="en-US" sz="2800" b="0" dirty="0">
                <a:solidFill>
                  <a:schemeClr val="tx1"/>
                </a:solidFill>
              </a:rPr>
              <a:t>pendekatan sistemik untuk memecahkan masalah</a:t>
            </a:r>
            <a:r>
              <a:rPr lang="en-US" altLang="en-US" sz="2800" b="0" dirty="0">
                <a:solidFill>
                  <a:schemeClr val="tx1"/>
                </a:solidFill>
              </a:rPr>
              <a:t>/</a:t>
            </a:r>
            <a:r>
              <a:rPr lang="id-ID" altLang="en-US" sz="2800" b="0" dirty="0">
                <a:solidFill>
                  <a:schemeClr val="tx1"/>
                </a:solidFill>
              </a:rPr>
              <a:t>menghadapi tantangan yang diperlukan dalam kehidupan</a:t>
            </a:r>
            <a:r>
              <a:rPr lang="en-US" altLang="en-US" sz="2800" b="0" dirty="0">
                <a:solidFill>
                  <a:schemeClr val="tx1"/>
                </a:solidFill>
              </a:rPr>
              <a:t> </a:t>
            </a:r>
            <a:r>
              <a:rPr lang="id-ID" altLang="en-US" sz="2800" b="0" dirty="0">
                <a:solidFill>
                  <a:schemeClr val="tx1"/>
                </a:solidFill>
              </a:rPr>
              <a:t>sehari-hari.</a:t>
            </a:r>
          </a:p>
          <a:p>
            <a:pPr>
              <a:buFont typeface="Wingdings" panose="05000000000000000000" pitchFamily="2" charset="2"/>
              <a:buNone/>
            </a:pPr>
            <a:endParaRPr lang="id-ID" altLang="en-US" sz="2800" b="0" dirty="0">
              <a:solidFill>
                <a:schemeClr val="tx1"/>
              </a:solidFill>
            </a:endParaRPr>
          </a:p>
          <a:p>
            <a:endParaRPr lang="id-ID" altLang="en-US" sz="2800" b="0" dirty="0">
              <a:solidFill>
                <a:schemeClr val="tx1"/>
              </a:solidFill>
            </a:endParaRPr>
          </a:p>
        </p:txBody>
      </p:sp>
    </p:spTree>
    <p:extLst>
      <p:ext uri="{BB962C8B-B14F-4D97-AF65-F5344CB8AC3E}">
        <p14:creationId xmlns:p14="http://schemas.microsoft.com/office/powerpoint/2010/main" val="14908195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p:cNvSpPr>
          <p:nvPr>
            <p:ph idx="1"/>
          </p:nvPr>
        </p:nvSpPr>
        <p:spPr/>
        <p:txBody>
          <a:bodyPr>
            <a:normAutofit fontScale="85000" lnSpcReduction="20000"/>
          </a:bodyPr>
          <a:lstStyle/>
          <a:p>
            <a:pPr marL="268288" indent="-268288"/>
            <a:r>
              <a:rPr lang="en-US" altLang="en-US" b="0" i="1" dirty="0">
                <a:solidFill>
                  <a:schemeClr val="tx1"/>
                </a:solidFill>
              </a:rPr>
              <a:t>Problem based learning </a:t>
            </a:r>
            <a:r>
              <a:rPr lang="id-ID" altLang="en-US" b="0" dirty="0">
                <a:solidFill>
                  <a:schemeClr val="tx1"/>
                </a:solidFill>
              </a:rPr>
              <a:t>merupakan sebuah  model pembelajaran yang menyajikan masalah kontekstual sehingga merangsang peserta didik untuk belajar. Dalam  pembelajaran </a:t>
            </a:r>
            <a:r>
              <a:rPr lang="en-US" altLang="en-US" b="0" dirty="0" err="1">
                <a:solidFill>
                  <a:schemeClr val="tx1"/>
                </a:solidFill>
              </a:rPr>
              <a:t>ini</a:t>
            </a:r>
            <a:r>
              <a:rPr lang="en-US" altLang="en-US" b="0" dirty="0">
                <a:solidFill>
                  <a:schemeClr val="tx1"/>
                </a:solidFill>
              </a:rPr>
              <a:t>,</a:t>
            </a:r>
            <a:r>
              <a:rPr lang="id-ID" altLang="en-US" b="0" dirty="0">
                <a:solidFill>
                  <a:schemeClr val="tx1"/>
                </a:solidFill>
              </a:rPr>
              <a:t> peserta didik bekerja dalam tim untuk memecahkan masalah dunia nyata (</a:t>
            </a:r>
            <a:r>
              <a:rPr lang="id-ID" altLang="en-US" b="0" i="1" dirty="0">
                <a:solidFill>
                  <a:schemeClr val="tx1"/>
                </a:solidFill>
              </a:rPr>
              <a:t>real </a:t>
            </a:r>
            <a:r>
              <a:rPr lang="id-ID" altLang="en-US" b="0" i="1" dirty="0" err="1">
                <a:solidFill>
                  <a:schemeClr val="tx1"/>
                </a:solidFill>
              </a:rPr>
              <a:t>world</a:t>
            </a:r>
            <a:r>
              <a:rPr lang="id-ID" altLang="en-US" b="0" i="1" dirty="0">
                <a:solidFill>
                  <a:schemeClr val="tx1"/>
                </a:solidFill>
              </a:rPr>
              <a:t>). </a:t>
            </a:r>
            <a:endParaRPr lang="en-US" altLang="en-US" b="0" i="1" dirty="0">
              <a:solidFill>
                <a:schemeClr val="tx1"/>
              </a:solidFill>
            </a:endParaRPr>
          </a:p>
          <a:p>
            <a:pPr marL="268288" indent="-268288"/>
            <a:r>
              <a:rPr lang="id-ID" altLang="en-US" b="0" dirty="0">
                <a:solidFill>
                  <a:schemeClr val="tx1"/>
                </a:solidFill>
              </a:rPr>
              <a:t>Pembelajaran </a:t>
            </a:r>
            <a:r>
              <a:rPr lang="en-US" altLang="en-US" b="0" dirty="0" err="1">
                <a:solidFill>
                  <a:schemeClr val="tx1"/>
                </a:solidFill>
              </a:rPr>
              <a:t>ini</a:t>
            </a:r>
            <a:r>
              <a:rPr lang="en-US" altLang="en-US" b="0" i="1" dirty="0">
                <a:solidFill>
                  <a:schemeClr val="tx1"/>
                </a:solidFill>
              </a:rPr>
              <a:t> </a:t>
            </a:r>
            <a:r>
              <a:rPr lang="id-ID" altLang="en-US" b="0" dirty="0">
                <a:solidFill>
                  <a:schemeClr val="tx1"/>
                </a:solidFill>
              </a:rPr>
              <a:t>menantang peserta didik untuk “belajar bagaimana belajar”, bekerja secara berkelompok untuk  mencari solusi dari permasalahan dunia nyata. Masalah yang diberikan</a:t>
            </a:r>
            <a:r>
              <a:rPr lang="en-US" altLang="en-US" b="0" dirty="0">
                <a:solidFill>
                  <a:schemeClr val="tx1"/>
                </a:solidFill>
                <a:sym typeface="Wingdings" panose="05000000000000000000" pitchFamily="2" charset="2"/>
              </a:rPr>
              <a:t> </a:t>
            </a:r>
            <a:r>
              <a:rPr lang="en-US" altLang="en-US" b="0" dirty="0" err="1">
                <a:solidFill>
                  <a:schemeClr val="tx1"/>
                </a:solidFill>
                <a:sym typeface="Wingdings" panose="05000000000000000000" pitchFamily="2" charset="2"/>
              </a:rPr>
              <a:t>mendorong</a:t>
            </a:r>
            <a:r>
              <a:rPr lang="en-US" altLang="en-US" b="0" dirty="0">
                <a:solidFill>
                  <a:schemeClr val="tx1"/>
                </a:solidFill>
                <a:sym typeface="Wingdings" panose="05000000000000000000" pitchFamily="2" charset="2"/>
              </a:rPr>
              <a:t> </a:t>
            </a:r>
            <a:r>
              <a:rPr lang="id-ID" altLang="en-US" b="0" dirty="0">
                <a:solidFill>
                  <a:schemeClr val="tx1"/>
                </a:solidFill>
              </a:rPr>
              <a:t>peserta didik </a:t>
            </a:r>
            <a:r>
              <a:rPr lang="en-US" altLang="en-US" b="0" dirty="0" err="1">
                <a:solidFill>
                  <a:schemeClr val="tx1"/>
                </a:solidFill>
              </a:rPr>
              <a:t>memiliki</a:t>
            </a:r>
            <a:r>
              <a:rPr lang="en-US" altLang="en-US" b="0" dirty="0">
                <a:solidFill>
                  <a:schemeClr val="tx1"/>
                </a:solidFill>
              </a:rPr>
              <a:t> </a:t>
            </a:r>
            <a:r>
              <a:rPr lang="id-ID" altLang="en-US" b="0" dirty="0">
                <a:solidFill>
                  <a:schemeClr val="tx1"/>
                </a:solidFill>
              </a:rPr>
              <a:t>rasa ingin tahu pada pembelajaran </a:t>
            </a:r>
            <a:r>
              <a:rPr lang="en-US" altLang="en-US" b="0" dirty="0" err="1">
                <a:solidFill>
                  <a:schemeClr val="tx1"/>
                </a:solidFill>
              </a:rPr>
              <a:t>itu</a:t>
            </a:r>
            <a:r>
              <a:rPr lang="id-ID" altLang="en-US" b="0" dirty="0">
                <a:solidFill>
                  <a:schemeClr val="tx1"/>
                </a:solidFill>
              </a:rPr>
              <a:t>.</a:t>
            </a:r>
          </a:p>
        </p:txBody>
      </p:sp>
      <p:sp>
        <p:nvSpPr>
          <p:cNvPr id="19458" name="Title 1"/>
          <p:cNvSpPr>
            <a:spLocks noGrp="1"/>
          </p:cNvSpPr>
          <p:nvPr>
            <p:ph type="title"/>
          </p:nvPr>
        </p:nvSpPr>
        <p:spPr/>
        <p:txBody>
          <a:bodyPr/>
          <a:lstStyle/>
          <a:p>
            <a:r>
              <a:rPr altLang="en-US"/>
              <a:t>KONSEP</a:t>
            </a:r>
          </a:p>
        </p:txBody>
      </p:sp>
    </p:spTree>
    <p:extLst>
      <p:ext uri="{BB962C8B-B14F-4D97-AF65-F5344CB8AC3E}">
        <p14:creationId xmlns:p14="http://schemas.microsoft.com/office/powerpoint/2010/main" val="6873839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a:xfrm>
            <a:off x="323528" y="2636912"/>
            <a:ext cx="8496944" cy="3888433"/>
          </a:xfrm>
        </p:spPr>
        <p:txBody>
          <a:bodyPr>
            <a:normAutofit lnSpcReduction="10000"/>
          </a:bodyPr>
          <a:lstStyle/>
          <a:p>
            <a:pPr marL="514350" indent="-514350">
              <a:buFont typeface="Wingdings" panose="05000000000000000000" pitchFamily="2" charset="2"/>
              <a:buAutoNum type="arabicPeriod"/>
            </a:pPr>
            <a:r>
              <a:rPr lang="id-ID" altLang="en-US" b="0" dirty="0">
                <a:solidFill>
                  <a:schemeClr val="tx1"/>
                </a:solidFill>
              </a:rPr>
              <a:t>Permasalahan sebagai kajian.</a:t>
            </a:r>
          </a:p>
          <a:p>
            <a:pPr marL="514350" indent="-514350">
              <a:buFont typeface="Wingdings" panose="05000000000000000000" pitchFamily="2" charset="2"/>
              <a:buAutoNum type="arabicPeriod"/>
            </a:pPr>
            <a:r>
              <a:rPr lang="id-ID" altLang="en-US" b="0" dirty="0">
                <a:solidFill>
                  <a:schemeClr val="tx1"/>
                </a:solidFill>
              </a:rPr>
              <a:t>Permasalahan sebagai penjajakan pemahaman</a:t>
            </a:r>
          </a:p>
          <a:p>
            <a:pPr marL="514350" indent="-514350">
              <a:buFont typeface="Wingdings" panose="05000000000000000000" pitchFamily="2" charset="2"/>
              <a:buAutoNum type="arabicPeriod"/>
            </a:pPr>
            <a:r>
              <a:rPr lang="id-ID" altLang="en-US" b="0" dirty="0">
                <a:solidFill>
                  <a:schemeClr val="tx1"/>
                </a:solidFill>
              </a:rPr>
              <a:t>Permasalahan sebagai contoh</a:t>
            </a:r>
          </a:p>
          <a:p>
            <a:pPr marL="514350" indent="-514350">
              <a:buFont typeface="Wingdings" panose="05000000000000000000" pitchFamily="2" charset="2"/>
              <a:buAutoNum type="arabicPeriod"/>
            </a:pPr>
            <a:r>
              <a:rPr lang="id-ID" altLang="en-US" b="0" dirty="0">
                <a:solidFill>
                  <a:schemeClr val="tx1"/>
                </a:solidFill>
              </a:rPr>
              <a:t>Permasalahan sebagai bagian yang tak terpisahkan dari proses</a:t>
            </a:r>
          </a:p>
          <a:p>
            <a:pPr marL="514350" indent="-514350">
              <a:buFont typeface="Wingdings" panose="05000000000000000000" pitchFamily="2" charset="2"/>
              <a:buAutoNum type="arabicPeriod"/>
            </a:pPr>
            <a:r>
              <a:rPr lang="id-ID" altLang="en-US" b="0" dirty="0">
                <a:solidFill>
                  <a:schemeClr val="tx1"/>
                </a:solidFill>
              </a:rPr>
              <a:t>Permasalahan sebagai stimulus aktivitas autentik</a:t>
            </a:r>
          </a:p>
        </p:txBody>
      </p:sp>
      <p:sp>
        <p:nvSpPr>
          <p:cNvPr id="2" name="Title 1"/>
          <p:cNvSpPr>
            <a:spLocks noGrp="1"/>
          </p:cNvSpPr>
          <p:nvPr>
            <p:ph type="title"/>
          </p:nvPr>
        </p:nvSpPr>
        <p:spPr>
          <a:xfrm>
            <a:off x="358227" y="980728"/>
            <a:ext cx="8229600" cy="1143000"/>
          </a:xfrm>
        </p:spPr>
        <p:txBody>
          <a:bodyPr>
            <a:normAutofit/>
          </a:bodyPr>
          <a:lstStyle/>
          <a:p>
            <a:pPr>
              <a:defRPr/>
            </a:pPr>
            <a:r>
              <a:rPr sz="3200" b="1" dirty="0"/>
              <a:t>5  STRATEGI  PENERAPAN MODEL PROBLEM BASED LEARNING</a:t>
            </a:r>
          </a:p>
        </p:txBody>
      </p:sp>
    </p:spTree>
    <p:extLst>
      <p:ext uri="{BB962C8B-B14F-4D97-AF65-F5344CB8AC3E}">
        <p14:creationId xmlns:p14="http://schemas.microsoft.com/office/powerpoint/2010/main" val="23450500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783339054"/>
              </p:ext>
            </p:extLst>
          </p:nvPr>
        </p:nvGraphicFramePr>
        <p:xfrm>
          <a:off x="368094" y="1758068"/>
          <a:ext cx="8496297" cy="4846638"/>
        </p:xfrm>
        <a:graphic>
          <a:graphicData uri="http://schemas.openxmlformats.org/drawingml/2006/table">
            <a:tbl>
              <a:tblPr firstRow="1" bandRow="1">
                <a:tableStyleId>{5C22544A-7EE6-4342-B048-85BDC9FD1C3A}</a:tableStyleId>
              </a:tblPr>
              <a:tblGrid>
                <a:gridCol w="2832099">
                  <a:extLst>
                    <a:ext uri="{9D8B030D-6E8A-4147-A177-3AD203B41FA5}">
                      <a16:colId xmlns:a16="http://schemas.microsoft.com/office/drawing/2014/main" val="20000"/>
                    </a:ext>
                  </a:extLst>
                </a:gridCol>
                <a:gridCol w="2832099">
                  <a:extLst>
                    <a:ext uri="{9D8B030D-6E8A-4147-A177-3AD203B41FA5}">
                      <a16:colId xmlns:a16="http://schemas.microsoft.com/office/drawing/2014/main" val="20001"/>
                    </a:ext>
                  </a:extLst>
                </a:gridCol>
                <a:gridCol w="2832099">
                  <a:extLst>
                    <a:ext uri="{9D8B030D-6E8A-4147-A177-3AD203B41FA5}">
                      <a16:colId xmlns:a16="http://schemas.microsoft.com/office/drawing/2014/main" val="20002"/>
                    </a:ext>
                  </a:extLst>
                </a:gridCol>
              </a:tblGrid>
              <a:tr h="914460">
                <a:tc>
                  <a:txBody>
                    <a:bodyPr/>
                    <a:lstStyle/>
                    <a:p>
                      <a:pPr algn="ctr"/>
                      <a:r>
                        <a:rPr lang="en-US" sz="1800" dirty="0"/>
                        <a:t>GURU SEBAGAI PELATIH</a:t>
                      </a:r>
                    </a:p>
                  </a:txBody>
                  <a:tcPr marL="95902" marR="95902" marT="45723" marB="45723"/>
                </a:tc>
                <a:tc>
                  <a:txBody>
                    <a:bodyPr/>
                    <a:lstStyle/>
                    <a:p>
                      <a:pPr algn="ctr"/>
                      <a:r>
                        <a:rPr lang="en-US" sz="1800" dirty="0"/>
                        <a:t>PESERTA DIDIK SEBAGAI  PEMECAH MASALAH</a:t>
                      </a:r>
                    </a:p>
                  </a:txBody>
                  <a:tcPr marL="95902" marR="95902" marT="45723" marB="45723"/>
                </a:tc>
                <a:tc>
                  <a:txBody>
                    <a:bodyPr/>
                    <a:lstStyle/>
                    <a:p>
                      <a:pPr algn="ctr"/>
                      <a:r>
                        <a:rPr lang="en-US" sz="1800" b="1" kern="1200" baseline="0" dirty="0">
                          <a:solidFill>
                            <a:schemeClr val="lt1"/>
                          </a:solidFill>
                          <a:latin typeface="+mn-lt"/>
                          <a:ea typeface="+mn-ea"/>
                          <a:cs typeface="+mn-cs"/>
                        </a:rPr>
                        <a:t>MASALAH SEBAGAI AWAL TANTANGAN DAN MOTIVASI</a:t>
                      </a:r>
                      <a:endParaRPr lang="en-US" sz="1800" dirty="0"/>
                    </a:p>
                  </a:txBody>
                  <a:tcPr marL="95902" marR="95902" marT="45723" marB="45723"/>
                </a:tc>
                <a:extLst>
                  <a:ext uri="{0D108BD9-81ED-4DB2-BD59-A6C34878D82A}">
                    <a16:rowId xmlns:a16="http://schemas.microsoft.com/office/drawing/2014/main" val="10000"/>
                  </a:ext>
                </a:extLst>
              </a:tr>
              <a:tr h="3932178">
                <a:tc>
                  <a:txBody>
                    <a:bodyPr/>
                    <a:lstStyle/>
                    <a:p>
                      <a:pPr marL="173038" indent="-173038">
                        <a:buFont typeface="Arial" pitchFamily="34" charset="0"/>
                        <a:buChar char="•"/>
                      </a:pPr>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Asking about thinking (bertanya</a:t>
                      </a:r>
                      <a:r>
                        <a:rPr lang="en-US" sz="1800" i="1" kern="1200" baseline="0" noProof="0" dirty="0">
                          <a:solidFill>
                            <a:schemeClr val="dk1"/>
                          </a:solidFill>
                          <a:latin typeface="+mn-lt"/>
                          <a:ea typeface="+mn-ea"/>
                          <a:cs typeface="+mn-cs"/>
                        </a:rPr>
                        <a:t>  </a:t>
                      </a:r>
                      <a:r>
                        <a:rPr lang="id-ID" sz="1800" kern="1200" baseline="0" noProof="0" dirty="0">
                          <a:solidFill>
                            <a:schemeClr val="dk1"/>
                          </a:solidFill>
                          <a:latin typeface="+mn-lt"/>
                          <a:ea typeface="+mn-ea"/>
                          <a:cs typeface="+mn-cs"/>
                        </a:rPr>
                        <a:t>tentang pemikiran)</a:t>
                      </a:r>
                      <a:endParaRPr lang="en-US" sz="1800" kern="1200" baseline="0" noProof="0" dirty="0">
                        <a:solidFill>
                          <a:schemeClr val="dk1"/>
                        </a:solidFill>
                        <a:latin typeface="+mn-lt"/>
                        <a:ea typeface="+mn-ea"/>
                        <a:cs typeface="+mn-cs"/>
                      </a:endParaRPr>
                    </a:p>
                    <a:p>
                      <a:pPr marL="173038" indent="-173038">
                        <a:buFont typeface="Arial" pitchFamily="34" charset="0"/>
                        <a:buChar char="•"/>
                      </a:pPr>
                      <a:r>
                        <a:rPr lang="id-ID" sz="1800" i="1" kern="1200" baseline="0" noProof="0" dirty="0">
                          <a:solidFill>
                            <a:schemeClr val="dk1"/>
                          </a:solidFill>
                          <a:latin typeface="+mn-lt"/>
                          <a:ea typeface="+mn-ea"/>
                          <a:cs typeface="+mn-cs"/>
                        </a:rPr>
                        <a:t>memonitor pembelajaran</a:t>
                      </a:r>
                      <a:endParaRPr lang="en-US" sz="1800" i="1" kern="1200" baseline="0" noProof="0" dirty="0">
                        <a:solidFill>
                          <a:schemeClr val="dk1"/>
                        </a:solidFill>
                        <a:latin typeface="+mn-lt"/>
                        <a:ea typeface="+mn-ea"/>
                        <a:cs typeface="+mn-cs"/>
                      </a:endParaRPr>
                    </a:p>
                    <a:p>
                      <a:pPr marL="173038" indent="-173038">
                        <a:buFont typeface="Arial" pitchFamily="34" charset="0"/>
                        <a:buChar char="•"/>
                      </a:pPr>
                      <a:r>
                        <a:rPr lang="id-ID" sz="1800" i="1" kern="1200" baseline="0" noProof="0" dirty="0">
                          <a:solidFill>
                            <a:schemeClr val="dk1"/>
                          </a:solidFill>
                          <a:latin typeface="+mn-lt"/>
                          <a:ea typeface="+mn-ea"/>
                          <a:cs typeface="+mn-cs"/>
                        </a:rPr>
                        <a:t>probbing ( menantang peserta didik</a:t>
                      </a:r>
                      <a:r>
                        <a:rPr lang="en-US" sz="1800" i="1" kern="1200" baseline="0" noProof="0" dirty="0">
                          <a:solidFill>
                            <a:schemeClr val="dk1"/>
                          </a:solidFill>
                          <a:latin typeface="+mn-lt"/>
                          <a:ea typeface="+mn-ea"/>
                          <a:cs typeface="+mn-cs"/>
                        </a:rPr>
                        <a:t> </a:t>
                      </a:r>
                      <a:r>
                        <a:rPr lang="id-ID" sz="1800" kern="1200" baseline="0" noProof="0" dirty="0">
                          <a:solidFill>
                            <a:schemeClr val="dk1"/>
                          </a:solidFill>
                          <a:latin typeface="+mn-lt"/>
                          <a:ea typeface="+mn-ea"/>
                          <a:cs typeface="+mn-cs"/>
                        </a:rPr>
                        <a:t>untuk berfikir </a:t>
                      </a:r>
                      <a:r>
                        <a:rPr lang="en-US" sz="1800" kern="1200" baseline="0" noProof="0" dirty="0">
                          <a:solidFill>
                            <a:schemeClr val="dk1"/>
                          </a:solidFill>
                          <a:latin typeface="+mn-lt"/>
                          <a:ea typeface="+mn-ea"/>
                          <a:cs typeface="+mn-cs"/>
                        </a:rPr>
                        <a:t>)</a:t>
                      </a:r>
                    </a:p>
                    <a:p>
                      <a:pPr marL="173038" indent="-173038">
                        <a:buFont typeface="Arial" pitchFamily="34" charset="0"/>
                        <a:buChar char="•"/>
                      </a:pPr>
                      <a:r>
                        <a:rPr lang="id-ID" sz="1800" i="1" kern="1200" baseline="0" noProof="0" dirty="0">
                          <a:solidFill>
                            <a:schemeClr val="dk1"/>
                          </a:solidFill>
                          <a:latin typeface="+mn-lt"/>
                          <a:ea typeface="+mn-ea"/>
                          <a:cs typeface="+mn-cs"/>
                        </a:rPr>
                        <a:t>menjaga agar peserta didik terlibat</a:t>
                      </a:r>
                      <a:endParaRPr lang="en-US" sz="1800" i="1" kern="1200" baseline="0" noProof="0" dirty="0">
                        <a:solidFill>
                          <a:schemeClr val="dk1"/>
                        </a:solidFill>
                        <a:latin typeface="+mn-lt"/>
                        <a:ea typeface="+mn-ea"/>
                        <a:cs typeface="+mn-cs"/>
                      </a:endParaRPr>
                    </a:p>
                    <a:p>
                      <a:pPr marL="173038" indent="-173038">
                        <a:buFont typeface="Arial" pitchFamily="34" charset="0"/>
                        <a:buChar char="•"/>
                      </a:pPr>
                      <a:r>
                        <a:rPr lang="id-ID" sz="1800" i="1" kern="1200" baseline="0" noProof="0" dirty="0">
                          <a:solidFill>
                            <a:schemeClr val="dk1"/>
                          </a:solidFill>
                          <a:latin typeface="+mn-lt"/>
                          <a:ea typeface="+mn-ea"/>
                          <a:cs typeface="+mn-cs"/>
                        </a:rPr>
                        <a:t>mengatur dinamika kelompok</a:t>
                      </a:r>
                      <a:endParaRPr lang="en-US" sz="1800" i="1" kern="1200" baseline="0" noProof="0" dirty="0">
                        <a:solidFill>
                          <a:schemeClr val="dk1"/>
                        </a:solidFill>
                        <a:latin typeface="+mn-lt"/>
                        <a:ea typeface="+mn-ea"/>
                        <a:cs typeface="+mn-cs"/>
                      </a:endParaRPr>
                    </a:p>
                    <a:p>
                      <a:pPr marL="173038" indent="-173038">
                        <a:buFont typeface="Arial" pitchFamily="34" charset="0"/>
                        <a:buChar char="•"/>
                      </a:pPr>
                      <a:r>
                        <a:rPr lang="id-ID" sz="1800" kern="1200" baseline="0" noProof="0" dirty="0">
                          <a:solidFill>
                            <a:schemeClr val="dk1"/>
                          </a:solidFill>
                          <a:latin typeface="+mn-lt"/>
                          <a:ea typeface="+mn-ea"/>
                          <a:cs typeface="+mn-cs"/>
                        </a:rPr>
                        <a:t>menjaga berlangsungnya </a:t>
                      </a:r>
                      <a:r>
                        <a:rPr lang="id-ID" sz="1800" i="1" kern="1200" baseline="0" noProof="0" dirty="0">
                          <a:solidFill>
                            <a:schemeClr val="dk1"/>
                          </a:solidFill>
                          <a:latin typeface="+mn-lt"/>
                          <a:ea typeface="+mn-ea"/>
                          <a:cs typeface="+mn-cs"/>
                        </a:rPr>
                        <a:t>proses</a:t>
                      </a:r>
                      <a:endParaRPr lang="id-ID" sz="1800" noProof="0" dirty="0"/>
                    </a:p>
                  </a:txBody>
                  <a:tcPr marL="95902" marR="95902" marT="45723" marB="45723"/>
                </a:tc>
                <a:tc>
                  <a:txBody>
                    <a:bodyPr/>
                    <a:lstStyle/>
                    <a:p>
                      <a:pPr>
                        <a:buFont typeface="Arial" pitchFamily="34" charset="0"/>
                        <a:buChar char="•"/>
                      </a:pPr>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peserta yang aktif</a:t>
                      </a:r>
                      <a:endParaRPr lang="en-US" sz="1800" i="1" kern="1200" baseline="0" noProof="0" dirty="0">
                        <a:solidFill>
                          <a:schemeClr val="dk1"/>
                        </a:solidFill>
                        <a:latin typeface="+mn-lt"/>
                        <a:ea typeface="+mn-ea"/>
                        <a:cs typeface="+mn-cs"/>
                      </a:endParaRPr>
                    </a:p>
                    <a:p>
                      <a:pPr>
                        <a:buFont typeface="Arial" pitchFamily="34" charset="0"/>
                        <a:buChar char="•"/>
                      </a:pPr>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terlibat langsung dalam</a:t>
                      </a:r>
                    </a:p>
                    <a:p>
                      <a:pPr marL="95250" indent="-95250"/>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Pembelajaran</a:t>
                      </a:r>
                      <a:endParaRPr lang="en-US" sz="1800" i="1" kern="1200" baseline="0" noProof="0" dirty="0">
                        <a:solidFill>
                          <a:schemeClr val="dk1"/>
                        </a:solidFill>
                        <a:latin typeface="+mn-lt"/>
                        <a:ea typeface="+mn-ea"/>
                        <a:cs typeface="+mn-cs"/>
                      </a:endParaRPr>
                    </a:p>
                    <a:p>
                      <a:pPr marL="95250" indent="-95250">
                        <a:buFont typeface="Arial" pitchFamily="34" charset="0"/>
                        <a:buChar char="•"/>
                      </a:pPr>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membangun</a:t>
                      </a:r>
                      <a:r>
                        <a:rPr lang="en-US" sz="1800" i="1" kern="1200" baseline="0" noProof="0" dirty="0">
                          <a:solidFill>
                            <a:schemeClr val="dk1"/>
                          </a:solidFill>
                          <a:latin typeface="+mn-lt"/>
                          <a:ea typeface="+mn-ea"/>
                          <a:cs typeface="+mn-cs"/>
                        </a:rPr>
                        <a:t> </a:t>
                      </a:r>
                    </a:p>
                    <a:p>
                      <a:pPr marL="95250" indent="-95250">
                        <a:buFont typeface="Arial" pitchFamily="34" charset="0"/>
                        <a:buNone/>
                      </a:pPr>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pembelajaran</a:t>
                      </a:r>
                      <a:endParaRPr lang="id-ID" sz="1800" noProof="0" dirty="0"/>
                    </a:p>
                  </a:txBody>
                  <a:tcPr marL="95902" marR="95902" marT="45723" marB="45723"/>
                </a:tc>
                <a:tc>
                  <a:txBody>
                    <a:bodyPr/>
                    <a:lstStyle/>
                    <a:p>
                      <a:pPr>
                        <a:buFont typeface="Arial" pitchFamily="34" charset="0"/>
                        <a:buChar char="•"/>
                      </a:pPr>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menarik untuk</a:t>
                      </a:r>
                      <a:endParaRPr lang="en-US" sz="1800" i="1" kern="1200" baseline="0" noProof="0" dirty="0">
                        <a:solidFill>
                          <a:schemeClr val="dk1"/>
                        </a:solidFill>
                        <a:latin typeface="+mn-lt"/>
                        <a:ea typeface="+mn-ea"/>
                        <a:cs typeface="+mn-cs"/>
                      </a:endParaRPr>
                    </a:p>
                    <a:p>
                      <a:pPr marL="173038" indent="-173038"/>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dipecahkan</a:t>
                      </a:r>
                    </a:p>
                    <a:p>
                      <a:pPr marL="173038" indent="-173038">
                        <a:buFont typeface="Arial" pitchFamily="34" charset="0"/>
                        <a:buChar char="•"/>
                      </a:pPr>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menyediakan</a:t>
                      </a:r>
                      <a:endParaRPr lang="en-US" sz="1800" i="1" kern="1200" baseline="0" noProof="0" dirty="0">
                        <a:solidFill>
                          <a:schemeClr val="dk1"/>
                        </a:solidFill>
                        <a:latin typeface="+mn-lt"/>
                        <a:ea typeface="+mn-ea"/>
                        <a:cs typeface="+mn-cs"/>
                      </a:endParaRPr>
                    </a:p>
                    <a:p>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kebutuhan yang ada</a:t>
                      </a:r>
                    </a:p>
                    <a:p>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hubungannya</a:t>
                      </a:r>
                    </a:p>
                    <a:p>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dengan pelajaran</a:t>
                      </a:r>
                    </a:p>
                    <a:p>
                      <a:r>
                        <a:rPr lang="en-US" sz="1800" i="1" kern="1200" baseline="0" noProof="0" dirty="0">
                          <a:solidFill>
                            <a:schemeClr val="dk1"/>
                          </a:solidFill>
                          <a:latin typeface="+mn-lt"/>
                          <a:ea typeface="+mn-ea"/>
                          <a:cs typeface="+mn-cs"/>
                        </a:rPr>
                        <a:t>   </a:t>
                      </a:r>
                      <a:r>
                        <a:rPr lang="id-ID" sz="1800" i="1" kern="1200" baseline="0" noProof="0" dirty="0">
                          <a:solidFill>
                            <a:schemeClr val="dk1"/>
                          </a:solidFill>
                          <a:latin typeface="+mn-lt"/>
                          <a:ea typeface="+mn-ea"/>
                          <a:cs typeface="+mn-cs"/>
                        </a:rPr>
                        <a:t>yang dipelajari</a:t>
                      </a:r>
                      <a:endParaRPr lang="id-ID" sz="1800" noProof="0" dirty="0"/>
                    </a:p>
                  </a:txBody>
                  <a:tcPr marL="95902" marR="95902" marT="45723" marB="45723"/>
                </a:tc>
                <a:extLst>
                  <a:ext uri="{0D108BD9-81ED-4DB2-BD59-A6C34878D82A}">
                    <a16:rowId xmlns:a16="http://schemas.microsoft.com/office/drawing/2014/main" val="10001"/>
                  </a:ext>
                </a:extLst>
              </a:tr>
            </a:tbl>
          </a:graphicData>
        </a:graphic>
      </p:graphicFrame>
      <p:sp>
        <p:nvSpPr>
          <p:cNvPr id="21506" name="Title 1"/>
          <p:cNvSpPr>
            <a:spLocks noGrp="1"/>
          </p:cNvSpPr>
          <p:nvPr>
            <p:ph type="title"/>
          </p:nvPr>
        </p:nvSpPr>
        <p:spPr>
          <a:xfrm>
            <a:off x="457199" y="736940"/>
            <a:ext cx="8229600" cy="936104"/>
          </a:xfrm>
        </p:spPr>
        <p:txBody>
          <a:bodyPr>
            <a:noAutofit/>
          </a:bodyPr>
          <a:lstStyle/>
          <a:p>
            <a:pPr>
              <a:defRPr/>
            </a:pPr>
            <a:r>
              <a:rPr sz="2800" b="1" dirty="0"/>
              <a:t>PERAN GURU, PESERTA DIDIK, MASALAH DALAM PROBLEM BASED LEARNING</a:t>
            </a:r>
            <a:endParaRPr sz="2800" b="1" dirty="0">
              <a:cs typeface="Arial" charset="0"/>
            </a:endParaRPr>
          </a:p>
        </p:txBody>
      </p:sp>
    </p:spTree>
    <p:extLst>
      <p:ext uri="{BB962C8B-B14F-4D97-AF65-F5344CB8AC3E}">
        <p14:creationId xmlns:p14="http://schemas.microsoft.com/office/powerpoint/2010/main" val="19837011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361950" indent="-361950">
              <a:buFont typeface="Wingdings" panose="05000000000000000000" pitchFamily="2" charset="2"/>
              <a:buAutoNum type="arabicPeriod"/>
              <a:defRPr/>
            </a:pPr>
            <a:r>
              <a:rPr lang="id-ID" sz="2000" b="0" dirty="0">
                <a:solidFill>
                  <a:schemeClr val="tx1"/>
                </a:solidFill>
              </a:rPr>
              <a:t>Keterampilan berpikir &amp; keterampilan memecahkan masalah </a:t>
            </a:r>
            <a:r>
              <a:rPr lang="id-ID" sz="2000" b="0" dirty="0">
                <a:solidFill>
                  <a:schemeClr val="tx1"/>
                </a:solidFill>
                <a:sym typeface="Wingdings" pitchFamily="2" charset="2"/>
              </a:rPr>
              <a:t> untuk </a:t>
            </a:r>
            <a:r>
              <a:rPr lang="id-ID" sz="2000" b="0" dirty="0">
                <a:solidFill>
                  <a:schemeClr val="tx1"/>
                </a:solidFill>
              </a:rPr>
              <a:t>mengembangkan keterampilan berpikir tingkat tinggi.</a:t>
            </a:r>
          </a:p>
          <a:p>
            <a:pPr marL="361950" indent="-361950">
              <a:buFont typeface="Wingdings" panose="05000000000000000000" pitchFamily="2" charset="2"/>
              <a:buAutoNum type="arabicPeriod"/>
              <a:defRPr/>
            </a:pPr>
            <a:r>
              <a:rPr lang="id-ID" sz="2000" b="0" dirty="0">
                <a:solidFill>
                  <a:schemeClr val="tx1"/>
                </a:solidFill>
              </a:rPr>
              <a:t>Pemodelan peranan orang dewasa. Bentuk pembelajaran berbasis masalah menjembatani </a:t>
            </a:r>
            <a:r>
              <a:rPr lang="id-ID" sz="2000" b="0" i="1" dirty="0">
                <a:solidFill>
                  <a:schemeClr val="tx1"/>
                </a:solidFill>
              </a:rPr>
              <a:t>gap </a:t>
            </a:r>
            <a:r>
              <a:rPr lang="id-ID" sz="2000" b="0" dirty="0">
                <a:solidFill>
                  <a:schemeClr val="tx1"/>
                </a:solidFill>
              </a:rPr>
              <a:t>antara pembelajaran sekolah formal dengan aktivitas prak</a:t>
            </a:r>
            <a:r>
              <a:rPr lang="en-US" sz="2000" b="0" dirty="0">
                <a:solidFill>
                  <a:schemeClr val="tx1"/>
                </a:solidFill>
              </a:rPr>
              <a:t>s</a:t>
            </a:r>
            <a:r>
              <a:rPr lang="id-ID" sz="2000" b="0" dirty="0">
                <a:solidFill>
                  <a:schemeClr val="tx1"/>
                </a:solidFill>
              </a:rPr>
              <a:t>is yang dijumpai di luar sekolah.</a:t>
            </a:r>
          </a:p>
          <a:p>
            <a:pPr marL="355600" indent="6350">
              <a:buFont typeface="Wingdings" panose="05000000000000000000" pitchFamily="2" charset="2"/>
              <a:buNone/>
              <a:defRPr/>
            </a:pPr>
            <a:r>
              <a:rPr lang="id-ID" sz="2000" b="0" dirty="0">
                <a:solidFill>
                  <a:schemeClr val="tx1"/>
                </a:solidFill>
              </a:rPr>
              <a:t>Aktivitas-aktivitas mental di luar sekolah yang </a:t>
            </a:r>
            <a:r>
              <a:rPr lang="en-US" sz="2000" b="0" dirty="0" err="1">
                <a:solidFill>
                  <a:schemeClr val="tx1"/>
                </a:solidFill>
              </a:rPr>
              <a:t>dapat</a:t>
            </a:r>
            <a:r>
              <a:rPr lang="en-US" sz="2000" b="0" dirty="0">
                <a:solidFill>
                  <a:schemeClr val="tx1"/>
                </a:solidFill>
              </a:rPr>
              <a:t> </a:t>
            </a:r>
            <a:r>
              <a:rPr lang="id-ID" sz="2000" b="0" dirty="0">
                <a:solidFill>
                  <a:schemeClr val="tx1"/>
                </a:solidFill>
              </a:rPr>
              <a:t>dikembangkan :</a:t>
            </a:r>
            <a:r>
              <a:rPr lang="en-US" sz="2000" b="0" dirty="0">
                <a:solidFill>
                  <a:schemeClr val="tx1"/>
                </a:solidFill>
              </a:rPr>
              <a:t> </a:t>
            </a:r>
            <a:r>
              <a:rPr lang="id-ID" sz="2000" b="0" dirty="0">
                <a:solidFill>
                  <a:schemeClr val="tx1"/>
                </a:solidFill>
              </a:rPr>
              <a:t>(a) mendorong kerjasama dalam menyelesaikan tugas; (b)  memiliki elemen-elemen magang. Hal ini mendorong peserta didik secara bertahap memiliki peran </a:t>
            </a:r>
            <a:r>
              <a:rPr lang="en-US" sz="2000" b="0" dirty="0" err="1">
                <a:solidFill>
                  <a:schemeClr val="tx1"/>
                </a:solidFill>
              </a:rPr>
              <a:t>dari</a:t>
            </a:r>
            <a:r>
              <a:rPr lang="en-US" sz="2000" b="0" dirty="0">
                <a:solidFill>
                  <a:schemeClr val="tx1"/>
                </a:solidFill>
              </a:rPr>
              <a:t> yang </a:t>
            </a:r>
            <a:r>
              <a:rPr lang="en-US" sz="2000" b="0" dirty="0" err="1">
                <a:solidFill>
                  <a:schemeClr val="tx1"/>
                </a:solidFill>
              </a:rPr>
              <a:t>diamatinya</a:t>
            </a:r>
            <a:r>
              <a:rPr lang="id-ID" sz="2000" b="0" dirty="0">
                <a:solidFill>
                  <a:schemeClr val="tx1"/>
                </a:solidFill>
              </a:rPr>
              <a:t>; (c) melibatkan peserta didik dalam penyelidikan pilihan sendiri, shg dapat menjelaskan fenomena dunia nyata.</a:t>
            </a:r>
          </a:p>
          <a:p>
            <a:pPr marL="514350" indent="-514350">
              <a:buFont typeface="Wingdings" panose="05000000000000000000" pitchFamily="2" charset="2"/>
              <a:buNone/>
              <a:defRPr/>
            </a:pPr>
            <a:r>
              <a:rPr lang="id-ID" sz="2000" b="0" dirty="0">
                <a:solidFill>
                  <a:schemeClr val="tx1"/>
                </a:solidFill>
              </a:rPr>
              <a:t>3.   Belajar Pengarahan Sendiri (</a:t>
            </a:r>
            <a:r>
              <a:rPr lang="id-ID" sz="2000" b="0" i="1" dirty="0">
                <a:solidFill>
                  <a:schemeClr val="tx1"/>
                </a:solidFill>
              </a:rPr>
              <a:t>self directed learning).</a:t>
            </a:r>
          </a:p>
          <a:p>
            <a:pPr marL="361950" indent="-361950">
              <a:buFont typeface="Wingdings" panose="05000000000000000000" pitchFamily="2" charset="2"/>
              <a:buNone/>
              <a:defRPr/>
            </a:pPr>
            <a:r>
              <a:rPr lang="id-ID" sz="2000" b="0" dirty="0">
                <a:solidFill>
                  <a:schemeClr val="tx1"/>
                </a:solidFill>
              </a:rPr>
              <a:t>	Pembelajaran berpusat pada peserta didik. Peserta didik harus dapat menentukan sendiri apa yang harus dipelajari, dan dari mana informasi harus diperoleh di bawah bimbingan guru.</a:t>
            </a:r>
          </a:p>
          <a:p>
            <a:pPr marL="514350" indent="-514350">
              <a:buFont typeface="Wingdings" panose="05000000000000000000" pitchFamily="2" charset="2"/>
              <a:buAutoNum type="arabicPeriod"/>
              <a:defRPr/>
            </a:pPr>
            <a:endParaRPr lang="en-US" sz="2000" b="0" dirty="0">
              <a:solidFill>
                <a:schemeClr val="tx1"/>
              </a:solidFill>
            </a:endParaRPr>
          </a:p>
        </p:txBody>
      </p:sp>
      <p:sp>
        <p:nvSpPr>
          <p:cNvPr id="2" name="Title 1"/>
          <p:cNvSpPr>
            <a:spLocks noGrp="1"/>
          </p:cNvSpPr>
          <p:nvPr>
            <p:ph type="title"/>
          </p:nvPr>
        </p:nvSpPr>
        <p:spPr>
          <a:xfrm>
            <a:off x="434336" y="836712"/>
            <a:ext cx="8229600" cy="634082"/>
          </a:xfrm>
        </p:spPr>
        <p:txBody>
          <a:bodyPr>
            <a:normAutofit/>
          </a:bodyPr>
          <a:lstStyle/>
          <a:p>
            <a:pPr>
              <a:defRPr/>
            </a:pPr>
            <a:r>
              <a:rPr sz="3200" b="1" dirty="0"/>
              <a:t>TUJUAN &amp; HASIL PROBLEM BASED LEARNING</a:t>
            </a:r>
          </a:p>
        </p:txBody>
      </p:sp>
    </p:spTree>
    <p:extLst>
      <p:ext uri="{BB962C8B-B14F-4D97-AF65-F5344CB8AC3E}">
        <p14:creationId xmlns:p14="http://schemas.microsoft.com/office/powerpoint/2010/main" val="34377500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Content Placeholder 2"/>
          <p:cNvSpPr>
            <a:spLocks noGrp="1"/>
          </p:cNvSpPr>
          <p:nvPr>
            <p:ph idx="1"/>
          </p:nvPr>
        </p:nvSpPr>
        <p:spPr/>
        <p:txBody>
          <a:bodyPr>
            <a:normAutofit lnSpcReduction="10000"/>
          </a:bodyPr>
          <a:lstStyle/>
          <a:p>
            <a:pPr marL="268288" indent="-268288">
              <a:buFont typeface="Wingdings" panose="05000000000000000000" pitchFamily="2" charset="2"/>
              <a:buNone/>
              <a:defRPr/>
            </a:pPr>
            <a:r>
              <a:rPr lang="en-US" sz="2000" b="1" dirty="0">
                <a:solidFill>
                  <a:schemeClr val="tx1"/>
                </a:solidFill>
              </a:rPr>
              <a:t>1</a:t>
            </a:r>
            <a:r>
              <a:rPr lang="id-ID" sz="2000" b="1" dirty="0">
                <a:solidFill>
                  <a:schemeClr val="tx1"/>
                </a:solidFill>
              </a:rPr>
              <a:t>)</a:t>
            </a:r>
            <a:r>
              <a:rPr lang="id-ID" sz="2000" dirty="0">
                <a:solidFill>
                  <a:schemeClr val="tx1"/>
                </a:solidFill>
              </a:rPr>
              <a:t> menekankan pertanggungjawaban dari peserta didik.</a:t>
            </a:r>
          </a:p>
          <a:p>
            <a:pPr marL="268288" indent="-268288">
              <a:buFont typeface="Wingdings" panose="05000000000000000000" pitchFamily="2" charset="2"/>
              <a:buNone/>
              <a:defRPr/>
            </a:pPr>
            <a:r>
              <a:rPr lang="en-US" sz="2000" b="1" dirty="0">
                <a:solidFill>
                  <a:schemeClr val="tx1"/>
                </a:solidFill>
              </a:rPr>
              <a:t>2</a:t>
            </a:r>
            <a:r>
              <a:rPr lang="id-ID" sz="2000" b="1" dirty="0">
                <a:solidFill>
                  <a:schemeClr val="tx1"/>
                </a:solidFill>
              </a:rPr>
              <a:t>)</a:t>
            </a:r>
            <a:r>
              <a:rPr lang="id-ID" sz="2000" dirty="0">
                <a:solidFill>
                  <a:schemeClr val="tx1"/>
                </a:solidFill>
              </a:rPr>
              <a:t> kegiatan peserta didik difokuskan pada situasi sebenarnya. </a:t>
            </a:r>
          </a:p>
          <a:p>
            <a:pPr marL="268288" indent="-268288">
              <a:buFont typeface="Wingdings" panose="05000000000000000000" pitchFamily="2" charset="2"/>
              <a:buNone/>
              <a:defRPr/>
            </a:pPr>
            <a:r>
              <a:rPr lang="en-US" sz="2000" b="1" dirty="0">
                <a:solidFill>
                  <a:schemeClr val="tx1"/>
                </a:solidFill>
              </a:rPr>
              <a:t>3</a:t>
            </a:r>
            <a:r>
              <a:rPr lang="id-ID" sz="2000" b="1" dirty="0">
                <a:solidFill>
                  <a:schemeClr val="tx1"/>
                </a:solidFill>
              </a:rPr>
              <a:t>)</a:t>
            </a:r>
            <a:r>
              <a:rPr lang="id-ID" sz="2000" dirty="0">
                <a:solidFill>
                  <a:schemeClr val="tx1"/>
                </a:solidFill>
              </a:rPr>
              <a:t> menumbuhkan rasa ingin tahu peserta</a:t>
            </a:r>
            <a:r>
              <a:rPr lang="id-ID" sz="2000" i="1" dirty="0">
                <a:solidFill>
                  <a:schemeClr val="tx1"/>
                </a:solidFill>
              </a:rPr>
              <a:t> </a:t>
            </a:r>
            <a:r>
              <a:rPr lang="id-ID" sz="2000" dirty="0">
                <a:solidFill>
                  <a:schemeClr val="tx1"/>
                </a:solidFill>
              </a:rPr>
              <a:t>didik untuk menemukan jawaban relevan, shg terjadi pembelajaran yang mandiri.</a:t>
            </a:r>
          </a:p>
          <a:p>
            <a:pPr marL="268288" indent="-268288">
              <a:buFont typeface="Wingdings" panose="05000000000000000000" pitchFamily="2" charset="2"/>
              <a:buNone/>
              <a:defRPr/>
            </a:pPr>
            <a:r>
              <a:rPr lang="en-US" sz="2000" b="1" dirty="0">
                <a:solidFill>
                  <a:schemeClr val="tx1"/>
                </a:solidFill>
              </a:rPr>
              <a:t>4</a:t>
            </a:r>
            <a:r>
              <a:rPr lang="id-ID" sz="2000" b="1" dirty="0">
                <a:solidFill>
                  <a:schemeClr val="tx1"/>
                </a:solidFill>
              </a:rPr>
              <a:t>)</a:t>
            </a:r>
            <a:r>
              <a:rPr lang="id-ID" sz="2000" dirty="0">
                <a:solidFill>
                  <a:schemeClr val="tx1"/>
                </a:solidFill>
              </a:rPr>
              <a:t> mendorong kearah pembelajaran berdasarkan pengalaman (diskusi, presentasi, dan evaluasi) peserta didik menghasilkan umpan balik yang berharga. </a:t>
            </a:r>
          </a:p>
          <a:p>
            <a:pPr marL="268288" indent="-268288">
              <a:buFont typeface="Wingdings" panose="05000000000000000000" pitchFamily="2" charset="2"/>
              <a:buNone/>
              <a:defRPr/>
            </a:pPr>
            <a:r>
              <a:rPr lang="en-US" sz="2000" b="1" dirty="0">
                <a:solidFill>
                  <a:schemeClr val="tx1"/>
                </a:solidFill>
              </a:rPr>
              <a:t>5</a:t>
            </a:r>
            <a:r>
              <a:rPr lang="id-ID" sz="2000" b="1" dirty="0">
                <a:solidFill>
                  <a:schemeClr val="tx1"/>
                </a:solidFill>
              </a:rPr>
              <a:t>) </a:t>
            </a:r>
            <a:r>
              <a:rPr lang="id-ID" sz="2000" dirty="0">
                <a:solidFill>
                  <a:schemeClr val="tx1"/>
                </a:solidFill>
              </a:rPr>
              <a:t>tidak hanya mengembangkan keterampilan dan pengetahuan saja, tetapi juga berpengaruh pada pemecahan masalah, kerja kelompok, dan </a:t>
            </a:r>
            <a:r>
              <a:rPr lang="id-ID" sz="2000" i="1" dirty="0">
                <a:solidFill>
                  <a:schemeClr val="tx1"/>
                </a:solidFill>
              </a:rPr>
              <a:t>self-management.</a:t>
            </a:r>
          </a:p>
          <a:p>
            <a:pPr>
              <a:buFont typeface="Wingdings" panose="05000000000000000000" pitchFamily="2" charset="2"/>
              <a:buNone/>
              <a:defRPr/>
            </a:pPr>
            <a:r>
              <a:rPr lang="en-US" sz="2000" b="1" dirty="0">
                <a:solidFill>
                  <a:schemeClr val="tx1"/>
                </a:solidFill>
              </a:rPr>
              <a:t>6</a:t>
            </a:r>
            <a:r>
              <a:rPr lang="id-ID" sz="2000" b="1" dirty="0">
                <a:solidFill>
                  <a:schemeClr val="tx1"/>
                </a:solidFill>
              </a:rPr>
              <a:t>) </a:t>
            </a:r>
            <a:r>
              <a:rPr lang="id-ID" sz="2000" dirty="0">
                <a:solidFill>
                  <a:schemeClr val="tx1"/>
                </a:solidFill>
              </a:rPr>
              <a:t>difokuskan pada permasalahan yang memicu peserta didik menyelesaikan permasalahan melalui konsep, prinsip, dan ilmu pengetahuan yang sesuai.</a:t>
            </a:r>
          </a:p>
          <a:p>
            <a:pPr>
              <a:buFont typeface="Wingdings" panose="05000000000000000000" pitchFamily="2" charset="2"/>
              <a:buNone/>
              <a:defRPr/>
            </a:pPr>
            <a:r>
              <a:rPr lang="en-US" sz="2000" b="1" dirty="0">
                <a:solidFill>
                  <a:schemeClr val="tx1"/>
                </a:solidFill>
              </a:rPr>
              <a:t>7</a:t>
            </a:r>
            <a:r>
              <a:rPr lang="id-ID" sz="2000" b="1" dirty="0">
                <a:solidFill>
                  <a:schemeClr val="tx1"/>
                </a:solidFill>
              </a:rPr>
              <a:t>) </a:t>
            </a:r>
            <a:r>
              <a:rPr lang="en-US" sz="2000" b="1" dirty="0">
                <a:solidFill>
                  <a:schemeClr val="tx1"/>
                </a:solidFill>
              </a:rPr>
              <a:t> </a:t>
            </a:r>
            <a:r>
              <a:rPr lang="id-ID" sz="2000" dirty="0">
                <a:solidFill>
                  <a:schemeClr val="tx1"/>
                </a:solidFill>
              </a:rPr>
              <a:t>proyek disesuaikan pengetahuan peserta didik.</a:t>
            </a:r>
          </a:p>
          <a:p>
            <a:pPr>
              <a:buFont typeface="Wingdings" panose="05000000000000000000" pitchFamily="2" charset="2"/>
              <a:buNone/>
              <a:defRPr/>
            </a:pPr>
            <a:r>
              <a:rPr lang="en-US" sz="2000" b="1" dirty="0">
                <a:solidFill>
                  <a:schemeClr val="tx1"/>
                </a:solidFill>
              </a:rPr>
              <a:t>8</a:t>
            </a:r>
            <a:r>
              <a:rPr lang="id-ID" sz="2000" b="1" dirty="0">
                <a:solidFill>
                  <a:schemeClr val="tx1"/>
                </a:solidFill>
              </a:rPr>
              <a:t>) </a:t>
            </a:r>
            <a:r>
              <a:rPr lang="en-US" sz="2000" b="1" dirty="0">
                <a:solidFill>
                  <a:schemeClr val="tx1"/>
                </a:solidFill>
              </a:rPr>
              <a:t> </a:t>
            </a:r>
            <a:r>
              <a:rPr lang="id-ID" sz="2000" dirty="0">
                <a:solidFill>
                  <a:schemeClr val="tx1"/>
                </a:solidFill>
              </a:rPr>
              <a:t>proyek menjadikan aktifitas peserta didik sangat penting</a:t>
            </a:r>
            <a:r>
              <a:rPr lang="id-ID" sz="2000" i="1" dirty="0">
                <a:solidFill>
                  <a:schemeClr val="tx1"/>
                </a:solidFill>
              </a:rPr>
              <a:t>.</a:t>
            </a:r>
            <a:endParaRPr lang="id-ID" sz="2000" dirty="0">
              <a:solidFill>
                <a:schemeClr val="tx1"/>
              </a:solidFill>
              <a:cs typeface="Arial" charset="0"/>
            </a:endParaRPr>
          </a:p>
        </p:txBody>
      </p:sp>
      <p:sp>
        <p:nvSpPr>
          <p:cNvPr id="2" name="Title 1"/>
          <p:cNvSpPr>
            <a:spLocks noGrp="1"/>
          </p:cNvSpPr>
          <p:nvPr>
            <p:ph type="title"/>
          </p:nvPr>
        </p:nvSpPr>
        <p:spPr/>
        <p:txBody>
          <a:bodyPr>
            <a:normAutofit/>
          </a:bodyPr>
          <a:lstStyle/>
          <a:p>
            <a:pPr>
              <a:defRPr/>
            </a:pPr>
            <a:r>
              <a:rPr sz="2400" b="1"/>
              <a:t>PROBLEM BASED LEARNING MENGACU PADA HAL-HAL BERIKUT:</a:t>
            </a:r>
            <a:endParaRPr sz="2400" b="1" dirty="0"/>
          </a:p>
        </p:txBody>
      </p:sp>
    </p:spTree>
    <p:extLst>
      <p:ext uri="{BB962C8B-B14F-4D97-AF65-F5344CB8AC3E}">
        <p14:creationId xmlns:p14="http://schemas.microsoft.com/office/powerpoint/2010/main" val="40273722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p:cNvSpPr>
            <a:spLocks noGrp="1"/>
          </p:cNvSpPr>
          <p:nvPr>
            <p:ph idx="1"/>
          </p:nvPr>
        </p:nvSpPr>
        <p:spPr>
          <a:xfrm>
            <a:off x="323527" y="1556792"/>
            <a:ext cx="8496944" cy="3312368"/>
          </a:xfrm>
        </p:spPr>
        <p:txBody>
          <a:bodyPr>
            <a:normAutofit/>
          </a:bodyPr>
          <a:lstStyle/>
          <a:p>
            <a:pPr>
              <a:buFont typeface="Wingdings" panose="05000000000000000000" pitchFamily="2" charset="2"/>
              <a:buNone/>
            </a:pPr>
            <a:r>
              <a:rPr lang="id-ID" altLang="en-US" sz="2800" b="0" dirty="0">
                <a:solidFill>
                  <a:schemeClr val="tx1"/>
                </a:solidFill>
              </a:rPr>
              <a:t>1) Akan terjadi pembelajaran  bermakna. Peserta didik yang belajar memecahkan </a:t>
            </a:r>
            <a:r>
              <a:rPr lang="id-ID" altLang="en-US" sz="2800" b="0" dirty="0" err="1">
                <a:solidFill>
                  <a:schemeClr val="tx1"/>
                </a:solidFill>
              </a:rPr>
              <a:t>suatu</a:t>
            </a:r>
            <a:r>
              <a:rPr lang="id-ID" altLang="en-US" sz="2800" b="0" dirty="0">
                <a:solidFill>
                  <a:schemeClr val="tx1"/>
                </a:solidFill>
              </a:rPr>
              <a:t> masalah maka mereka akan menerapkan pengetahuan yang dimilikinya atau berusaha mengetahui pengetahuan yang diperlukan. Belajar dapat semakin bermakna dan dapat diperluas ketika peserta didik</a:t>
            </a:r>
            <a:r>
              <a:rPr lang="en-US" altLang="en-US" sz="2800" b="0" dirty="0">
                <a:solidFill>
                  <a:schemeClr val="tx1"/>
                </a:solidFill>
              </a:rPr>
              <a:t> </a:t>
            </a:r>
            <a:r>
              <a:rPr lang="id-ID" altLang="en-US" sz="2800" b="0" dirty="0">
                <a:solidFill>
                  <a:schemeClr val="tx1"/>
                </a:solidFill>
              </a:rPr>
              <a:t>berhadapan dengan situasi di mana konsep diterapkan</a:t>
            </a:r>
          </a:p>
          <a:p>
            <a:pPr>
              <a:buFont typeface="Wingdings" panose="05000000000000000000" pitchFamily="2" charset="2"/>
              <a:buNone/>
            </a:pPr>
            <a:endParaRPr lang="id-ID" altLang="en-US" sz="2800" b="0" dirty="0">
              <a:solidFill>
                <a:schemeClr val="tx1"/>
              </a:solidFill>
            </a:endParaRPr>
          </a:p>
        </p:txBody>
      </p:sp>
      <p:sp>
        <p:nvSpPr>
          <p:cNvPr id="19458" name="Title 1"/>
          <p:cNvSpPr>
            <a:spLocks noGrp="1"/>
          </p:cNvSpPr>
          <p:nvPr>
            <p:ph type="title"/>
          </p:nvPr>
        </p:nvSpPr>
        <p:spPr/>
        <p:txBody>
          <a:bodyPr>
            <a:normAutofit/>
          </a:bodyPr>
          <a:lstStyle/>
          <a:p>
            <a:pPr>
              <a:defRPr/>
            </a:pPr>
            <a:r>
              <a:rPr lang="id-ID" sz="3200" dirty="0">
                <a:cs typeface="Arial" charset="0"/>
              </a:rPr>
              <a:t>KELEBIHAN </a:t>
            </a:r>
            <a:r>
              <a:rPr lang="id-ID" sz="3200" i="1" dirty="0">
                <a:cs typeface="Arial" charset="0"/>
              </a:rPr>
              <a:t>P</a:t>
            </a:r>
            <a:r>
              <a:rPr sz="3200" i="1">
                <a:cs typeface="Arial" charset="0"/>
              </a:rPr>
              <a:t>ROBLEM BASED LEARNING</a:t>
            </a:r>
            <a:endParaRPr lang="id-ID" sz="3200" i="1" dirty="0">
              <a:cs typeface="Arial" charset="0"/>
            </a:endParaRPr>
          </a:p>
        </p:txBody>
      </p:sp>
    </p:spTree>
    <p:extLst>
      <p:ext uri="{BB962C8B-B14F-4D97-AF65-F5344CB8AC3E}">
        <p14:creationId xmlns:p14="http://schemas.microsoft.com/office/powerpoint/2010/main" val="14309708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700808"/>
            <a:ext cx="8496944" cy="4425355"/>
          </a:xfrm>
        </p:spPr>
        <p:txBody>
          <a:bodyPr anchor="ctr">
            <a:normAutofit/>
          </a:bodyPr>
          <a:lstStyle/>
          <a:p>
            <a:pPr marL="441325" indent="-441325">
              <a:buFont typeface="Wingdings" panose="05000000000000000000" pitchFamily="2" charset="2"/>
              <a:buNone/>
              <a:defRPr/>
            </a:pPr>
            <a:r>
              <a:rPr lang="id-ID" sz="2800" b="0" dirty="0">
                <a:solidFill>
                  <a:schemeClr val="tx1"/>
                </a:solidFill>
              </a:rPr>
              <a:t>(2) Peserta didik dapat mengintegrasikan pengetahuan dan keterampilan secara simultan dan mengaplikasikannya dalam konteks yang relevan.</a:t>
            </a:r>
          </a:p>
          <a:p>
            <a:pPr marL="0" indent="0">
              <a:buFont typeface="Wingdings" panose="05000000000000000000" pitchFamily="2" charset="2"/>
              <a:buNone/>
              <a:defRPr/>
            </a:pPr>
            <a:endParaRPr lang="id-ID" sz="2800" b="0" dirty="0">
              <a:solidFill>
                <a:schemeClr val="tx1"/>
              </a:solidFill>
            </a:endParaRPr>
          </a:p>
          <a:p>
            <a:pPr marL="441325" indent="-441325">
              <a:buFont typeface="Wingdings" panose="05000000000000000000" pitchFamily="2" charset="2"/>
              <a:buNone/>
              <a:defRPr/>
            </a:pPr>
            <a:r>
              <a:rPr lang="id-ID" sz="2800" b="0" dirty="0">
                <a:solidFill>
                  <a:schemeClr val="tx1"/>
                </a:solidFill>
              </a:rPr>
              <a:t>(3) Model ini dapat meningkatkan kemampuan berpikir kritis, menumbuhkan inisiatif peserta didik dalam bekerja, motivasi internal untuk belajar, dan dapat mengembangkan hubungan interpersonal dalam bekerja kelompok.</a:t>
            </a:r>
          </a:p>
          <a:p>
            <a:pPr>
              <a:buFont typeface="Wingdings" panose="05000000000000000000" pitchFamily="2" charset="2"/>
              <a:buNone/>
              <a:defRPr/>
            </a:pPr>
            <a:endParaRPr lang="id-ID" sz="2800" b="0" dirty="0">
              <a:solidFill>
                <a:schemeClr val="tx1"/>
              </a:solidFill>
            </a:endParaRPr>
          </a:p>
        </p:txBody>
      </p:sp>
      <p:sp>
        <p:nvSpPr>
          <p:cNvPr id="25602" name="Title 1"/>
          <p:cNvSpPr>
            <a:spLocks noGrp="1"/>
          </p:cNvSpPr>
          <p:nvPr>
            <p:ph type="title"/>
          </p:nvPr>
        </p:nvSpPr>
        <p:spPr/>
        <p:txBody>
          <a:bodyPr>
            <a:normAutofit/>
          </a:bodyPr>
          <a:lstStyle/>
          <a:p>
            <a:pPr>
              <a:defRPr/>
            </a:pPr>
            <a:r>
              <a:rPr lang="id-ID">
                <a:cs typeface="Arial" charset="0"/>
              </a:rPr>
              <a:t>Kelebihan Problem Based Learning</a:t>
            </a:r>
            <a:endParaRPr lang="id-ID" dirty="0">
              <a:cs typeface="Arial" charset="0"/>
            </a:endParaRPr>
          </a:p>
        </p:txBody>
      </p:sp>
    </p:spTree>
    <p:extLst>
      <p:ext uri="{BB962C8B-B14F-4D97-AF65-F5344CB8AC3E}">
        <p14:creationId xmlns:p14="http://schemas.microsoft.com/office/powerpoint/2010/main" val="1397190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a:t>SKENARIO</a:t>
            </a:r>
          </a:p>
        </p:txBody>
      </p:sp>
      <p:sp>
        <p:nvSpPr>
          <p:cNvPr id="4" name="Slide Number Placeholder 3"/>
          <p:cNvSpPr>
            <a:spLocks noGrp="1"/>
          </p:cNvSpPr>
          <p:nvPr>
            <p:ph type="sldNum" sz="quarter" idx="12"/>
          </p:nvPr>
        </p:nvSpPr>
        <p:spPr/>
        <p:txBody>
          <a:bodyPr/>
          <a:lstStyle/>
          <a:p>
            <a:fld id="{4DC9F4C6-A8B4-454B-BBA9-B6D228FB3A3F}" type="slidenum">
              <a:rPr lang="id-ID" smtClean="0"/>
              <a:pPr/>
              <a:t>4</a:t>
            </a:fld>
            <a:endParaRPr lang="id-ID" dirty="0"/>
          </a:p>
        </p:txBody>
      </p:sp>
      <p:graphicFrame>
        <p:nvGraphicFramePr>
          <p:cNvPr id="1193" name="Content Placeholder 1192"/>
          <p:cNvGraphicFramePr>
            <a:graphicFrameLocks noGrp="1"/>
          </p:cNvGraphicFramePr>
          <p:nvPr>
            <p:ph idx="1"/>
            <p:extLst>
              <p:ext uri="{D42A27DB-BD31-4B8C-83A1-F6EECF244321}">
                <p14:modId xmlns:p14="http://schemas.microsoft.com/office/powerpoint/2010/main" val="230483650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3236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Content Placeholder 2"/>
          <p:cNvSpPr>
            <a:spLocks noGrp="1"/>
          </p:cNvSpPr>
          <p:nvPr>
            <p:ph idx="1"/>
          </p:nvPr>
        </p:nvSpPr>
        <p:spPr>
          <a:xfrm>
            <a:off x="323528" y="1772816"/>
            <a:ext cx="8496944" cy="4353347"/>
          </a:xfrm>
        </p:spPr>
        <p:txBody>
          <a:bodyPr>
            <a:normAutofit/>
          </a:bodyPr>
          <a:lstStyle/>
          <a:p>
            <a:pPr marL="514350" indent="-514350">
              <a:buFont typeface="Wingdings" panose="05000000000000000000" pitchFamily="2" charset="2"/>
              <a:buAutoNum type="arabicPeriod"/>
            </a:pPr>
            <a:r>
              <a:rPr lang="id-ID" altLang="en-US" sz="2800">
                <a:solidFill>
                  <a:schemeClr val="tx1"/>
                </a:solidFill>
              </a:rPr>
              <a:t>Konsep </a:t>
            </a:r>
            <a:r>
              <a:rPr lang="id-ID" altLang="en-US" sz="2800" dirty="0">
                <a:solidFill>
                  <a:schemeClr val="tx1"/>
                </a:solidFill>
              </a:rPr>
              <a:t>Dasar (</a:t>
            </a:r>
            <a:r>
              <a:rPr lang="id-ID" altLang="en-US" sz="2800" i="1" err="1">
                <a:solidFill>
                  <a:schemeClr val="tx1"/>
                </a:solidFill>
              </a:rPr>
              <a:t>Basic</a:t>
            </a:r>
            <a:r>
              <a:rPr lang="id-ID" altLang="en-US" sz="2800" i="1">
                <a:solidFill>
                  <a:schemeClr val="tx1"/>
                </a:solidFill>
              </a:rPr>
              <a:t> Concept</a:t>
            </a:r>
            <a:r>
              <a:rPr lang="id-ID" altLang="en-US" sz="2800">
                <a:solidFill>
                  <a:schemeClr val="tx1"/>
                </a:solidFill>
              </a:rPr>
              <a:t>)</a:t>
            </a:r>
            <a:endParaRPr lang="en-US" altLang="en-US" sz="2800">
              <a:solidFill>
                <a:schemeClr val="tx1"/>
              </a:solidFill>
            </a:endParaRPr>
          </a:p>
          <a:p>
            <a:pPr marL="514350" indent="0">
              <a:buNone/>
            </a:pPr>
            <a:r>
              <a:rPr lang="id-ID" altLang="en-US" sz="2800" b="0">
                <a:solidFill>
                  <a:schemeClr val="tx1"/>
                </a:solidFill>
              </a:rPr>
              <a:t>Fasilitator  </a:t>
            </a:r>
            <a:r>
              <a:rPr lang="id-ID" altLang="en-US" sz="2800" b="0" dirty="0">
                <a:solidFill>
                  <a:schemeClr val="tx1"/>
                </a:solidFill>
              </a:rPr>
              <a:t>memberikan konsep dasar, petunjuk, referensi, atau </a:t>
            </a:r>
            <a:r>
              <a:rPr lang="id-ID" altLang="en-US" sz="2800" b="0" i="1" dirty="0" err="1">
                <a:solidFill>
                  <a:schemeClr val="tx1"/>
                </a:solidFill>
              </a:rPr>
              <a:t>link</a:t>
            </a:r>
            <a:r>
              <a:rPr lang="id-ID" altLang="en-US" sz="2800" b="0" dirty="0">
                <a:solidFill>
                  <a:schemeClr val="tx1"/>
                </a:solidFill>
              </a:rPr>
              <a:t> dan </a:t>
            </a:r>
            <a:r>
              <a:rPr lang="id-ID" altLang="en-US" sz="2800" b="0" i="1" dirty="0" err="1">
                <a:solidFill>
                  <a:schemeClr val="tx1"/>
                </a:solidFill>
              </a:rPr>
              <a:t>skill</a:t>
            </a:r>
            <a:r>
              <a:rPr lang="id-ID" altLang="en-US" sz="2800" b="0" dirty="0">
                <a:solidFill>
                  <a:schemeClr val="tx1"/>
                </a:solidFill>
              </a:rPr>
              <a:t> yang diperlukan dalam pembelajaran tersebut. Hal ini dimaksudkan agar peserta didik lebih cepat masuk dalam atmosfer pembelajaran dan mendapatkan ‘peta’ yang akurat tentang arah dan tujuan pembelajaran</a:t>
            </a:r>
          </a:p>
          <a:p>
            <a:endParaRPr lang="id-ID" altLang="en-US" sz="2800" b="0" dirty="0">
              <a:solidFill>
                <a:schemeClr val="tx1"/>
              </a:solidFill>
            </a:endParaRPr>
          </a:p>
        </p:txBody>
      </p:sp>
      <p:sp>
        <p:nvSpPr>
          <p:cNvPr id="4" name="Title 1"/>
          <p:cNvSpPr txBox="1">
            <a:spLocks/>
          </p:cNvSpPr>
          <p:nvPr/>
        </p:nvSpPr>
        <p:spPr>
          <a:xfrm>
            <a:off x="323528" y="980728"/>
            <a:ext cx="8558112" cy="638944"/>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1"/>
                </a:solidFill>
                <a:effectLst>
                  <a:outerShdw blurRad="38100" dist="38100" dir="2700000" algn="tl">
                    <a:srgbClr val="000000">
                      <a:alpha val="43137"/>
                    </a:srgbClr>
                  </a:outerShdw>
                </a:effectLst>
                <a:latin typeface="+mn-lt"/>
                <a:ea typeface="+mj-ea"/>
                <a:cs typeface="+mj-cs"/>
              </a:defRPr>
            </a:lvl1pPr>
          </a:lstStyle>
          <a:p>
            <a:r>
              <a:rPr lang="id-ID" sz="2800" b="1" dirty="0">
                <a:effectLst/>
              </a:rPr>
              <a:t>Langkah-Langkah/Sintak Model Problem Base Learning</a:t>
            </a:r>
            <a:endParaRPr lang="en-US" sz="2800" b="1" dirty="0">
              <a:effectLst/>
            </a:endParaRPr>
          </a:p>
        </p:txBody>
      </p:sp>
    </p:spTree>
    <p:extLst>
      <p:ext uri="{BB962C8B-B14F-4D97-AF65-F5344CB8AC3E}">
        <p14:creationId xmlns:p14="http://schemas.microsoft.com/office/powerpoint/2010/main" val="77893421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Content Placeholder 2"/>
          <p:cNvSpPr>
            <a:spLocks noGrp="1"/>
          </p:cNvSpPr>
          <p:nvPr>
            <p:ph idx="4294967295"/>
          </p:nvPr>
        </p:nvSpPr>
        <p:spPr>
          <a:xfrm>
            <a:off x="747738" y="1734679"/>
            <a:ext cx="8028756" cy="3959225"/>
          </a:xfrm>
        </p:spPr>
        <p:txBody>
          <a:bodyPr>
            <a:normAutofit/>
          </a:bodyPr>
          <a:lstStyle/>
          <a:p>
            <a:pPr>
              <a:buFont typeface="Wingdings" panose="05000000000000000000" pitchFamily="2" charset="2"/>
              <a:buNone/>
            </a:pPr>
            <a:r>
              <a:rPr lang="id-ID" altLang="en-US" sz="2600" dirty="0">
                <a:solidFill>
                  <a:schemeClr val="tx1"/>
                </a:solidFill>
              </a:rPr>
              <a:t>2. Pendefinisian Masalah (</a:t>
            </a:r>
            <a:r>
              <a:rPr lang="id-ID" altLang="en-US" sz="2600" i="1" dirty="0" err="1">
                <a:solidFill>
                  <a:schemeClr val="tx1"/>
                </a:solidFill>
              </a:rPr>
              <a:t>Defining</a:t>
            </a:r>
            <a:r>
              <a:rPr lang="id-ID" altLang="en-US" sz="2600" i="1" dirty="0">
                <a:solidFill>
                  <a:schemeClr val="tx1"/>
                </a:solidFill>
              </a:rPr>
              <a:t> </a:t>
            </a:r>
            <a:r>
              <a:rPr lang="id-ID" altLang="en-US" sz="2600" i="1" err="1">
                <a:solidFill>
                  <a:schemeClr val="tx1"/>
                </a:solidFill>
              </a:rPr>
              <a:t>the</a:t>
            </a:r>
            <a:r>
              <a:rPr lang="id-ID" altLang="en-US" sz="2600" i="1">
                <a:solidFill>
                  <a:schemeClr val="tx1"/>
                </a:solidFill>
              </a:rPr>
              <a:t> Problem</a:t>
            </a:r>
            <a:r>
              <a:rPr lang="id-ID" altLang="en-US" sz="2600" dirty="0">
                <a:solidFill>
                  <a:schemeClr val="tx1"/>
                </a:solidFill>
              </a:rPr>
              <a:t>)</a:t>
            </a:r>
          </a:p>
          <a:p>
            <a:pPr>
              <a:buFont typeface="Wingdings" panose="05000000000000000000" pitchFamily="2" charset="2"/>
              <a:buNone/>
            </a:pPr>
            <a:r>
              <a:rPr lang="id-ID" altLang="en-US" sz="2600" b="0" dirty="0">
                <a:solidFill>
                  <a:schemeClr val="tx1"/>
                </a:solidFill>
              </a:rPr>
              <a:t>   </a:t>
            </a:r>
            <a:r>
              <a:rPr lang="en-US" altLang="en-US" sz="2600" b="0" dirty="0">
                <a:solidFill>
                  <a:schemeClr val="tx1"/>
                </a:solidFill>
              </a:rPr>
              <a:t> </a:t>
            </a:r>
            <a:r>
              <a:rPr lang="id-ID" altLang="en-US" sz="2600" b="0" dirty="0">
                <a:solidFill>
                  <a:schemeClr val="tx1"/>
                </a:solidFill>
              </a:rPr>
              <a:t>Dalam langkah ini fasilitator menyampaikan skenario atau permasalahan dan peserta didik melakukan berbagai kegiatan </a:t>
            </a:r>
            <a:r>
              <a:rPr lang="id-ID" altLang="en-US" sz="2600" b="0" i="1" dirty="0" err="1">
                <a:solidFill>
                  <a:schemeClr val="tx1"/>
                </a:solidFill>
              </a:rPr>
              <a:t>brainstorming</a:t>
            </a:r>
            <a:r>
              <a:rPr lang="id-ID" altLang="en-US" sz="2600" b="0" dirty="0">
                <a:solidFill>
                  <a:schemeClr val="tx1"/>
                </a:solidFill>
              </a:rPr>
              <a:t> dan semua anggota kelompok mengungkapkan pendapat, ide, dan tanggapan terhadap skenario secara bebas, sehingga dimungkinkan muncul berbagai macam alternatif pendapat</a:t>
            </a:r>
          </a:p>
          <a:p>
            <a:endParaRPr lang="id-ID" altLang="en-US" sz="2600" b="0" dirty="0">
              <a:solidFill>
                <a:schemeClr val="tx1"/>
              </a:solidFill>
            </a:endParaRPr>
          </a:p>
        </p:txBody>
      </p:sp>
      <p:sp>
        <p:nvSpPr>
          <p:cNvPr id="5" name="Title 1"/>
          <p:cNvSpPr txBox="1">
            <a:spLocks/>
          </p:cNvSpPr>
          <p:nvPr/>
        </p:nvSpPr>
        <p:spPr>
          <a:xfrm>
            <a:off x="323528" y="980728"/>
            <a:ext cx="8558112" cy="638944"/>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1"/>
                </a:solidFill>
                <a:effectLst>
                  <a:outerShdw blurRad="38100" dist="38100" dir="2700000" algn="tl">
                    <a:srgbClr val="000000">
                      <a:alpha val="43137"/>
                    </a:srgbClr>
                  </a:outerShdw>
                </a:effectLst>
                <a:latin typeface="+mn-lt"/>
                <a:ea typeface="+mj-ea"/>
                <a:cs typeface="+mj-cs"/>
              </a:defRPr>
            </a:lvl1pPr>
          </a:lstStyle>
          <a:p>
            <a:r>
              <a:rPr lang="id-ID" sz="2800" b="1" dirty="0">
                <a:effectLst/>
              </a:rPr>
              <a:t>Langkah-Langkah/Sintak Model Problem Base Learning</a:t>
            </a:r>
            <a:endParaRPr lang="en-US" sz="2800" b="1" dirty="0">
              <a:effectLst/>
            </a:endParaRPr>
          </a:p>
        </p:txBody>
      </p:sp>
    </p:spTree>
    <p:extLst>
      <p:ext uri="{BB962C8B-B14F-4D97-AF65-F5344CB8AC3E}">
        <p14:creationId xmlns:p14="http://schemas.microsoft.com/office/powerpoint/2010/main" val="32620166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Content Placeholder 2"/>
          <p:cNvSpPr>
            <a:spLocks noGrp="1"/>
          </p:cNvSpPr>
          <p:nvPr>
            <p:ph idx="4294967295"/>
          </p:nvPr>
        </p:nvSpPr>
        <p:spPr>
          <a:xfrm>
            <a:off x="683567" y="1556791"/>
            <a:ext cx="8136903" cy="4569371"/>
          </a:xfrm>
        </p:spPr>
        <p:txBody>
          <a:bodyPr>
            <a:noAutofit/>
          </a:bodyPr>
          <a:lstStyle/>
          <a:p>
            <a:pPr>
              <a:buFont typeface="Wingdings" panose="05000000000000000000" pitchFamily="2" charset="2"/>
              <a:buNone/>
              <a:defRPr/>
            </a:pPr>
            <a:r>
              <a:rPr lang="en-US" sz="2600">
                <a:solidFill>
                  <a:schemeClr val="tx1"/>
                </a:solidFill>
              </a:rPr>
              <a:t>3. </a:t>
            </a:r>
            <a:r>
              <a:rPr lang="id-ID" sz="2200">
                <a:solidFill>
                  <a:schemeClr val="tx1"/>
                </a:solidFill>
                <a:cs typeface="Arial" charset="0"/>
              </a:rPr>
              <a:t>Pembelajaran </a:t>
            </a:r>
            <a:r>
              <a:rPr lang="id-ID" sz="2200" dirty="0">
                <a:solidFill>
                  <a:schemeClr val="tx1"/>
                </a:solidFill>
                <a:cs typeface="Arial" charset="0"/>
              </a:rPr>
              <a:t>Mandiri (</a:t>
            </a:r>
            <a:r>
              <a:rPr lang="id-ID" sz="2200" i="1">
                <a:solidFill>
                  <a:schemeClr val="tx1"/>
                </a:solidFill>
                <a:cs typeface="Arial" charset="0"/>
              </a:rPr>
              <a:t>Self Learning</a:t>
            </a:r>
            <a:r>
              <a:rPr lang="id-ID" sz="2200">
                <a:solidFill>
                  <a:schemeClr val="tx1"/>
                </a:solidFill>
                <a:cs typeface="Arial" charset="0"/>
              </a:rPr>
              <a:t>)</a:t>
            </a:r>
            <a:endParaRPr lang="en-US" sz="2200" dirty="0">
              <a:solidFill>
                <a:schemeClr val="tx1"/>
              </a:solidFill>
              <a:cs typeface="Arial" charset="0"/>
            </a:endParaRPr>
          </a:p>
          <a:p>
            <a:pPr>
              <a:buFont typeface="Wingdings" panose="05000000000000000000" pitchFamily="2" charset="2"/>
              <a:buNone/>
              <a:defRPr/>
            </a:pPr>
            <a:r>
              <a:rPr lang="en-US" sz="2200">
                <a:solidFill>
                  <a:schemeClr val="tx1"/>
                </a:solidFill>
                <a:cs typeface="Arial" charset="0"/>
              </a:rPr>
              <a:t>	</a:t>
            </a:r>
            <a:r>
              <a:rPr lang="id-ID" sz="2200">
                <a:solidFill>
                  <a:schemeClr val="tx1"/>
                </a:solidFill>
                <a:cs typeface="Arial" charset="0"/>
              </a:rPr>
              <a:t>Peserta </a:t>
            </a:r>
            <a:r>
              <a:rPr lang="id-ID" sz="2200" dirty="0">
                <a:solidFill>
                  <a:schemeClr val="tx1"/>
                </a:solidFill>
                <a:cs typeface="Arial" charset="0"/>
              </a:rPr>
              <a:t>didik mencari berbagai sumber yang </a:t>
            </a:r>
            <a:r>
              <a:rPr lang="id-ID" sz="2200">
                <a:solidFill>
                  <a:schemeClr val="tx1"/>
                </a:solidFill>
                <a:cs typeface="Arial" charset="0"/>
              </a:rPr>
              <a:t>dapat memperjelas</a:t>
            </a:r>
            <a:r>
              <a:rPr lang="en-US" sz="2200">
                <a:solidFill>
                  <a:schemeClr val="tx1"/>
                </a:solidFill>
                <a:cs typeface="Arial" charset="0"/>
              </a:rPr>
              <a:t> </a:t>
            </a:r>
            <a:r>
              <a:rPr lang="id-ID" sz="2200">
                <a:solidFill>
                  <a:schemeClr val="tx1"/>
                </a:solidFill>
                <a:cs typeface="Arial" charset="0"/>
              </a:rPr>
              <a:t>isu </a:t>
            </a:r>
            <a:r>
              <a:rPr lang="id-ID" sz="2200" dirty="0">
                <a:solidFill>
                  <a:schemeClr val="tx1"/>
                </a:solidFill>
                <a:cs typeface="Arial" charset="0"/>
              </a:rPr>
              <a:t>yang sedang diinvestigasi. Sumber yang </a:t>
            </a:r>
            <a:r>
              <a:rPr lang="id-ID" sz="2200">
                <a:solidFill>
                  <a:schemeClr val="tx1"/>
                </a:solidFill>
                <a:cs typeface="Arial" charset="0"/>
              </a:rPr>
              <a:t>dimaksud dapat</a:t>
            </a:r>
            <a:r>
              <a:rPr lang="en-US" sz="2200">
                <a:solidFill>
                  <a:schemeClr val="tx1"/>
                </a:solidFill>
                <a:cs typeface="Arial" charset="0"/>
              </a:rPr>
              <a:t> </a:t>
            </a:r>
            <a:r>
              <a:rPr lang="id-ID" sz="2200">
                <a:solidFill>
                  <a:schemeClr val="tx1"/>
                </a:solidFill>
                <a:cs typeface="Arial" charset="0"/>
              </a:rPr>
              <a:t>dalam </a:t>
            </a:r>
            <a:r>
              <a:rPr lang="id-ID" sz="2200" dirty="0">
                <a:solidFill>
                  <a:schemeClr val="tx1"/>
                </a:solidFill>
                <a:cs typeface="Arial" charset="0"/>
              </a:rPr>
              <a:t>bentuk artikel tertulis yang tersimpan </a:t>
            </a:r>
            <a:r>
              <a:rPr lang="id-ID" sz="2200">
                <a:solidFill>
                  <a:schemeClr val="tx1"/>
                </a:solidFill>
                <a:cs typeface="Arial" charset="0"/>
              </a:rPr>
              <a:t>di perpustakaan,</a:t>
            </a:r>
            <a:r>
              <a:rPr lang="en-US" sz="2200">
                <a:solidFill>
                  <a:schemeClr val="tx1"/>
                </a:solidFill>
                <a:cs typeface="Arial" charset="0"/>
              </a:rPr>
              <a:t> </a:t>
            </a:r>
            <a:r>
              <a:rPr lang="id-ID" sz="2200">
                <a:solidFill>
                  <a:schemeClr val="tx1"/>
                </a:solidFill>
                <a:cs typeface="Arial" charset="0"/>
              </a:rPr>
              <a:t>halaman </a:t>
            </a:r>
            <a:r>
              <a:rPr lang="id-ID" sz="2200" dirty="0">
                <a:solidFill>
                  <a:schemeClr val="tx1"/>
                </a:solidFill>
                <a:cs typeface="Arial" charset="0"/>
              </a:rPr>
              <a:t>web, atau bahkan pakar dalam bidang yang relevan. </a:t>
            </a:r>
          </a:p>
          <a:p>
            <a:pPr marL="173038" indent="-173038">
              <a:buFont typeface="Wingdings" panose="05000000000000000000" pitchFamily="2" charset="2"/>
              <a:buNone/>
              <a:defRPr/>
            </a:pPr>
            <a:endParaRPr lang="en-US" sz="2200" dirty="0">
              <a:solidFill>
                <a:schemeClr val="tx1"/>
              </a:solidFill>
              <a:cs typeface="Arial" charset="0"/>
            </a:endParaRPr>
          </a:p>
          <a:p>
            <a:pPr marL="285750" indent="0">
              <a:buFont typeface="Wingdings" panose="05000000000000000000" pitchFamily="2" charset="2"/>
              <a:buNone/>
              <a:defRPr/>
            </a:pPr>
            <a:r>
              <a:rPr lang="id-ID" sz="2200">
                <a:solidFill>
                  <a:schemeClr val="tx1"/>
                </a:solidFill>
                <a:cs typeface="Arial" charset="0"/>
              </a:rPr>
              <a:t>Tahap </a:t>
            </a:r>
            <a:r>
              <a:rPr lang="id-ID" sz="2200" dirty="0">
                <a:solidFill>
                  <a:schemeClr val="tx1"/>
                </a:solidFill>
                <a:cs typeface="Arial" charset="0"/>
              </a:rPr>
              <a:t>investigasi memiliki dua tujuan utama, yaitu: (1) agar peserta didik mencari informasi dan mengembangkan pemahaman yang relevan dengan permasalahan yang telah didiskusikan di kelas, dan (2) informasi dikumpulkan dengan satu tujuan yaitu dipresentasikan di kelas dan informasi tersebut haruslah relevan dan dapat dipahami. </a:t>
            </a:r>
          </a:p>
          <a:p>
            <a:pPr>
              <a:defRPr/>
            </a:pPr>
            <a:endParaRPr lang="id-ID" sz="2200" dirty="0">
              <a:solidFill>
                <a:schemeClr val="tx1"/>
              </a:solidFill>
              <a:cs typeface="Arial" charset="0"/>
            </a:endParaRPr>
          </a:p>
        </p:txBody>
      </p:sp>
      <p:sp>
        <p:nvSpPr>
          <p:cNvPr id="5" name="Title 1"/>
          <p:cNvSpPr txBox="1">
            <a:spLocks/>
          </p:cNvSpPr>
          <p:nvPr/>
        </p:nvSpPr>
        <p:spPr>
          <a:xfrm>
            <a:off x="323528" y="980728"/>
            <a:ext cx="8558112" cy="638944"/>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1"/>
                </a:solidFill>
                <a:effectLst>
                  <a:outerShdw blurRad="38100" dist="38100" dir="2700000" algn="tl">
                    <a:srgbClr val="000000">
                      <a:alpha val="43137"/>
                    </a:srgbClr>
                  </a:outerShdw>
                </a:effectLst>
                <a:latin typeface="+mn-lt"/>
                <a:ea typeface="+mj-ea"/>
                <a:cs typeface="+mj-cs"/>
              </a:defRPr>
            </a:lvl1pPr>
          </a:lstStyle>
          <a:p>
            <a:r>
              <a:rPr lang="id-ID" sz="2800" b="1" dirty="0">
                <a:effectLst/>
              </a:rPr>
              <a:t>Langkah-Langkah/Sintak Model Problem Base Learning</a:t>
            </a:r>
            <a:endParaRPr lang="en-US" sz="2800" b="1" dirty="0">
              <a:effectLst/>
            </a:endParaRPr>
          </a:p>
        </p:txBody>
      </p:sp>
    </p:spTree>
    <p:extLst>
      <p:ext uri="{BB962C8B-B14F-4D97-AF65-F5344CB8AC3E}">
        <p14:creationId xmlns:p14="http://schemas.microsoft.com/office/powerpoint/2010/main" val="23266843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Content Placeholder 2"/>
          <p:cNvSpPr>
            <a:spLocks noGrp="1"/>
          </p:cNvSpPr>
          <p:nvPr>
            <p:ph idx="4294967295"/>
          </p:nvPr>
        </p:nvSpPr>
        <p:spPr>
          <a:xfrm>
            <a:off x="601312" y="1844824"/>
            <a:ext cx="8532440" cy="4641850"/>
          </a:xfrm>
        </p:spPr>
        <p:txBody>
          <a:bodyPr>
            <a:normAutofit/>
          </a:bodyPr>
          <a:lstStyle/>
          <a:p>
            <a:pPr>
              <a:buFont typeface="Wingdings" panose="05000000000000000000" pitchFamily="2" charset="2"/>
              <a:buNone/>
              <a:defRPr/>
            </a:pPr>
            <a:r>
              <a:rPr lang="id-ID" sz="2800" b="0" dirty="0">
                <a:solidFill>
                  <a:schemeClr val="tx1"/>
                </a:solidFill>
                <a:cs typeface="Arial" charset="0"/>
              </a:rPr>
              <a:t>4.</a:t>
            </a:r>
            <a:r>
              <a:rPr lang="en-US" sz="2800" b="0" dirty="0">
                <a:solidFill>
                  <a:schemeClr val="tx1"/>
                </a:solidFill>
                <a:cs typeface="Arial" charset="0"/>
              </a:rPr>
              <a:t>  </a:t>
            </a:r>
            <a:r>
              <a:rPr lang="id-ID" sz="2800" b="0" dirty="0">
                <a:solidFill>
                  <a:schemeClr val="tx1"/>
                </a:solidFill>
                <a:cs typeface="Arial" charset="0"/>
              </a:rPr>
              <a:t>Pertukaran Pengetahuan (</a:t>
            </a:r>
            <a:r>
              <a:rPr lang="id-ID" sz="2800" b="0" i="1" dirty="0">
                <a:solidFill>
                  <a:schemeClr val="tx1"/>
                </a:solidFill>
                <a:cs typeface="Arial" charset="0"/>
              </a:rPr>
              <a:t>Exchange knowledge</a:t>
            </a:r>
            <a:r>
              <a:rPr lang="id-ID" sz="2800" b="0" dirty="0">
                <a:solidFill>
                  <a:schemeClr val="tx1"/>
                </a:solidFill>
                <a:cs typeface="Arial" charset="0"/>
              </a:rPr>
              <a:t>)</a:t>
            </a:r>
          </a:p>
          <a:p>
            <a:pPr marL="457200" indent="-457200">
              <a:buFont typeface="Wingdings" panose="05000000000000000000" pitchFamily="2" charset="2"/>
              <a:buNone/>
              <a:tabLst>
                <a:tab pos="457200" algn="l"/>
              </a:tabLst>
              <a:defRPr/>
            </a:pPr>
            <a:r>
              <a:rPr lang="id-ID" sz="2800" b="0" dirty="0">
                <a:solidFill>
                  <a:schemeClr val="tx1"/>
                </a:solidFill>
                <a:cs typeface="Arial" charset="0"/>
              </a:rPr>
              <a:t>   </a:t>
            </a:r>
            <a:r>
              <a:rPr lang="en-US" sz="2800" b="0" dirty="0">
                <a:solidFill>
                  <a:schemeClr val="tx1"/>
                </a:solidFill>
                <a:cs typeface="Arial" charset="0"/>
              </a:rPr>
              <a:t>   </a:t>
            </a:r>
            <a:r>
              <a:rPr lang="id-ID" sz="2800" b="0" dirty="0">
                <a:solidFill>
                  <a:schemeClr val="tx1"/>
                </a:solidFill>
                <a:cs typeface="Arial" charset="0"/>
              </a:rPr>
              <a:t>Setelah mendapatkan sumber untuk keperluan </a:t>
            </a:r>
            <a:r>
              <a:rPr lang="en-US" sz="2800" b="0" dirty="0">
                <a:solidFill>
                  <a:schemeClr val="tx1"/>
                </a:solidFill>
                <a:cs typeface="Arial" charset="0"/>
              </a:rPr>
              <a:t> </a:t>
            </a:r>
            <a:r>
              <a:rPr lang="id-ID" sz="2800" b="0" dirty="0">
                <a:solidFill>
                  <a:schemeClr val="tx1"/>
                </a:solidFill>
                <a:cs typeface="Arial" charset="0"/>
              </a:rPr>
              <a:t>pendalaman materi dalam langkah pembelajaran mandiri, selanjutnya pada pertemuan berikutnya peserta didik berdiskusi dalam kelompoknya untuk mengklarifikasi capaiannya dan merumuskan solusi dari permasalahan kelompok. Pertukaran pengetahuan ini dapat dilakukan dengan cara peserrta didik berkumpul sesuai kelompok dan fasilitatornya</a:t>
            </a:r>
            <a:r>
              <a:rPr lang="en-US" sz="2800" b="0" dirty="0">
                <a:solidFill>
                  <a:schemeClr val="tx1"/>
                </a:solidFill>
                <a:cs typeface="Arial" charset="0"/>
              </a:rPr>
              <a:t>.</a:t>
            </a:r>
            <a:endParaRPr lang="id-ID" sz="2800" b="0" dirty="0">
              <a:solidFill>
                <a:schemeClr val="tx1"/>
              </a:solidFill>
              <a:cs typeface="Arial" charset="0"/>
            </a:endParaRPr>
          </a:p>
          <a:p>
            <a:pPr>
              <a:defRPr/>
            </a:pPr>
            <a:endParaRPr lang="id-ID" sz="2800" b="0" dirty="0">
              <a:solidFill>
                <a:schemeClr val="tx1"/>
              </a:solidFill>
              <a:cs typeface="Arial" charset="0"/>
            </a:endParaRPr>
          </a:p>
        </p:txBody>
      </p:sp>
      <p:sp>
        <p:nvSpPr>
          <p:cNvPr id="5" name="Title 1"/>
          <p:cNvSpPr txBox="1">
            <a:spLocks/>
          </p:cNvSpPr>
          <p:nvPr/>
        </p:nvSpPr>
        <p:spPr>
          <a:xfrm>
            <a:off x="323528" y="980728"/>
            <a:ext cx="8558112" cy="638944"/>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1"/>
                </a:solidFill>
                <a:effectLst>
                  <a:outerShdw blurRad="38100" dist="38100" dir="2700000" algn="tl">
                    <a:srgbClr val="000000">
                      <a:alpha val="43137"/>
                    </a:srgbClr>
                  </a:outerShdw>
                </a:effectLst>
                <a:latin typeface="+mn-lt"/>
                <a:ea typeface="+mj-ea"/>
                <a:cs typeface="+mj-cs"/>
              </a:defRPr>
            </a:lvl1pPr>
          </a:lstStyle>
          <a:p>
            <a:r>
              <a:rPr lang="id-ID" sz="2800" b="1" dirty="0">
                <a:effectLst/>
              </a:rPr>
              <a:t>Langkah-Langkah/Sintak Model Problem Base Learning</a:t>
            </a:r>
            <a:endParaRPr lang="en-US" sz="2800" b="1" dirty="0">
              <a:effectLst/>
            </a:endParaRPr>
          </a:p>
        </p:txBody>
      </p:sp>
    </p:spTree>
    <p:extLst>
      <p:ext uri="{BB962C8B-B14F-4D97-AF65-F5344CB8AC3E}">
        <p14:creationId xmlns:p14="http://schemas.microsoft.com/office/powerpoint/2010/main" val="169152872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Content Placeholder 2"/>
          <p:cNvSpPr>
            <a:spLocks noGrp="1"/>
          </p:cNvSpPr>
          <p:nvPr>
            <p:ph idx="4294967295"/>
          </p:nvPr>
        </p:nvSpPr>
        <p:spPr>
          <a:xfrm>
            <a:off x="611559" y="1811957"/>
            <a:ext cx="8208911" cy="4569371"/>
          </a:xfrm>
        </p:spPr>
        <p:txBody>
          <a:bodyPr>
            <a:normAutofit fontScale="77500" lnSpcReduction="20000"/>
          </a:bodyPr>
          <a:lstStyle/>
          <a:p>
            <a:pPr>
              <a:buFont typeface="Wingdings" panose="05000000000000000000" pitchFamily="2" charset="2"/>
              <a:buNone/>
              <a:defRPr/>
            </a:pPr>
            <a:r>
              <a:rPr lang="id-ID" b="0" dirty="0">
                <a:solidFill>
                  <a:schemeClr val="tx1"/>
                </a:solidFill>
                <a:cs typeface="Arial" charset="0"/>
              </a:rPr>
              <a:t>5. </a:t>
            </a:r>
            <a:r>
              <a:rPr lang="id-ID" dirty="0">
                <a:solidFill>
                  <a:schemeClr val="tx1"/>
                </a:solidFill>
                <a:cs typeface="Arial" charset="0"/>
              </a:rPr>
              <a:t>Penilaian (</a:t>
            </a:r>
            <a:r>
              <a:rPr lang="id-ID" i="1" dirty="0">
                <a:solidFill>
                  <a:schemeClr val="tx1"/>
                </a:solidFill>
                <a:cs typeface="Arial" charset="0"/>
              </a:rPr>
              <a:t>Assessment</a:t>
            </a:r>
            <a:r>
              <a:rPr lang="id-ID" dirty="0">
                <a:solidFill>
                  <a:schemeClr val="tx1"/>
                </a:solidFill>
                <a:cs typeface="Arial" charset="0"/>
              </a:rPr>
              <a:t>) </a:t>
            </a:r>
          </a:p>
          <a:p>
            <a:pPr>
              <a:buFont typeface="Wingdings" panose="05000000000000000000" pitchFamily="2" charset="2"/>
              <a:buNone/>
              <a:defRPr/>
            </a:pPr>
            <a:endParaRPr lang="id-ID" b="0" dirty="0">
              <a:solidFill>
                <a:schemeClr val="tx1"/>
              </a:solidFill>
              <a:cs typeface="Arial" charset="0"/>
            </a:endParaRPr>
          </a:p>
          <a:p>
            <a:pPr marL="173038" indent="-173038">
              <a:buFont typeface="Wingdings" panose="05000000000000000000" pitchFamily="2" charset="2"/>
              <a:buNone/>
              <a:defRPr/>
            </a:pPr>
            <a:r>
              <a:rPr lang="id-ID" b="0" dirty="0">
                <a:solidFill>
                  <a:schemeClr val="tx1"/>
                </a:solidFill>
                <a:cs typeface="Arial" charset="0"/>
              </a:rPr>
              <a:t>  Penilaian dilakukan dengan memadukan tiga aspek pengetahuan (</a:t>
            </a:r>
            <a:r>
              <a:rPr lang="id-ID" b="0" i="1" dirty="0">
                <a:solidFill>
                  <a:schemeClr val="tx1"/>
                </a:solidFill>
                <a:cs typeface="Arial" charset="0"/>
              </a:rPr>
              <a:t>knowledge</a:t>
            </a:r>
            <a:r>
              <a:rPr lang="id-ID" b="0" dirty="0">
                <a:solidFill>
                  <a:schemeClr val="tx1"/>
                </a:solidFill>
                <a:cs typeface="Arial" charset="0"/>
              </a:rPr>
              <a:t>), kecakapan (</a:t>
            </a:r>
            <a:r>
              <a:rPr lang="id-ID" b="0" i="1" dirty="0">
                <a:solidFill>
                  <a:schemeClr val="tx1"/>
                </a:solidFill>
                <a:cs typeface="Arial" charset="0"/>
              </a:rPr>
              <a:t>skill</a:t>
            </a:r>
            <a:r>
              <a:rPr lang="id-ID" b="0" dirty="0">
                <a:solidFill>
                  <a:schemeClr val="tx1"/>
                </a:solidFill>
                <a:cs typeface="Arial" charset="0"/>
              </a:rPr>
              <a:t>), dan sikap (</a:t>
            </a:r>
            <a:r>
              <a:rPr lang="id-ID" b="0" i="1" dirty="0">
                <a:solidFill>
                  <a:schemeClr val="tx1"/>
                </a:solidFill>
                <a:cs typeface="Arial" charset="0"/>
              </a:rPr>
              <a:t>attitude</a:t>
            </a:r>
            <a:r>
              <a:rPr lang="id-ID" b="0" dirty="0">
                <a:solidFill>
                  <a:schemeClr val="tx1"/>
                </a:solidFill>
                <a:cs typeface="Arial" charset="0"/>
              </a:rPr>
              <a:t>). Penilaian terhadap penguasaan pengetahuan yang mencakup seluruh kegiatan pembelajaran yang dilakukan dengan ujian akhir semester (UAS), ujian tengah semester (UTS), kuis, PR, dokumen, dan laporan.</a:t>
            </a:r>
          </a:p>
          <a:p>
            <a:pPr>
              <a:buFont typeface="Wingdings" panose="05000000000000000000" pitchFamily="2" charset="2"/>
              <a:buNone/>
              <a:defRPr/>
            </a:pPr>
            <a:r>
              <a:rPr lang="id-ID" b="0" dirty="0">
                <a:solidFill>
                  <a:schemeClr val="tx1"/>
                </a:solidFill>
                <a:cs typeface="Arial" charset="0"/>
              </a:rPr>
              <a:t>  </a:t>
            </a:r>
          </a:p>
          <a:p>
            <a:pPr marL="173038" indent="-173038">
              <a:buFont typeface="Wingdings" panose="05000000000000000000" pitchFamily="2" charset="2"/>
              <a:buNone/>
              <a:defRPr/>
            </a:pPr>
            <a:r>
              <a:rPr lang="id-ID" b="0" dirty="0">
                <a:solidFill>
                  <a:schemeClr val="tx1"/>
                </a:solidFill>
                <a:cs typeface="Arial" charset="0"/>
              </a:rPr>
              <a:t>  Penilaian terhadap kecakapan dapat diukur dari penguasaan alat bantu pembelajaran, baik </a:t>
            </a:r>
            <a:r>
              <a:rPr lang="id-ID" b="0" i="1" dirty="0">
                <a:solidFill>
                  <a:schemeClr val="tx1"/>
                </a:solidFill>
                <a:cs typeface="Arial" charset="0"/>
              </a:rPr>
              <a:t>software</a:t>
            </a:r>
            <a:r>
              <a:rPr lang="id-ID" b="0" dirty="0">
                <a:solidFill>
                  <a:schemeClr val="tx1"/>
                </a:solidFill>
                <a:cs typeface="Arial" charset="0"/>
              </a:rPr>
              <a:t>, </a:t>
            </a:r>
            <a:r>
              <a:rPr lang="id-ID" b="0" i="1" dirty="0">
                <a:solidFill>
                  <a:schemeClr val="tx1"/>
                </a:solidFill>
                <a:cs typeface="Arial" charset="0"/>
              </a:rPr>
              <a:t>hardware</a:t>
            </a:r>
            <a:r>
              <a:rPr lang="id-ID" b="0" dirty="0">
                <a:solidFill>
                  <a:schemeClr val="tx1"/>
                </a:solidFill>
                <a:cs typeface="Arial" charset="0"/>
              </a:rPr>
              <a:t>, maupun kemampuan perancangan dan pengujian</a:t>
            </a:r>
            <a:r>
              <a:rPr lang="en-US" b="0" dirty="0">
                <a:solidFill>
                  <a:schemeClr val="tx1"/>
                </a:solidFill>
                <a:cs typeface="Arial" charset="0"/>
              </a:rPr>
              <a:t>.</a:t>
            </a:r>
            <a:endParaRPr lang="id-ID" b="0" dirty="0">
              <a:solidFill>
                <a:schemeClr val="tx1"/>
              </a:solidFill>
              <a:cs typeface="Arial" charset="0"/>
            </a:endParaRPr>
          </a:p>
          <a:p>
            <a:pPr>
              <a:defRPr/>
            </a:pPr>
            <a:endParaRPr lang="id-ID" b="0" dirty="0">
              <a:solidFill>
                <a:schemeClr val="tx1"/>
              </a:solidFill>
              <a:cs typeface="Arial" charset="0"/>
            </a:endParaRPr>
          </a:p>
        </p:txBody>
      </p:sp>
      <p:sp>
        <p:nvSpPr>
          <p:cNvPr id="5" name="Title 1"/>
          <p:cNvSpPr txBox="1">
            <a:spLocks/>
          </p:cNvSpPr>
          <p:nvPr/>
        </p:nvSpPr>
        <p:spPr>
          <a:xfrm>
            <a:off x="323528" y="980728"/>
            <a:ext cx="8558112" cy="638944"/>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a:solidFill>
                  <a:schemeClr val="tx1"/>
                </a:solidFill>
                <a:effectLst>
                  <a:outerShdw blurRad="38100" dist="38100" dir="2700000" algn="tl">
                    <a:srgbClr val="000000">
                      <a:alpha val="43137"/>
                    </a:srgbClr>
                  </a:outerShdw>
                </a:effectLst>
                <a:latin typeface="+mn-lt"/>
                <a:ea typeface="+mj-ea"/>
                <a:cs typeface="+mj-cs"/>
              </a:defRPr>
            </a:lvl1pPr>
          </a:lstStyle>
          <a:p>
            <a:r>
              <a:rPr lang="id-ID" sz="2800" b="1" dirty="0">
                <a:effectLst/>
              </a:rPr>
              <a:t>Langkah-Langkah/Sintak Model Problem Base Learning</a:t>
            </a:r>
            <a:endParaRPr lang="en-US" sz="2800" b="1" dirty="0">
              <a:effectLst/>
            </a:endParaRPr>
          </a:p>
        </p:txBody>
      </p:sp>
    </p:spTree>
    <p:extLst>
      <p:ext uri="{BB962C8B-B14F-4D97-AF65-F5344CB8AC3E}">
        <p14:creationId xmlns:p14="http://schemas.microsoft.com/office/powerpoint/2010/main" val="10770815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055048" y="332656"/>
            <a:ext cx="7776863" cy="787011"/>
          </a:xfrm>
        </p:spPr>
        <p:txBody>
          <a:bodyPr/>
          <a:lstStyle/>
          <a:p>
            <a:pPr algn="r"/>
            <a:r>
              <a:rPr lang="en-US" altLang="en-US" b="1" dirty="0" err="1"/>
              <a:t>Contoh</a:t>
            </a:r>
            <a:r>
              <a:rPr lang="en-US" altLang="en-US" b="1" dirty="0"/>
              <a:t> </a:t>
            </a:r>
            <a:r>
              <a:rPr lang="en-US" altLang="en-US" b="1" dirty="0" err="1"/>
              <a:t>Penerapan</a:t>
            </a:r>
            <a:endParaRPr lang="en-US" altLang="en-US" dirty="0"/>
          </a:p>
        </p:txBody>
      </p:sp>
      <p:sp>
        <p:nvSpPr>
          <p:cNvPr id="31747" name="Content Placeholder 2"/>
          <p:cNvSpPr>
            <a:spLocks noGrp="1"/>
          </p:cNvSpPr>
          <p:nvPr>
            <p:ph idx="4294967295"/>
          </p:nvPr>
        </p:nvSpPr>
        <p:spPr>
          <a:xfrm>
            <a:off x="478984" y="1967413"/>
            <a:ext cx="8352927" cy="4857403"/>
          </a:xfrm>
        </p:spPr>
        <p:txBody>
          <a:bodyPr>
            <a:normAutofit/>
          </a:bodyPr>
          <a:lstStyle/>
          <a:p>
            <a:pPr marL="95250" indent="-95250">
              <a:buFont typeface="Wingdings" panose="05000000000000000000" pitchFamily="2" charset="2"/>
              <a:buNone/>
              <a:defRPr/>
            </a:pPr>
            <a:r>
              <a:rPr lang="id-ID" sz="2600" b="0" dirty="0">
                <a:solidFill>
                  <a:schemeClr val="tx1"/>
                </a:solidFill>
                <a:cs typeface="Arial" charset="0"/>
              </a:rPr>
              <a:t> Sebelum memulai proses belajar-mengajar di dalam kelas, peserta didik terlebih dahulu diminta untuk mengobservasi suatu fenomena terlebih dahulu. Kemudian peserta didik diminta mencatat masalah-masalah yang muncul. </a:t>
            </a:r>
          </a:p>
          <a:p>
            <a:pPr>
              <a:buFont typeface="Wingdings" panose="05000000000000000000" pitchFamily="2" charset="2"/>
              <a:buNone/>
              <a:defRPr/>
            </a:pPr>
            <a:endParaRPr lang="id-ID" sz="2600" b="0" dirty="0">
              <a:solidFill>
                <a:schemeClr val="tx1"/>
              </a:solidFill>
              <a:cs typeface="Arial" charset="0"/>
            </a:endParaRPr>
          </a:p>
          <a:p>
            <a:pPr marL="95250" indent="-95250">
              <a:buFont typeface="Wingdings" panose="05000000000000000000" pitchFamily="2" charset="2"/>
              <a:buNone/>
              <a:defRPr/>
            </a:pPr>
            <a:r>
              <a:rPr lang="id-ID" sz="2600" b="0" dirty="0">
                <a:solidFill>
                  <a:schemeClr val="tx1"/>
                </a:solidFill>
                <a:cs typeface="Arial" charset="0"/>
              </a:rPr>
              <a:t>  Setelah itu tugas guru adalah meransang peserta didik untuk berpikir kritis dalam memecahkan masalah yang ada. Tugas guru adalah mengarahkan peserta didik untuk bertanya, membuktikan asumsi, dan mendengarkan pendapat yang berbeda dari mereka.</a:t>
            </a:r>
          </a:p>
        </p:txBody>
      </p:sp>
    </p:spTree>
    <p:extLst>
      <p:ext uri="{BB962C8B-B14F-4D97-AF65-F5344CB8AC3E}">
        <p14:creationId xmlns:p14="http://schemas.microsoft.com/office/powerpoint/2010/main" val="8645040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p:txBody>
          <a:bodyPr>
            <a:normAutofit lnSpcReduction="10000"/>
          </a:bodyPr>
          <a:lstStyle/>
          <a:p>
            <a:pPr marL="268288" indent="-268288">
              <a:buFont typeface="Wingdings" panose="05000000000000000000" pitchFamily="2" charset="2"/>
              <a:buNone/>
              <a:defRPr/>
            </a:pPr>
            <a:r>
              <a:rPr lang="id-ID" b="0">
                <a:solidFill>
                  <a:schemeClr val="tx1"/>
                </a:solidFill>
                <a:cs typeface="Arial" charset="0"/>
              </a:rPr>
              <a:t> </a:t>
            </a:r>
            <a:r>
              <a:rPr lang="en-US" b="0">
                <a:solidFill>
                  <a:schemeClr val="tx1"/>
                </a:solidFill>
                <a:cs typeface="Arial" charset="0"/>
              </a:rPr>
              <a:t>  </a:t>
            </a:r>
            <a:r>
              <a:rPr lang="id-ID" sz="2400" b="0">
                <a:solidFill>
                  <a:schemeClr val="tx1"/>
                </a:solidFill>
                <a:cs typeface="Arial" charset="0"/>
              </a:rPr>
              <a:t>Memanfaatkan </a:t>
            </a:r>
            <a:r>
              <a:rPr lang="id-ID" sz="2400" b="0" dirty="0">
                <a:solidFill>
                  <a:schemeClr val="tx1"/>
                </a:solidFill>
                <a:cs typeface="Arial" charset="0"/>
              </a:rPr>
              <a:t>lingkungan peserta didik untuk memperoleh pengalaman belajar. Guru memberikan penugasan yang dapat dilakukan di berbagai konteks lingkungan peserta didik, antara lain di sekolah, keluarga dan masyarakat.</a:t>
            </a:r>
          </a:p>
          <a:p>
            <a:pPr>
              <a:buFont typeface="Wingdings" panose="05000000000000000000" pitchFamily="2" charset="2"/>
              <a:buNone/>
              <a:defRPr/>
            </a:pPr>
            <a:endParaRPr lang="id-ID" sz="2400" b="0" dirty="0">
              <a:solidFill>
                <a:schemeClr val="tx1"/>
              </a:solidFill>
              <a:cs typeface="Arial" charset="0"/>
            </a:endParaRPr>
          </a:p>
          <a:p>
            <a:pPr>
              <a:buFont typeface="Wingdings" panose="05000000000000000000" pitchFamily="2" charset="2"/>
              <a:buNone/>
              <a:defRPr/>
            </a:pPr>
            <a:r>
              <a:rPr lang="id-ID" sz="2400" b="0" dirty="0">
                <a:solidFill>
                  <a:schemeClr val="tx1"/>
                </a:solidFill>
                <a:cs typeface="Arial" charset="0"/>
              </a:rPr>
              <a:t>     Penugasan yang diberikan oleh guru memberikan kesempatan bagi peserta didik untuk belajar diluar kelas. Peserta didik diharapkan dapat memperoleh pengalaman langsung tentang apa yang sedang dipelajari. Pengalaman belajar merupakan aktivitas belajar yang harus dilakukan peserta didik dalam rangka mencapai penguasaan standar kompetensi, kemampuan dasar dan materi pembelajaran.</a:t>
            </a:r>
          </a:p>
        </p:txBody>
      </p:sp>
      <p:sp>
        <p:nvSpPr>
          <p:cNvPr id="32770" name="Title 1"/>
          <p:cNvSpPr>
            <a:spLocks noGrp="1"/>
          </p:cNvSpPr>
          <p:nvPr>
            <p:ph type="title"/>
          </p:nvPr>
        </p:nvSpPr>
        <p:spPr/>
        <p:txBody>
          <a:bodyPr/>
          <a:lstStyle/>
          <a:p>
            <a:r>
              <a:rPr lang="en-US" altLang="en-US" b="1"/>
              <a:t>Contoh Penerapan</a:t>
            </a:r>
            <a:endParaRPr lang="en-US" altLang="en-US"/>
          </a:p>
        </p:txBody>
      </p:sp>
    </p:spTree>
    <p:extLst>
      <p:ext uri="{BB962C8B-B14F-4D97-AF65-F5344CB8AC3E}">
        <p14:creationId xmlns:p14="http://schemas.microsoft.com/office/powerpoint/2010/main" val="10575619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Content Placeholder 2"/>
          <p:cNvSpPr>
            <a:spLocks noGrp="1"/>
          </p:cNvSpPr>
          <p:nvPr>
            <p:ph idx="1"/>
          </p:nvPr>
        </p:nvSpPr>
        <p:spPr>
          <a:xfrm>
            <a:off x="323527" y="1196752"/>
            <a:ext cx="8496944" cy="4857403"/>
          </a:xfrm>
        </p:spPr>
        <p:txBody>
          <a:bodyPr/>
          <a:lstStyle/>
          <a:p>
            <a:pPr algn="ctr">
              <a:buFont typeface="Wingdings" panose="05000000000000000000" pitchFamily="2" charset="2"/>
              <a:buNone/>
            </a:pPr>
            <a:r>
              <a:rPr lang="id-ID" altLang="en-US" sz="2000" b="1"/>
              <a:t>Tahapan-Tahapan Model Problem Based Learning</a:t>
            </a:r>
            <a:endParaRPr lang="id-ID" altLang="en-US" sz="2000"/>
          </a:p>
          <a:p>
            <a:pPr>
              <a:buFont typeface="Wingdings" panose="05000000000000000000" pitchFamily="2" charset="2"/>
              <a:buNone/>
            </a:pPr>
            <a:endParaRPr lang="id-ID" altLang="en-US"/>
          </a:p>
        </p:txBody>
      </p:sp>
      <p:sp>
        <p:nvSpPr>
          <p:cNvPr id="1027" name="Title 1"/>
          <p:cNvSpPr>
            <a:spLocks noGrp="1"/>
          </p:cNvSpPr>
          <p:nvPr>
            <p:ph type="title"/>
          </p:nvPr>
        </p:nvSpPr>
        <p:spPr/>
        <p:txBody>
          <a:bodyPr/>
          <a:lstStyle/>
          <a:p>
            <a:r>
              <a:rPr altLang="en-US" b="1"/>
              <a:t>Contoh Penerapan</a:t>
            </a:r>
            <a:endParaRPr lang="id-ID" altLang="en-US"/>
          </a:p>
        </p:txBody>
      </p:sp>
      <p:graphicFrame>
        <p:nvGraphicFramePr>
          <p:cNvPr id="1026" name="Object 6"/>
          <p:cNvGraphicFramePr>
            <a:graphicFrameLocks noChangeAspect="1"/>
          </p:cNvGraphicFramePr>
          <p:nvPr>
            <p:extLst/>
          </p:nvPr>
        </p:nvGraphicFramePr>
        <p:xfrm>
          <a:off x="531813" y="1628800"/>
          <a:ext cx="7875587" cy="4787875"/>
        </p:xfrm>
        <a:graphic>
          <a:graphicData uri="http://schemas.openxmlformats.org/presentationml/2006/ole">
            <mc:AlternateContent xmlns:mc="http://schemas.openxmlformats.org/markup-compatibility/2006">
              <mc:Choice xmlns:v="urn:schemas-microsoft-com:vml" Requires="v">
                <p:oleObj spid="_x0000_s1033" name="Document" r:id="rId3" imgW="6073932" imgH="3990281" progId="Word.Document.12">
                  <p:embed/>
                </p:oleObj>
              </mc:Choice>
              <mc:Fallback>
                <p:oleObj name="Document" r:id="rId3" imgW="6073932" imgH="3990281" progId="Word.Document.12">
                  <p:embed/>
                  <p:pic>
                    <p:nvPicPr>
                      <p:cNvPr id="1026"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813" y="1628800"/>
                        <a:ext cx="7875587" cy="4787875"/>
                      </a:xfrm>
                      <a:prstGeom prst="rect">
                        <a:avLst/>
                      </a:prstGeom>
                      <a:noFill/>
                      <a:ln>
                        <a:noFill/>
                      </a:ln>
                      <a:effectLst/>
                      <a:extLst/>
                    </p:spPr>
                  </p:pic>
                </p:oleObj>
              </mc:Fallback>
            </mc:AlternateContent>
          </a:graphicData>
        </a:graphic>
      </p:graphicFrame>
    </p:spTree>
    <p:extLst>
      <p:ext uri="{BB962C8B-B14F-4D97-AF65-F5344CB8AC3E}">
        <p14:creationId xmlns:p14="http://schemas.microsoft.com/office/powerpoint/2010/main" val="35601850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lgn="r"/>
            <a:r>
              <a:rPr lang="id-ID" altLang="en-US"/>
              <a:t>Sistem Penilaian</a:t>
            </a:r>
          </a:p>
        </p:txBody>
      </p:sp>
      <p:sp>
        <p:nvSpPr>
          <p:cNvPr id="33795" name="Content Placeholder 2"/>
          <p:cNvSpPr>
            <a:spLocks noGrp="1"/>
          </p:cNvSpPr>
          <p:nvPr>
            <p:ph idx="4294967295"/>
          </p:nvPr>
        </p:nvSpPr>
        <p:spPr>
          <a:xfrm>
            <a:off x="539551" y="1268413"/>
            <a:ext cx="8280919" cy="4857750"/>
          </a:xfrm>
        </p:spPr>
        <p:txBody>
          <a:bodyPr>
            <a:normAutofit/>
          </a:bodyPr>
          <a:lstStyle/>
          <a:p>
            <a:r>
              <a:rPr lang="id-ID" altLang="en-US" sz="2200" b="0" dirty="0">
                <a:solidFill>
                  <a:schemeClr val="tx1"/>
                </a:solidFill>
              </a:rPr>
              <a:t>Penilaian dilakukan dengan memadukan tiga aspek pengetahuan (</a:t>
            </a:r>
            <a:r>
              <a:rPr lang="id-ID" altLang="en-US" sz="2200" b="0" i="1" dirty="0" err="1">
                <a:solidFill>
                  <a:schemeClr val="tx1"/>
                </a:solidFill>
              </a:rPr>
              <a:t>knowledge</a:t>
            </a:r>
            <a:r>
              <a:rPr lang="id-ID" altLang="en-US" sz="2200" b="0" dirty="0">
                <a:solidFill>
                  <a:schemeClr val="tx1"/>
                </a:solidFill>
              </a:rPr>
              <a:t>), kecakapan (</a:t>
            </a:r>
            <a:r>
              <a:rPr lang="id-ID" altLang="en-US" sz="2200" b="0" i="1" dirty="0" err="1">
                <a:solidFill>
                  <a:schemeClr val="tx1"/>
                </a:solidFill>
              </a:rPr>
              <a:t>skill</a:t>
            </a:r>
            <a:r>
              <a:rPr lang="id-ID" altLang="en-US" sz="2200" b="0" dirty="0">
                <a:solidFill>
                  <a:schemeClr val="tx1"/>
                </a:solidFill>
              </a:rPr>
              <a:t>), dan sikap (</a:t>
            </a:r>
            <a:r>
              <a:rPr lang="id-ID" altLang="en-US" sz="2200" b="0" i="1" dirty="0" err="1">
                <a:solidFill>
                  <a:schemeClr val="tx1"/>
                </a:solidFill>
              </a:rPr>
              <a:t>attitude</a:t>
            </a:r>
            <a:r>
              <a:rPr lang="id-ID" altLang="en-US" sz="2200" b="0" dirty="0">
                <a:solidFill>
                  <a:schemeClr val="tx1"/>
                </a:solidFill>
              </a:rPr>
              <a:t>). Penilaian terhadap penguasaan pengetahuan yang mencakup seluruh kegiatan pembelajaran yang dilakukan dengan ujian akhir semester (UAS), ujian tengah semester (UTS), kuis, PR, dokumen, dan laporan. </a:t>
            </a:r>
          </a:p>
          <a:p>
            <a:pPr marL="0" indent="0">
              <a:buNone/>
            </a:pPr>
            <a:endParaRPr lang="en-US" altLang="en-US" sz="2200" b="0">
              <a:solidFill>
                <a:schemeClr val="tx1"/>
              </a:solidFill>
            </a:endParaRPr>
          </a:p>
          <a:p>
            <a:r>
              <a:rPr lang="id-ID" altLang="en-US" sz="2200" b="0">
                <a:solidFill>
                  <a:schemeClr val="tx1"/>
                </a:solidFill>
              </a:rPr>
              <a:t>Penilaian </a:t>
            </a:r>
            <a:r>
              <a:rPr lang="id-ID" altLang="en-US" sz="2200" b="0" dirty="0">
                <a:solidFill>
                  <a:schemeClr val="tx1"/>
                </a:solidFill>
              </a:rPr>
              <a:t>terhadap kecakapan dapat diukur dari penguasaan alat bantu pembelajaran, baik </a:t>
            </a:r>
            <a:r>
              <a:rPr lang="id-ID" altLang="en-US" sz="2200" b="0" i="1" dirty="0" err="1">
                <a:solidFill>
                  <a:schemeClr val="tx1"/>
                </a:solidFill>
              </a:rPr>
              <a:t>software</a:t>
            </a:r>
            <a:r>
              <a:rPr lang="id-ID" altLang="en-US" sz="2200" b="0" dirty="0">
                <a:solidFill>
                  <a:schemeClr val="tx1"/>
                </a:solidFill>
              </a:rPr>
              <a:t>, </a:t>
            </a:r>
            <a:r>
              <a:rPr lang="id-ID" altLang="en-US" sz="2200" b="0" i="1" dirty="0" err="1">
                <a:solidFill>
                  <a:schemeClr val="tx1"/>
                </a:solidFill>
              </a:rPr>
              <a:t>hardware</a:t>
            </a:r>
            <a:r>
              <a:rPr lang="id-ID" altLang="en-US" sz="2200" b="0" dirty="0">
                <a:solidFill>
                  <a:schemeClr val="tx1"/>
                </a:solidFill>
              </a:rPr>
              <a:t>, maupun kemampuan perancangan dan pengujian. Sedangkan penilaian terhadap sikap dititikberatkan pada penguasaan </a:t>
            </a:r>
            <a:r>
              <a:rPr lang="id-ID" altLang="en-US" sz="2200" b="0" i="1" dirty="0" err="1">
                <a:solidFill>
                  <a:schemeClr val="tx1"/>
                </a:solidFill>
              </a:rPr>
              <a:t>soft</a:t>
            </a:r>
            <a:r>
              <a:rPr lang="id-ID" altLang="en-US" sz="2200" b="0" i="1" dirty="0">
                <a:solidFill>
                  <a:schemeClr val="tx1"/>
                </a:solidFill>
              </a:rPr>
              <a:t> </a:t>
            </a:r>
            <a:r>
              <a:rPr lang="id-ID" altLang="en-US" sz="2200" b="0" i="1" dirty="0" err="1">
                <a:solidFill>
                  <a:schemeClr val="tx1"/>
                </a:solidFill>
              </a:rPr>
              <a:t>skill</a:t>
            </a:r>
            <a:r>
              <a:rPr lang="id-ID" altLang="en-US" sz="2200" b="0" i="1" dirty="0">
                <a:solidFill>
                  <a:schemeClr val="tx1"/>
                </a:solidFill>
              </a:rPr>
              <a:t>,</a:t>
            </a:r>
            <a:r>
              <a:rPr lang="id-ID" altLang="en-US" sz="2200" b="0" dirty="0">
                <a:solidFill>
                  <a:schemeClr val="tx1"/>
                </a:solidFill>
              </a:rPr>
              <a:t> yaitu keaktifan dan partisipasi dalam diskusi, kemampuan </a:t>
            </a:r>
            <a:r>
              <a:rPr lang="id-ID" altLang="en-US" sz="2200" b="0" dirty="0" err="1">
                <a:solidFill>
                  <a:schemeClr val="tx1"/>
                </a:solidFill>
              </a:rPr>
              <a:t>bekerjasama</a:t>
            </a:r>
            <a:r>
              <a:rPr lang="id-ID" altLang="en-US" sz="2200" b="0" dirty="0">
                <a:solidFill>
                  <a:schemeClr val="tx1"/>
                </a:solidFill>
              </a:rPr>
              <a:t> dalam tim, dan kehadiran dalam pembelajaran. Bobot penilaian untuk ketiga aspek tersebut ditentukan oleh guru mata pelajaran yang bersangkutan</a:t>
            </a:r>
            <a:r>
              <a:rPr lang="en-US" altLang="en-US" sz="2200" b="0" dirty="0">
                <a:solidFill>
                  <a:schemeClr val="tx1"/>
                </a:solidFill>
              </a:rPr>
              <a:t>.</a:t>
            </a:r>
            <a:endParaRPr lang="id-ID" altLang="en-US" sz="2200" b="0" dirty="0">
              <a:solidFill>
                <a:schemeClr val="tx1"/>
              </a:solidFill>
            </a:endParaRPr>
          </a:p>
          <a:p>
            <a:endParaRPr lang="id-ID" altLang="en-US" sz="2200" b="0" dirty="0">
              <a:solidFill>
                <a:schemeClr val="tx1"/>
              </a:solidFill>
            </a:endParaRPr>
          </a:p>
        </p:txBody>
      </p:sp>
    </p:spTree>
    <p:extLst>
      <p:ext uri="{BB962C8B-B14F-4D97-AF65-F5344CB8AC3E}">
        <p14:creationId xmlns:p14="http://schemas.microsoft.com/office/powerpoint/2010/main" val="31565336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id-ID" altLang="en-US"/>
              <a:t>Sistem Penilaian</a:t>
            </a:r>
          </a:p>
        </p:txBody>
      </p:sp>
      <p:sp>
        <p:nvSpPr>
          <p:cNvPr id="34819" name="Content Placeholder 2"/>
          <p:cNvSpPr>
            <a:spLocks noGrp="1"/>
          </p:cNvSpPr>
          <p:nvPr>
            <p:ph idx="4294967295"/>
          </p:nvPr>
        </p:nvSpPr>
        <p:spPr>
          <a:xfrm>
            <a:off x="467543" y="1412775"/>
            <a:ext cx="8352927" cy="4713387"/>
          </a:xfrm>
        </p:spPr>
        <p:txBody>
          <a:bodyPr>
            <a:normAutofit/>
          </a:bodyPr>
          <a:lstStyle/>
          <a:p>
            <a:r>
              <a:rPr lang="id-ID" altLang="en-US" sz="2000" b="0">
                <a:solidFill>
                  <a:schemeClr val="tx1"/>
                </a:solidFill>
              </a:rPr>
              <a:t>Penilaian </a:t>
            </a:r>
            <a:r>
              <a:rPr lang="id-ID" altLang="en-US" sz="2000" b="0" dirty="0">
                <a:solidFill>
                  <a:schemeClr val="tx1"/>
                </a:solidFill>
              </a:rPr>
              <a:t>pembelajaran dengan </a:t>
            </a:r>
            <a:r>
              <a:rPr lang="id-ID" altLang="en-US" sz="2000" b="0" i="1" dirty="0">
                <a:solidFill>
                  <a:schemeClr val="tx1"/>
                </a:solidFill>
              </a:rPr>
              <a:t>PBL</a:t>
            </a:r>
            <a:r>
              <a:rPr lang="id-ID" altLang="en-US" sz="2000" b="0" dirty="0">
                <a:solidFill>
                  <a:schemeClr val="tx1"/>
                </a:solidFill>
              </a:rPr>
              <a:t> dilakukan dengan </a:t>
            </a:r>
            <a:r>
              <a:rPr lang="id-ID" altLang="en-US" sz="2000" b="0" i="1" dirty="0" err="1">
                <a:solidFill>
                  <a:schemeClr val="tx1"/>
                </a:solidFill>
              </a:rPr>
              <a:t>authentic</a:t>
            </a:r>
            <a:r>
              <a:rPr lang="id-ID" altLang="en-US" sz="2000" b="0" i="1" dirty="0">
                <a:solidFill>
                  <a:schemeClr val="tx1"/>
                </a:solidFill>
              </a:rPr>
              <a:t> </a:t>
            </a:r>
            <a:r>
              <a:rPr lang="id-ID" altLang="en-US" sz="2000" b="0" i="1" dirty="0" err="1">
                <a:solidFill>
                  <a:schemeClr val="tx1"/>
                </a:solidFill>
              </a:rPr>
              <a:t>assesment</a:t>
            </a:r>
            <a:r>
              <a:rPr lang="id-ID" altLang="en-US" sz="2000" b="0" dirty="0">
                <a:solidFill>
                  <a:schemeClr val="tx1"/>
                </a:solidFill>
              </a:rPr>
              <a:t>. Penilaian dapat dilakukan dengan</a:t>
            </a:r>
            <a:r>
              <a:rPr lang="id-ID" altLang="en-US" b="0" dirty="0">
                <a:solidFill>
                  <a:schemeClr val="tx1"/>
                </a:solidFill>
              </a:rPr>
              <a:t> </a:t>
            </a:r>
            <a:r>
              <a:rPr lang="id-ID" altLang="en-US" sz="2000" b="0" dirty="0" err="1">
                <a:solidFill>
                  <a:schemeClr val="tx1"/>
                </a:solidFill>
              </a:rPr>
              <a:t>portfolio</a:t>
            </a:r>
            <a:r>
              <a:rPr lang="id-ID" altLang="en-US" sz="2000" b="0" dirty="0">
                <a:solidFill>
                  <a:schemeClr val="tx1"/>
                </a:solidFill>
              </a:rPr>
              <a:t> yang merupakan kumpulan yang sistematis pekerjaan-pekerjaan peserta didik yang dianalisis untuk melihat kemajuan belajar dalam kurun waktu tertentu dalam kerangka pencapaian tujuan pembelajaran. Penilaian dalam pendekatan </a:t>
            </a:r>
            <a:r>
              <a:rPr lang="id-ID" altLang="en-US" sz="2000" b="0" i="1" dirty="0">
                <a:solidFill>
                  <a:schemeClr val="tx1"/>
                </a:solidFill>
              </a:rPr>
              <a:t>PBL</a:t>
            </a:r>
            <a:r>
              <a:rPr lang="id-ID" altLang="en-US" sz="2000" b="0" dirty="0">
                <a:solidFill>
                  <a:schemeClr val="tx1"/>
                </a:solidFill>
              </a:rPr>
              <a:t> dilakukan dengan cara evaluasi diri (</a:t>
            </a:r>
            <a:r>
              <a:rPr lang="id-ID" altLang="en-US" sz="2000" b="0" i="1" dirty="0" err="1">
                <a:solidFill>
                  <a:schemeClr val="tx1"/>
                </a:solidFill>
              </a:rPr>
              <a:t>self-assessment</a:t>
            </a:r>
            <a:r>
              <a:rPr lang="id-ID" altLang="en-US" sz="2000" b="0" dirty="0">
                <a:solidFill>
                  <a:schemeClr val="tx1"/>
                </a:solidFill>
              </a:rPr>
              <a:t>) dan </a:t>
            </a:r>
            <a:r>
              <a:rPr lang="id-ID" altLang="en-US" sz="2000" b="0" i="1" dirty="0" err="1">
                <a:solidFill>
                  <a:schemeClr val="tx1"/>
                </a:solidFill>
              </a:rPr>
              <a:t>peer-assessment</a:t>
            </a:r>
            <a:r>
              <a:rPr lang="id-ID" altLang="en-US" sz="2000" b="0" dirty="0">
                <a:solidFill>
                  <a:schemeClr val="tx1"/>
                </a:solidFill>
              </a:rPr>
              <a:t>. </a:t>
            </a:r>
          </a:p>
          <a:p>
            <a:r>
              <a:rPr lang="id-ID" altLang="en-US" sz="2000" b="0" i="1" dirty="0" err="1">
                <a:solidFill>
                  <a:schemeClr val="tx1"/>
                </a:solidFill>
              </a:rPr>
              <a:t>Self-assessment</a:t>
            </a:r>
            <a:r>
              <a:rPr lang="id-ID" altLang="en-US" sz="2000" b="0" dirty="0">
                <a:solidFill>
                  <a:schemeClr val="tx1"/>
                </a:solidFill>
              </a:rPr>
              <a:t>. Penilaian yang dilakukan oleh </a:t>
            </a:r>
            <a:r>
              <a:rPr lang="id-ID" altLang="en-US" sz="2000" b="0" dirty="0" err="1">
                <a:solidFill>
                  <a:schemeClr val="tx1"/>
                </a:solidFill>
              </a:rPr>
              <a:t>pebelajar</a:t>
            </a:r>
            <a:r>
              <a:rPr lang="id-ID" altLang="en-US" sz="2000" b="0" dirty="0">
                <a:solidFill>
                  <a:schemeClr val="tx1"/>
                </a:solidFill>
              </a:rPr>
              <a:t> itu sendiri terhadap usaha-usahanya dan hasil pekerjaannya dengan merujuk pada tujuan yang ingin dicapai (</a:t>
            </a:r>
            <a:r>
              <a:rPr lang="id-ID" altLang="en-US" sz="2000" b="0" dirty="0" err="1">
                <a:solidFill>
                  <a:schemeClr val="tx1"/>
                </a:solidFill>
              </a:rPr>
              <a:t>standard</a:t>
            </a:r>
            <a:r>
              <a:rPr lang="id-ID" altLang="en-US" sz="2000" b="0" dirty="0">
                <a:solidFill>
                  <a:schemeClr val="tx1"/>
                </a:solidFill>
              </a:rPr>
              <a:t>) oleh </a:t>
            </a:r>
            <a:r>
              <a:rPr lang="id-ID" altLang="en-US" sz="2000" b="0" dirty="0" err="1">
                <a:solidFill>
                  <a:schemeClr val="tx1"/>
                </a:solidFill>
              </a:rPr>
              <a:t>pebelajar</a:t>
            </a:r>
            <a:r>
              <a:rPr lang="id-ID" altLang="en-US" sz="2000" b="0" dirty="0">
                <a:solidFill>
                  <a:schemeClr val="tx1"/>
                </a:solidFill>
              </a:rPr>
              <a:t> itu sendiri dalam belajar.</a:t>
            </a:r>
          </a:p>
          <a:p>
            <a:r>
              <a:rPr lang="id-ID" altLang="en-US" sz="2000" b="0" i="1" dirty="0" err="1">
                <a:solidFill>
                  <a:schemeClr val="tx1"/>
                </a:solidFill>
              </a:rPr>
              <a:t>Peer-assessment</a:t>
            </a:r>
            <a:r>
              <a:rPr lang="id-ID" altLang="en-US" sz="2000" b="0" dirty="0">
                <a:solidFill>
                  <a:schemeClr val="tx1"/>
                </a:solidFill>
              </a:rPr>
              <a:t>. Penilaian di mana </a:t>
            </a:r>
            <a:r>
              <a:rPr lang="id-ID" altLang="en-US" sz="2000" b="0" dirty="0" err="1">
                <a:solidFill>
                  <a:schemeClr val="tx1"/>
                </a:solidFill>
              </a:rPr>
              <a:t>pebelajar</a:t>
            </a:r>
            <a:r>
              <a:rPr lang="id-ID" altLang="en-US" sz="2000" b="0" dirty="0">
                <a:solidFill>
                  <a:schemeClr val="tx1"/>
                </a:solidFill>
              </a:rPr>
              <a:t> berdiskusi untuk memberikan penilaian terhadap upaya dan hasil penyelesaian tugas-tugas yang telah dilakukannya sendiri maupun oleh teman dalam kelompoknya</a:t>
            </a:r>
          </a:p>
        </p:txBody>
      </p:sp>
    </p:spTree>
    <p:extLst>
      <p:ext uri="{BB962C8B-B14F-4D97-AF65-F5344CB8AC3E}">
        <p14:creationId xmlns:p14="http://schemas.microsoft.com/office/powerpoint/2010/main" val="3099039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62674"/>
          </a:xfrm>
        </p:spPr>
        <p:txBody>
          <a:bodyPr>
            <a:normAutofit/>
          </a:bodyPr>
          <a:lstStyle/>
          <a:p>
            <a:r>
              <a:rPr lang="id-ID" sz="9600" dirty="0"/>
              <a:t>MATERI</a:t>
            </a:r>
          </a:p>
        </p:txBody>
      </p:sp>
    </p:spTree>
    <p:extLst>
      <p:ext uri="{BB962C8B-B14F-4D97-AF65-F5344CB8AC3E}">
        <p14:creationId xmlns:p14="http://schemas.microsoft.com/office/powerpoint/2010/main" val="2804583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ctr">
              <a:buNone/>
            </a:pPr>
            <a:endParaRPr lang="en-US" sz="50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a:p>
            <a:pPr marL="0" indent="0" algn="ctr">
              <a:buNone/>
            </a:pPr>
            <a:r>
              <a:rPr lang="en-US" sz="50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TERIMA KASIH</a:t>
            </a:r>
          </a:p>
        </p:txBody>
      </p:sp>
      <p:sp>
        <p:nvSpPr>
          <p:cNvPr id="4" name="Slide Number Placeholder 3"/>
          <p:cNvSpPr>
            <a:spLocks noGrp="1"/>
          </p:cNvSpPr>
          <p:nvPr>
            <p:ph type="sldNum" sz="quarter" idx="12"/>
          </p:nvPr>
        </p:nvSpPr>
        <p:spPr/>
        <p:txBody>
          <a:bodyPr/>
          <a:lstStyle/>
          <a:p>
            <a:fld id="{4DC9F4C6-A8B4-454B-BBA9-B6D228FB3A3F}" type="slidenum">
              <a:rPr lang="id-ID" smtClean="0"/>
              <a:pPr/>
              <a:t>50</a:t>
            </a:fld>
            <a:endParaRPr lang="id-ID" dirty="0"/>
          </a:p>
        </p:txBody>
      </p:sp>
    </p:spTree>
    <p:extLst>
      <p:ext uri="{BB962C8B-B14F-4D97-AF65-F5344CB8AC3E}">
        <p14:creationId xmlns:p14="http://schemas.microsoft.com/office/powerpoint/2010/main" val="22385978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DC9F4C6-A8B4-454B-BBA9-B6D228FB3A3F}" type="slidenum">
              <a:rPr lang="id-ID" smtClean="0"/>
              <a:pPr/>
              <a:t>6</a:t>
            </a:fld>
            <a:endParaRPr lang="id-ID" dirty="0"/>
          </a:p>
        </p:txBody>
      </p:sp>
      <p:sp>
        <p:nvSpPr>
          <p:cNvPr id="5" name="Title 1"/>
          <p:cNvSpPr txBox="1">
            <a:spLocks/>
          </p:cNvSpPr>
          <p:nvPr/>
        </p:nvSpPr>
        <p:spPr>
          <a:xfrm>
            <a:off x="-422096" y="2924944"/>
            <a:ext cx="9138592" cy="1080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MODEL DISCOVERY LEARNING</a:t>
            </a:r>
          </a:p>
        </p:txBody>
      </p:sp>
    </p:spTree>
    <p:extLst>
      <p:ext uri="{BB962C8B-B14F-4D97-AF65-F5344CB8AC3E}">
        <p14:creationId xmlns:p14="http://schemas.microsoft.com/office/powerpoint/2010/main" val="20914042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chor="t">
            <a:normAutofit fontScale="85000" lnSpcReduction="10000"/>
          </a:bodyPr>
          <a:lstStyle/>
          <a:p>
            <a:r>
              <a:rPr lang="en-US" i="1" dirty="0"/>
              <a:t>Discovery </a:t>
            </a:r>
            <a:r>
              <a:rPr lang="en-US" dirty="0" err="1"/>
              <a:t>mempunyai</a:t>
            </a:r>
            <a:r>
              <a:rPr lang="en-US" dirty="0"/>
              <a:t> </a:t>
            </a:r>
            <a:r>
              <a:rPr lang="en-US" dirty="0" err="1"/>
              <a:t>prinsip</a:t>
            </a:r>
            <a:r>
              <a:rPr lang="en-US" dirty="0"/>
              <a:t> yang </a:t>
            </a:r>
            <a:r>
              <a:rPr lang="en-US" dirty="0" err="1"/>
              <a:t>sama</a:t>
            </a:r>
            <a:r>
              <a:rPr lang="en-US" dirty="0"/>
              <a:t> </a:t>
            </a:r>
            <a:r>
              <a:rPr lang="en-US" dirty="0" err="1"/>
              <a:t>dengan</a:t>
            </a:r>
            <a:r>
              <a:rPr lang="en-US" dirty="0"/>
              <a:t> </a:t>
            </a:r>
            <a:r>
              <a:rPr lang="en-US" dirty="0" err="1"/>
              <a:t>inkuiri</a:t>
            </a:r>
            <a:r>
              <a:rPr lang="en-US" dirty="0"/>
              <a:t> </a:t>
            </a:r>
            <a:r>
              <a:rPr lang="en-US" i="1" dirty="0"/>
              <a:t>(inquiry</a:t>
            </a:r>
            <a:r>
              <a:rPr lang="en-US" dirty="0"/>
              <a:t>) </a:t>
            </a:r>
            <a:r>
              <a:rPr lang="en-US" dirty="0" err="1"/>
              <a:t>dan</a:t>
            </a:r>
            <a:r>
              <a:rPr lang="en-US" dirty="0"/>
              <a:t> </a:t>
            </a:r>
            <a:r>
              <a:rPr lang="en-US" i="1" dirty="0"/>
              <a:t>Problem Solving</a:t>
            </a:r>
            <a:r>
              <a:rPr lang="en-US" dirty="0"/>
              <a:t>. </a:t>
            </a:r>
            <a:r>
              <a:rPr lang="en-US" dirty="0" err="1"/>
              <a:t>Tidak</a:t>
            </a:r>
            <a:r>
              <a:rPr lang="en-US" dirty="0"/>
              <a:t> </a:t>
            </a:r>
            <a:r>
              <a:rPr lang="en-US" dirty="0" err="1"/>
              <a:t>ada</a:t>
            </a:r>
            <a:r>
              <a:rPr lang="en-US" dirty="0"/>
              <a:t> </a:t>
            </a:r>
            <a:r>
              <a:rPr lang="en-US" dirty="0" err="1"/>
              <a:t>perbedaan</a:t>
            </a:r>
            <a:r>
              <a:rPr lang="en-US" dirty="0"/>
              <a:t> yang </a:t>
            </a:r>
            <a:r>
              <a:rPr lang="en-US" dirty="0" err="1"/>
              <a:t>prinsipil</a:t>
            </a:r>
            <a:r>
              <a:rPr lang="en-US" dirty="0"/>
              <a:t> </a:t>
            </a:r>
            <a:r>
              <a:rPr lang="en-US" dirty="0" err="1"/>
              <a:t>pada</a:t>
            </a:r>
            <a:r>
              <a:rPr lang="en-US" dirty="0"/>
              <a:t> </a:t>
            </a:r>
            <a:r>
              <a:rPr lang="en-US" dirty="0" err="1"/>
              <a:t>ketiga</a:t>
            </a:r>
            <a:r>
              <a:rPr lang="en-US" dirty="0"/>
              <a:t> </a:t>
            </a:r>
            <a:r>
              <a:rPr lang="en-US" dirty="0" err="1"/>
              <a:t>istilah</a:t>
            </a:r>
            <a:r>
              <a:rPr lang="en-US" dirty="0"/>
              <a:t> </a:t>
            </a:r>
            <a:r>
              <a:rPr lang="en-US" dirty="0" err="1"/>
              <a:t>ini</a:t>
            </a:r>
            <a:r>
              <a:rPr lang="en-US" dirty="0"/>
              <a:t>, </a:t>
            </a:r>
            <a:r>
              <a:rPr lang="en-US" dirty="0" err="1"/>
              <a:t>pada</a:t>
            </a:r>
            <a:r>
              <a:rPr lang="en-US" dirty="0"/>
              <a:t> </a:t>
            </a:r>
            <a:r>
              <a:rPr lang="en-US" i="1" dirty="0"/>
              <a:t>Discovery Learning</a:t>
            </a:r>
            <a:r>
              <a:rPr lang="en-US" dirty="0"/>
              <a:t> </a:t>
            </a:r>
            <a:r>
              <a:rPr lang="en-US" dirty="0" err="1"/>
              <a:t>lebih</a:t>
            </a:r>
            <a:r>
              <a:rPr lang="en-US" dirty="0"/>
              <a:t> </a:t>
            </a:r>
            <a:r>
              <a:rPr lang="en-US" dirty="0" err="1"/>
              <a:t>menekankan</a:t>
            </a:r>
            <a:r>
              <a:rPr lang="en-US" dirty="0"/>
              <a:t> </a:t>
            </a:r>
            <a:r>
              <a:rPr lang="en-US" dirty="0" err="1"/>
              <a:t>pada</a:t>
            </a:r>
            <a:r>
              <a:rPr lang="en-US" dirty="0"/>
              <a:t> </a:t>
            </a:r>
            <a:r>
              <a:rPr lang="en-US" dirty="0" err="1"/>
              <a:t>ditemukannya</a:t>
            </a:r>
            <a:r>
              <a:rPr lang="en-US" dirty="0"/>
              <a:t> </a:t>
            </a:r>
            <a:r>
              <a:rPr lang="en-US" dirty="0" err="1"/>
              <a:t>konsep</a:t>
            </a:r>
            <a:r>
              <a:rPr lang="en-US" dirty="0"/>
              <a:t> </a:t>
            </a:r>
            <a:r>
              <a:rPr lang="en-US" dirty="0" err="1"/>
              <a:t>atau</a:t>
            </a:r>
            <a:r>
              <a:rPr lang="en-US" dirty="0"/>
              <a:t> </a:t>
            </a:r>
            <a:r>
              <a:rPr lang="en-US" dirty="0" err="1"/>
              <a:t>prinsip</a:t>
            </a:r>
            <a:r>
              <a:rPr lang="en-US" dirty="0"/>
              <a:t> yang </a:t>
            </a:r>
            <a:r>
              <a:rPr lang="en-US" dirty="0" err="1"/>
              <a:t>sebelumnya</a:t>
            </a:r>
            <a:r>
              <a:rPr lang="en-US" dirty="0"/>
              <a:t> </a:t>
            </a:r>
            <a:r>
              <a:rPr lang="en-US" dirty="0" err="1"/>
              <a:t>tidak</a:t>
            </a:r>
            <a:r>
              <a:rPr lang="en-US" dirty="0"/>
              <a:t> </a:t>
            </a:r>
            <a:r>
              <a:rPr lang="en-US" dirty="0" err="1"/>
              <a:t>diketahui</a:t>
            </a:r>
            <a:r>
              <a:rPr lang="en-US" dirty="0"/>
              <a:t>, </a:t>
            </a:r>
            <a:r>
              <a:rPr lang="en-US" dirty="0" err="1"/>
              <a:t>masalah</a:t>
            </a:r>
            <a:r>
              <a:rPr lang="en-US" dirty="0"/>
              <a:t> yang </a:t>
            </a:r>
            <a:r>
              <a:rPr lang="en-US" dirty="0" err="1"/>
              <a:t>diperhadapkan</a:t>
            </a:r>
            <a:r>
              <a:rPr lang="en-US" dirty="0"/>
              <a:t> </a:t>
            </a:r>
            <a:r>
              <a:rPr lang="en-US" dirty="0" err="1"/>
              <a:t>kepada</a:t>
            </a:r>
            <a:r>
              <a:rPr lang="en-US" dirty="0"/>
              <a:t> </a:t>
            </a:r>
            <a:r>
              <a:rPr lang="en-US" dirty="0" err="1"/>
              <a:t>siswa</a:t>
            </a:r>
            <a:r>
              <a:rPr lang="en-US" dirty="0"/>
              <a:t> </a:t>
            </a:r>
            <a:r>
              <a:rPr lang="en-US" dirty="0" err="1"/>
              <a:t>semacam</a:t>
            </a:r>
            <a:r>
              <a:rPr lang="en-US" dirty="0"/>
              <a:t> </a:t>
            </a:r>
            <a:r>
              <a:rPr lang="en-US" dirty="0" err="1"/>
              <a:t>masalah</a:t>
            </a:r>
            <a:r>
              <a:rPr lang="en-US" dirty="0"/>
              <a:t> yang </a:t>
            </a:r>
            <a:r>
              <a:rPr lang="en-US" dirty="0" err="1"/>
              <a:t>direkayasa</a:t>
            </a:r>
            <a:r>
              <a:rPr lang="en-US" dirty="0"/>
              <a:t> </a:t>
            </a:r>
            <a:r>
              <a:rPr lang="en-US" dirty="0" err="1"/>
              <a:t>oleh</a:t>
            </a:r>
            <a:r>
              <a:rPr lang="en-US" dirty="0"/>
              <a:t> guru. </a:t>
            </a:r>
            <a:r>
              <a:rPr lang="en-US" dirty="0" err="1"/>
              <a:t>Sedangkan</a:t>
            </a:r>
            <a:r>
              <a:rPr lang="en-US" dirty="0"/>
              <a:t> </a:t>
            </a:r>
            <a:r>
              <a:rPr lang="en-US" dirty="0" err="1"/>
              <a:t>pada</a:t>
            </a:r>
            <a:r>
              <a:rPr lang="en-US" dirty="0"/>
              <a:t> </a:t>
            </a:r>
            <a:r>
              <a:rPr lang="en-US" dirty="0" err="1"/>
              <a:t>inkuiri</a:t>
            </a:r>
            <a:r>
              <a:rPr lang="en-US" dirty="0"/>
              <a:t> </a:t>
            </a:r>
            <a:r>
              <a:rPr lang="en-US" dirty="0" err="1"/>
              <a:t>masalahnya</a:t>
            </a:r>
            <a:r>
              <a:rPr lang="en-US" dirty="0"/>
              <a:t> </a:t>
            </a:r>
            <a:r>
              <a:rPr lang="en-US" dirty="0" err="1"/>
              <a:t>bukan</a:t>
            </a:r>
            <a:r>
              <a:rPr lang="en-US" dirty="0"/>
              <a:t> </a:t>
            </a:r>
            <a:r>
              <a:rPr lang="en-US" dirty="0" err="1"/>
              <a:t>hasil</a:t>
            </a:r>
            <a:r>
              <a:rPr lang="en-US" dirty="0"/>
              <a:t> </a:t>
            </a:r>
            <a:r>
              <a:rPr lang="en-US" dirty="0" err="1"/>
              <a:t>rekayasa</a:t>
            </a:r>
            <a:r>
              <a:rPr lang="en-US" dirty="0"/>
              <a:t>, </a:t>
            </a:r>
            <a:r>
              <a:rPr lang="en-US" dirty="0" err="1"/>
              <a:t>sehingga</a:t>
            </a:r>
            <a:r>
              <a:rPr lang="en-US" dirty="0"/>
              <a:t> </a:t>
            </a:r>
            <a:r>
              <a:rPr lang="en-US" dirty="0" err="1"/>
              <a:t>siswa</a:t>
            </a:r>
            <a:r>
              <a:rPr lang="en-US" dirty="0"/>
              <a:t> </a:t>
            </a:r>
            <a:r>
              <a:rPr lang="en-US" dirty="0" err="1"/>
              <a:t>harus</a:t>
            </a:r>
            <a:r>
              <a:rPr lang="en-US" dirty="0"/>
              <a:t> </a:t>
            </a:r>
            <a:r>
              <a:rPr lang="en-US" dirty="0" err="1"/>
              <a:t>mengerahkan</a:t>
            </a:r>
            <a:r>
              <a:rPr lang="en-US" dirty="0"/>
              <a:t> </a:t>
            </a:r>
            <a:r>
              <a:rPr lang="en-US" dirty="0" err="1"/>
              <a:t>seluruh</a:t>
            </a:r>
            <a:r>
              <a:rPr lang="en-US" dirty="0"/>
              <a:t> </a:t>
            </a:r>
            <a:r>
              <a:rPr lang="en-US" dirty="0" err="1"/>
              <a:t>pikiran</a:t>
            </a:r>
            <a:r>
              <a:rPr lang="en-US" dirty="0"/>
              <a:t> </a:t>
            </a:r>
            <a:r>
              <a:rPr lang="en-US" dirty="0" err="1"/>
              <a:t>dan</a:t>
            </a:r>
            <a:r>
              <a:rPr lang="en-US" dirty="0"/>
              <a:t> </a:t>
            </a:r>
            <a:r>
              <a:rPr lang="en-US" dirty="0" err="1"/>
              <a:t>keterampilannya</a:t>
            </a:r>
            <a:r>
              <a:rPr lang="en-US" dirty="0"/>
              <a:t> </a:t>
            </a:r>
            <a:r>
              <a:rPr lang="en-US" dirty="0" err="1"/>
              <a:t>untuk</a:t>
            </a:r>
            <a:r>
              <a:rPr lang="en-US" dirty="0"/>
              <a:t> </a:t>
            </a:r>
            <a:r>
              <a:rPr lang="en-US" dirty="0" err="1"/>
              <a:t>mendapatkan</a:t>
            </a:r>
            <a:r>
              <a:rPr lang="en-US" dirty="0"/>
              <a:t> </a:t>
            </a:r>
            <a:r>
              <a:rPr lang="en-US" dirty="0" err="1"/>
              <a:t>temuan-temuan</a:t>
            </a:r>
            <a:r>
              <a:rPr lang="en-US" dirty="0"/>
              <a:t> di </a:t>
            </a:r>
            <a:r>
              <a:rPr lang="en-US" dirty="0" err="1"/>
              <a:t>dalam</a:t>
            </a:r>
            <a:r>
              <a:rPr lang="en-US" dirty="0"/>
              <a:t> </a:t>
            </a:r>
            <a:r>
              <a:rPr lang="en-US" dirty="0" err="1"/>
              <a:t>masalah</a:t>
            </a:r>
            <a:r>
              <a:rPr lang="en-US" dirty="0"/>
              <a:t> </a:t>
            </a:r>
            <a:r>
              <a:rPr lang="en-US" dirty="0" err="1"/>
              <a:t>itu</a:t>
            </a:r>
            <a:r>
              <a:rPr lang="en-US" dirty="0"/>
              <a:t> </a:t>
            </a:r>
            <a:r>
              <a:rPr lang="en-US" dirty="0" err="1"/>
              <a:t>melalui</a:t>
            </a:r>
            <a:r>
              <a:rPr lang="en-US" dirty="0"/>
              <a:t> proses </a:t>
            </a:r>
            <a:r>
              <a:rPr lang="en-US" dirty="0" err="1"/>
              <a:t>penelitian</a:t>
            </a:r>
            <a:r>
              <a:rPr lang="id-ID" dirty="0"/>
              <a:t>. </a:t>
            </a:r>
            <a:endParaRPr lang="id-ID" sz="2400" b="0" dirty="0">
              <a:solidFill>
                <a:schemeClr val="tx1"/>
              </a:solidFill>
            </a:endParaRPr>
          </a:p>
        </p:txBody>
      </p:sp>
      <p:sp>
        <p:nvSpPr>
          <p:cNvPr id="2" name="Title 1"/>
          <p:cNvSpPr>
            <a:spLocks noGrp="1"/>
          </p:cNvSpPr>
          <p:nvPr>
            <p:ph type="title"/>
          </p:nvPr>
        </p:nvSpPr>
        <p:spPr/>
        <p:txBody>
          <a:bodyPr>
            <a:normAutofit/>
          </a:bodyPr>
          <a:lstStyle/>
          <a:p>
            <a:r>
              <a:rPr lang="en-US">
                <a:latin typeface="Calibri" pitchFamily="34" charset="0"/>
                <a:cs typeface="Calibri" pitchFamily="34" charset="0"/>
              </a:rPr>
              <a:t>D</a:t>
            </a:r>
            <a:r>
              <a:rPr lang="id-ID">
                <a:latin typeface="Calibri" pitchFamily="34" charset="0"/>
                <a:cs typeface="Calibri" pitchFamily="34" charset="0"/>
              </a:rPr>
              <a:t>iscovery Learning</a:t>
            </a:r>
            <a:endParaRPr lang="en-US"/>
          </a:p>
        </p:txBody>
      </p:sp>
    </p:spTree>
    <p:extLst>
      <p:ext uri="{BB962C8B-B14F-4D97-AF65-F5344CB8AC3E}">
        <p14:creationId xmlns:p14="http://schemas.microsoft.com/office/powerpoint/2010/main" val="844919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chor="t">
            <a:normAutofit/>
          </a:bodyPr>
          <a:lstStyle/>
          <a:p>
            <a:pPr lvl="0"/>
            <a:r>
              <a:rPr lang="en-US" sz="2400" dirty="0" err="1">
                <a:solidFill>
                  <a:schemeClr val="tx1"/>
                </a:solidFill>
              </a:rPr>
              <a:t>Membantu</a:t>
            </a:r>
            <a:r>
              <a:rPr lang="en-US" sz="2400" dirty="0">
                <a:solidFill>
                  <a:schemeClr val="tx1"/>
                </a:solidFill>
              </a:rPr>
              <a:t> </a:t>
            </a:r>
            <a:r>
              <a:rPr lang="id-ID" sz="2400" dirty="0">
                <a:solidFill>
                  <a:schemeClr val="tx1"/>
                </a:solidFill>
              </a:rPr>
              <a:t>peserta didik</a:t>
            </a:r>
            <a:r>
              <a:rPr lang="en-US" sz="2400" dirty="0">
                <a:solidFill>
                  <a:schemeClr val="tx1"/>
                </a:solidFill>
              </a:rPr>
              <a:t> </a:t>
            </a:r>
            <a:r>
              <a:rPr lang="en-US" sz="2400" dirty="0" err="1">
                <a:solidFill>
                  <a:schemeClr val="tx1"/>
                </a:solidFill>
              </a:rPr>
              <a:t>memperbaiki</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meningkatkan</a:t>
            </a:r>
            <a:r>
              <a:rPr lang="en-US" sz="2400" dirty="0">
                <a:solidFill>
                  <a:schemeClr val="tx1"/>
                </a:solidFill>
              </a:rPr>
              <a:t> </a:t>
            </a:r>
            <a:r>
              <a:rPr lang="en-US" sz="2400" dirty="0" err="1">
                <a:solidFill>
                  <a:schemeClr val="tx1"/>
                </a:solidFill>
              </a:rPr>
              <a:t>keterampilan</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proses</a:t>
            </a:r>
            <a:r>
              <a:rPr lang="en-US" sz="2400" dirty="0">
                <a:solidFill>
                  <a:schemeClr val="tx1"/>
                </a:solidFill>
              </a:rPr>
              <a:t> </a:t>
            </a:r>
            <a:r>
              <a:rPr lang="en-US" sz="2400" dirty="0" err="1">
                <a:solidFill>
                  <a:schemeClr val="tx1"/>
                </a:solidFill>
              </a:rPr>
              <a:t>kognitif</a:t>
            </a:r>
            <a:r>
              <a:rPr lang="en-US" sz="2400" dirty="0">
                <a:solidFill>
                  <a:schemeClr val="tx1"/>
                </a:solidFill>
              </a:rPr>
              <a:t>. </a:t>
            </a:r>
            <a:endParaRPr lang="id-ID" sz="2400" dirty="0">
              <a:solidFill>
                <a:schemeClr val="tx1"/>
              </a:solidFill>
            </a:endParaRPr>
          </a:p>
          <a:p>
            <a:pPr lvl="0"/>
            <a:r>
              <a:rPr lang="en-US" sz="2400" dirty="0" err="1">
                <a:solidFill>
                  <a:schemeClr val="tx1"/>
                </a:solidFill>
              </a:rPr>
              <a:t>Pengetahuan</a:t>
            </a:r>
            <a:r>
              <a:rPr lang="en-US" sz="2400" dirty="0">
                <a:solidFill>
                  <a:schemeClr val="tx1"/>
                </a:solidFill>
              </a:rPr>
              <a:t> yang </a:t>
            </a:r>
            <a:r>
              <a:rPr lang="en-US" sz="2400" dirty="0" err="1">
                <a:solidFill>
                  <a:schemeClr val="tx1"/>
                </a:solidFill>
              </a:rPr>
              <a:t>diperoleh</a:t>
            </a:r>
            <a:r>
              <a:rPr lang="en-US" sz="2400" dirty="0">
                <a:solidFill>
                  <a:schemeClr val="tx1"/>
                </a:solidFill>
              </a:rPr>
              <a:t> </a:t>
            </a:r>
            <a:r>
              <a:rPr lang="id-ID" sz="2400" dirty="0">
                <a:solidFill>
                  <a:schemeClr val="tx1"/>
                </a:solidFill>
              </a:rPr>
              <a:t>menjadi</a:t>
            </a:r>
            <a:r>
              <a:rPr lang="en-US" sz="2400" dirty="0">
                <a:solidFill>
                  <a:schemeClr val="tx1"/>
                </a:solidFill>
              </a:rPr>
              <a:t> </a:t>
            </a:r>
            <a:r>
              <a:rPr lang="en-US" sz="2400" dirty="0" err="1">
                <a:solidFill>
                  <a:schemeClr val="tx1"/>
                </a:solidFill>
              </a:rPr>
              <a:t>sangat</a:t>
            </a:r>
            <a:r>
              <a:rPr lang="en-US" sz="2400" dirty="0">
                <a:solidFill>
                  <a:schemeClr val="tx1"/>
                </a:solidFill>
              </a:rPr>
              <a:t> </a:t>
            </a:r>
            <a:r>
              <a:rPr lang="en-US" sz="2400" dirty="0" err="1">
                <a:solidFill>
                  <a:schemeClr val="tx1"/>
                </a:solidFill>
              </a:rPr>
              <a:t>pribadi</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id-ID" sz="2400" dirty="0">
                <a:solidFill>
                  <a:schemeClr val="tx1"/>
                </a:solidFill>
              </a:rPr>
              <a:t>melekat</a:t>
            </a:r>
            <a:r>
              <a:rPr lang="en-US" sz="2400" dirty="0">
                <a:solidFill>
                  <a:schemeClr val="tx1"/>
                </a:solidFill>
              </a:rPr>
              <a:t>.</a:t>
            </a:r>
            <a:endParaRPr lang="id-ID" sz="2400" dirty="0">
              <a:solidFill>
                <a:schemeClr val="tx1"/>
              </a:solidFill>
            </a:endParaRPr>
          </a:p>
          <a:p>
            <a:pPr lvl="0"/>
            <a:r>
              <a:rPr lang="en-US" sz="2400" dirty="0" err="1">
                <a:solidFill>
                  <a:schemeClr val="tx1"/>
                </a:solidFill>
              </a:rPr>
              <a:t>Menimbulkan</a:t>
            </a:r>
            <a:r>
              <a:rPr lang="en-US" sz="2400" dirty="0">
                <a:solidFill>
                  <a:schemeClr val="tx1"/>
                </a:solidFill>
              </a:rPr>
              <a:t> rasa </a:t>
            </a:r>
            <a:r>
              <a:rPr lang="en-US" sz="2400" dirty="0" err="1">
                <a:solidFill>
                  <a:schemeClr val="tx1"/>
                </a:solidFill>
              </a:rPr>
              <a:t>senang</a:t>
            </a:r>
            <a:r>
              <a:rPr lang="en-US" sz="2400" dirty="0">
                <a:solidFill>
                  <a:schemeClr val="tx1"/>
                </a:solidFill>
              </a:rPr>
              <a:t> </a:t>
            </a:r>
            <a:r>
              <a:rPr lang="en-US" sz="2400" dirty="0" err="1">
                <a:solidFill>
                  <a:schemeClr val="tx1"/>
                </a:solidFill>
              </a:rPr>
              <a:t>pada</a:t>
            </a:r>
            <a:r>
              <a:rPr lang="en-US" sz="2400" dirty="0">
                <a:solidFill>
                  <a:schemeClr val="tx1"/>
                </a:solidFill>
              </a:rPr>
              <a:t> </a:t>
            </a:r>
            <a:r>
              <a:rPr lang="id-ID" sz="2400" dirty="0">
                <a:solidFill>
                  <a:schemeClr val="tx1"/>
                </a:solidFill>
              </a:rPr>
              <a:t>peserta didik</a:t>
            </a:r>
            <a:r>
              <a:rPr lang="en-US" sz="2400" dirty="0">
                <a:solidFill>
                  <a:schemeClr val="tx1"/>
                </a:solidFill>
              </a:rPr>
              <a:t>, </a:t>
            </a:r>
            <a:r>
              <a:rPr lang="en-US" sz="2400" dirty="0" err="1">
                <a:solidFill>
                  <a:schemeClr val="tx1"/>
                </a:solidFill>
              </a:rPr>
              <a:t>karena</a:t>
            </a:r>
            <a:r>
              <a:rPr lang="en-US" sz="2400" dirty="0">
                <a:solidFill>
                  <a:schemeClr val="tx1"/>
                </a:solidFill>
              </a:rPr>
              <a:t> </a:t>
            </a:r>
            <a:r>
              <a:rPr lang="en-US" sz="2400" dirty="0" err="1">
                <a:solidFill>
                  <a:schemeClr val="tx1"/>
                </a:solidFill>
              </a:rPr>
              <a:t>tumbuhnya</a:t>
            </a:r>
            <a:r>
              <a:rPr lang="en-US" sz="2400" dirty="0">
                <a:solidFill>
                  <a:schemeClr val="tx1"/>
                </a:solidFill>
              </a:rPr>
              <a:t> rasa </a:t>
            </a:r>
            <a:r>
              <a:rPr lang="en-US" sz="2400" dirty="0" err="1">
                <a:solidFill>
                  <a:schemeClr val="tx1"/>
                </a:solidFill>
              </a:rPr>
              <a:t>menyelidiki</a:t>
            </a:r>
            <a:r>
              <a:rPr lang="en-US" sz="2400" dirty="0">
                <a:solidFill>
                  <a:schemeClr val="tx1"/>
                </a:solidFill>
              </a:rPr>
              <a:t>.</a:t>
            </a:r>
            <a:endParaRPr lang="id-ID" sz="2400" dirty="0">
              <a:solidFill>
                <a:schemeClr val="tx1"/>
              </a:solidFill>
            </a:endParaRPr>
          </a:p>
          <a:p>
            <a:pPr lvl="0"/>
            <a:r>
              <a:rPr lang="en-US" sz="2400" dirty="0" err="1">
                <a:solidFill>
                  <a:schemeClr val="tx1"/>
                </a:solidFill>
              </a:rPr>
              <a:t>Metode</a:t>
            </a:r>
            <a:r>
              <a:rPr lang="en-US" sz="2400" dirty="0">
                <a:solidFill>
                  <a:schemeClr val="tx1"/>
                </a:solidFill>
              </a:rPr>
              <a:t> </a:t>
            </a:r>
            <a:r>
              <a:rPr lang="en-US" sz="2400" dirty="0" err="1">
                <a:solidFill>
                  <a:schemeClr val="tx1"/>
                </a:solidFill>
              </a:rPr>
              <a:t>ini</a:t>
            </a:r>
            <a:r>
              <a:rPr lang="en-US" sz="2400" dirty="0">
                <a:solidFill>
                  <a:schemeClr val="tx1"/>
                </a:solidFill>
              </a:rPr>
              <a:t> </a:t>
            </a:r>
            <a:r>
              <a:rPr lang="en-US" sz="2400" dirty="0" err="1">
                <a:solidFill>
                  <a:schemeClr val="tx1"/>
                </a:solidFill>
              </a:rPr>
              <a:t>memungkinkan</a:t>
            </a:r>
            <a:r>
              <a:rPr lang="en-US" sz="2400" dirty="0">
                <a:solidFill>
                  <a:schemeClr val="tx1"/>
                </a:solidFill>
              </a:rPr>
              <a:t> </a:t>
            </a:r>
            <a:r>
              <a:rPr lang="id-ID" sz="2400" dirty="0">
                <a:solidFill>
                  <a:schemeClr val="tx1"/>
                </a:solidFill>
              </a:rPr>
              <a:t>peserta didik</a:t>
            </a:r>
            <a:r>
              <a:rPr lang="en-US" sz="2400" dirty="0">
                <a:solidFill>
                  <a:schemeClr val="tx1"/>
                </a:solidFill>
              </a:rPr>
              <a:t> </a:t>
            </a:r>
            <a:r>
              <a:rPr lang="en-US" sz="2400" dirty="0" err="1">
                <a:solidFill>
                  <a:schemeClr val="tx1"/>
                </a:solidFill>
              </a:rPr>
              <a:t>berkembang</a:t>
            </a:r>
            <a:r>
              <a:rPr lang="en-US" sz="2400" dirty="0">
                <a:solidFill>
                  <a:schemeClr val="tx1"/>
                </a:solidFill>
              </a:rPr>
              <a:t> </a:t>
            </a:r>
            <a:r>
              <a:rPr lang="en-US" sz="2400" dirty="0" err="1">
                <a:solidFill>
                  <a:schemeClr val="tx1"/>
                </a:solidFill>
              </a:rPr>
              <a:t>sesuai</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kecepatannya</a:t>
            </a:r>
            <a:r>
              <a:rPr lang="en-US" sz="2400" dirty="0">
                <a:solidFill>
                  <a:schemeClr val="tx1"/>
                </a:solidFill>
              </a:rPr>
              <a:t> </a:t>
            </a:r>
            <a:r>
              <a:rPr lang="en-US" sz="2400" dirty="0" err="1">
                <a:solidFill>
                  <a:schemeClr val="tx1"/>
                </a:solidFill>
              </a:rPr>
              <a:t>sendiri</a:t>
            </a:r>
            <a:r>
              <a:rPr lang="en-US" sz="2400" dirty="0">
                <a:solidFill>
                  <a:schemeClr val="tx1"/>
                </a:solidFill>
              </a:rPr>
              <a:t>.</a:t>
            </a:r>
            <a:endParaRPr lang="id-ID" sz="2400" dirty="0">
              <a:solidFill>
                <a:schemeClr val="tx1"/>
              </a:solidFill>
            </a:endParaRPr>
          </a:p>
          <a:p>
            <a:pPr lvl="0"/>
            <a:r>
              <a:rPr lang="en-US" sz="2400" dirty="0">
                <a:solidFill>
                  <a:schemeClr val="tx1"/>
                </a:solidFill>
              </a:rPr>
              <a:t>P</a:t>
            </a:r>
            <a:r>
              <a:rPr lang="id-ID" sz="2400" dirty="0">
                <a:solidFill>
                  <a:schemeClr val="tx1"/>
                </a:solidFill>
              </a:rPr>
              <a:t>eserta didik</a:t>
            </a:r>
            <a:r>
              <a:rPr lang="en-US" sz="2400" dirty="0">
                <a:solidFill>
                  <a:schemeClr val="tx1"/>
                </a:solidFill>
              </a:rPr>
              <a:t> </a:t>
            </a:r>
            <a:r>
              <a:rPr lang="en-US" sz="2400" dirty="0" err="1">
                <a:solidFill>
                  <a:schemeClr val="tx1"/>
                </a:solidFill>
              </a:rPr>
              <a:t>mengarahkan</a:t>
            </a:r>
            <a:r>
              <a:rPr lang="en-US" sz="2400" dirty="0">
                <a:solidFill>
                  <a:schemeClr val="tx1"/>
                </a:solidFill>
              </a:rPr>
              <a:t> </a:t>
            </a:r>
            <a:r>
              <a:rPr lang="en-US" sz="2400" dirty="0" err="1">
                <a:solidFill>
                  <a:schemeClr val="tx1"/>
                </a:solidFill>
              </a:rPr>
              <a:t>kegiatan</a:t>
            </a:r>
            <a:r>
              <a:rPr lang="en-US" sz="2400" dirty="0">
                <a:solidFill>
                  <a:schemeClr val="tx1"/>
                </a:solidFill>
              </a:rPr>
              <a:t> </a:t>
            </a:r>
            <a:r>
              <a:rPr lang="en-US" sz="2400" dirty="0" err="1">
                <a:solidFill>
                  <a:schemeClr val="tx1"/>
                </a:solidFill>
              </a:rPr>
              <a:t>belajarnya</a:t>
            </a:r>
            <a:r>
              <a:rPr lang="en-US" sz="2400" dirty="0">
                <a:solidFill>
                  <a:schemeClr val="tx1"/>
                </a:solidFill>
              </a:rPr>
              <a:t> </a:t>
            </a:r>
            <a:r>
              <a:rPr lang="en-US" sz="2400" dirty="0" err="1">
                <a:solidFill>
                  <a:schemeClr val="tx1"/>
                </a:solidFill>
              </a:rPr>
              <a:t>sendiri</a:t>
            </a:r>
            <a:r>
              <a:rPr lang="en-US" sz="2400" dirty="0">
                <a:solidFill>
                  <a:schemeClr val="tx1"/>
                </a:solidFill>
              </a:rPr>
              <a:t> </a:t>
            </a:r>
            <a:r>
              <a:rPr lang="en-US" sz="2400" dirty="0" err="1">
                <a:solidFill>
                  <a:schemeClr val="tx1"/>
                </a:solidFill>
              </a:rPr>
              <a:t>dengan</a:t>
            </a:r>
            <a:r>
              <a:rPr lang="en-US" sz="2400" dirty="0">
                <a:solidFill>
                  <a:schemeClr val="tx1"/>
                </a:solidFill>
              </a:rPr>
              <a:t> </a:t>
            </a:r>
            <a:r>
              <a:rPr lang="en-US" sz="2400" dirty="0" err="1">
                <a:solidFill>
                  <a:schemeClr val="tx1"/>
                </a:solidFill>
              </a:rPr>
              <a:t>melibatkan</a:t>
            </a:r>
            <a:r>
              <a:rPr lang="en-US" sz="2400" dirty="0">
                <a:solidFill>
                  <a:schemeClr val="tx1"/>
                </a:solidFill>
              </a:rPr>
              <a:t> </a:t>
            </a:r>
            <a:r>
              <a:rPr lang="en-US" sz="2400" dirty="0" err="1">
                <a:solidFill>
                  <a:schemeClr val="tx1"/>
                </a:solidFill>
              </a:rPr>
              <a:t>akalnya</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motivasi</a:t>
            </a:r>
            <a:r>
              <a:rPr lang="en-US" sz="2400" dirty="0">
                <a:solidFill>
                  <a:schemeClr val="tx1"/>
                </a:solidFill>
              </a:rPr>
              <a:t> </a:t>
            </a:r>
            <a:r>
              <a:rPr lang="en-US" sz="2400" dirty="0" err="1">
                <a:solidFill>
                  <a:schemeClr val="tx1"/>
                </a:solidFill>
              </a:rPr>
              <a:t>sendiri</a:t>
            </a:r>
            <a:r>
              <a:rPr lang="en-US" sz="2400" dirty="0">
                <a:solidFill>
                  <a:schemeClr val="tx1"/>
                </a:solidFill>
              </a:rPr>
              <a:t>.</a:t>
            </a:r>
            <a:endParaRPr lang="id-ID" sz="2400" dirty="0">
              <a:solidFill>
                <a:schemeClr val="tx1"/>
              </a:solidFill>
            </a:endParaRPr>
          </a:p>
          <a:p>
            <a:pPr>
              <a:buNone/>
            </a:pPr>
            <a:endParaRPr lang="id-ID" sz="3200" dirty="0">
              <a:solidFill>
                <a:schemeClr val="tx1"/>
              </a:solidFill>
            </a:endParaRPr>
          </a:p>
          <a:p>
            <a:endParaRPr lang="id-ID" sz="2400" dirty="0">
              <a:solidFill>
                <a:schemeClr val="tx1"/>
              </a:solidFill>
            </a:endParaRPr>
          </a:p>
        </p:txBody>
      </p:sp>
      <p:sp>
        <p:nvSpPr>
          <p:cNvPr id="2" name="Title 1"/>
          <p:cNvSpPr>
            <a:spLocks noGrp="1"/>
          </p:cNvSpPr>
          <p:nvPr>
            <p:ph type="title"/>
          </p:nvPr>
        </p:nvSpPr>
        <p:spPr/>
        <p:txBody>
          <a:bodyPr>
            <a:normAutofit/>
          </a:bodyPr>
          <a:lstStyle/>
          <a:p>
            <a:r>
              <a:rPr lang="id-ID" sz="3200"/>
              <a:t>Keuntungan Model Pembelajaran Penemuan</a:t>
            </a:r>
            <a:endParaRPr lang="en-US" sz="3200"/>
          </a:p>
        </p:txBody>
      </p:sp>
    </p:spTree>
    <p:extLst>
      <p:ext uri="{BB962C8B-B14F-4D97-AF65-F5344CB8AC3E}">
        <p14:creationId xmlns:p14="http://schemas.microsoft.com/office/powerpoint/2010/main" val="2264019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chor="t">
            <a:normAutofit/>
          </a:bodyPr>
          <a:lstStyle/>
          <a:p>
            <a:pPr lvl="0"/>
            <a:r>
              <a:rPr lang="id-ID" sz="2400" dirty="0">
                <a:solidFill>
                  <a:schemeClr val="tx1"/>
                </a:solidFill>
              </a:rPr>
              <a:t>Siswa lebih percaya diri karena tingkat keterlibatan siswa dalam kegiatan sangat tinggi (</a:t>
            </a:r>
            <a:r>
              <a:rPr lang="id-ID" sz="2400" i="1" dirty="0">
                <a:solidFill>
                  <a:schemeClr val="tx1"/>
                </a:solidFill>
              </a:rPr>
              <a:t>high level engegement</a:t>
            </a:r>
            <a:r>
              <a:rPr lang="id-ID" sz="2400" dirty="0">
                <a:solidFill>
                  <a:schemeClr val="tx1"/>
                </a:solidFill>
              </a:rPr>
              <a:t>).</a:t>
            </a:r>
          </a:p>
          <a:p>
            <a:pPr lvl="0"/>
            <a:r>
              <a:rPr lang="id-ID" sz="2400" dirty="0">
                <a:solidFill>
                  <a:schemeClr val="tx1"/>
                </a:solidFill>
              </a:rPr>
              <a:t>S</a:t>
            </a:r>
            <a:r>
              <a:rPr lang="en-US" sz="2400" dirty="0" err="1">
                <a:solidFill>
                  <a:schemeClr val="tx1"/>
                </a:solidFill>
              </a:rPr>
              <a:t>iswa</a:t>
            </a:r>
            <a:r>
              <a:rPr lang="en-US" sz="2400" dirty="0">
                <a:solidFill>
                  <a:schemeClr val="tx1"/>
                </a:solidFill>
              </a:rPr>
              <a:t> </a:t>
            </a:r>
            <a:r>
              <a:rPr lang="en-US" sz="2400" dirty="0" err="1">
                <a:solidFill>
                  <a:schemeClr val="tx1"/>
                </a:solidFill>
              </a:rPr>
              <a:t>dan</a:t>
            </a:r>
            <a:r>
              <a:rPr lang="en-US" sz="2400" dirty="0">
                <a:solidFill>
                  <a:schemeClr val="tx1"/>
                </a:solidFill>
              </a:rPr>
              <a:t> guru </a:t>
            </a:r>
            <a:r>
              <a:rPr lang="id-ID" sz="2400" dirty="0">
                <a:solidFill>
                  <a:schemeClr val="tx1"/>
                </a:solidFill>
              </a:rPr>
              <a:t>sama-sama </a:t>
            </a:r>
            <a:r>
              <a:rPr lang="en-US" sz="2400" dirty="0" err="1">
                <a:solidFill>
                  <a:schemeClr val="tx1"/>
                </a:solidFill>
              </a:rPr>
              <a:t>berperan</a:t>
            </a:r>
            <a:r>
              <a:rPr lang="en-US" sz="2400" dirty="0">
                <a:solidFill>
                  <a:schemeClr val="tx1"/>
                </a:solidFill>
              </a:rPr>
              <a:t> </a:t>
            </a:r>
            <a:r>
              <a:rPr lang="en-US" sz="2400" dirty="0" err="1">
                <a:solidFill>
                  <a:schemeClr val="tx1"/>
                </a:solidFill>
              </a:rPr>
              <a:t>aktif</a:t>
            </a:r>
            <a:r>
              <a:rPr lang="en-US" sz="2400" dirty="0">
                <a:solidFill>
                  <a:schemeClr val="tx1"/>
                </a:solidFill>
              </a:rPr>
              <a:t> </a:t>
            </a:r>
            <a:r>
              <a:rPr lang="en-US" sz="2400" dirty="0" err="1">
                <a:solidFill>
                  <a:schemeClr val="tx1"/>
                </a:solidFill>
              </a:rPr>
              <a:t>mengeluarkan</a:t>
            </a:r>
            <a:r>
              <a:rPr lang="en-US" sz="2400" dirty="0">
                <a:solidFill>
                  <a:schemeClr val="tx1"/>
                </a:solidFill>
              </a:rPr>
              <a:t> </a:t>
            </a:r>
            <a:r>
              <a:rPr lang="en-US" sz="2400" dirty="0" err="1">
                <a:solidFill>
                  <a:schemeClr val="tx1"/>
                </a:solidFill>
              </a:rPr>
              <a:t>gagasan-gagasan</a:t>
            </a:r>
            <a:r>
              <a:rPr lang="en-US" sz="2400" dirty="0">
                <a:solidFill>
                  <a:schemeClr val="tx1"/>
                </a:solidFill>
              </a:rPr>
              <a:t>. </a:t>
            </a:r>
            <a:r>
              <a:rPr lang="id-ID" sz="2400" dirty="0">
                <a:solidFill>
                  <a:schemeClr val="tx1"/>
                </a:solidFill>
              </a:rPr>
              <a:t>G</a:t>
            </a:r>
            <a:r>
              <a:rPr lang="en-US" sz="2400" dirty="0" err="1">
                <a:solidFill>
                  <a:schemeClr val="tx1"/>
                </a:solidFill>
              </a:rPr>
              <a:t>uru</a:t>
            </a:r>
            <a:r>
              <a:rPr lang="id-ID" sz="2400" dirty="0">
                <a:solidFill>
                  <a:schemeClr val="tx1"/>
                </a:solidFill>
              </a:rPr>
              <a:t> bahkan</a:t>
            </a:r>
            <a:r>
              <a:rPr lang="en-US" sz="2400" dirty="0">
                <a:solidFill>
                  <a:schemeClr val="tx1"/>
                </a:solidFill>
              </a:rPr>
              <a:t> </a:t>
            </a:r>
            <a:r>
              <a:rPr lang="en-US" sz="2400" dirty="0" err="1">
                <a:solidFill>
                  <a:schemeClr val="tx1"/>
                </a:solidFill>
              </a:rPr>
              <a:t>dapat</a:t>
            </a:r>
            <a:r>
              <a:rPr lang="en-US" sz="2400" dirty="0">
                <a:solidFill>
                  <a:schemeClr val="tx1"/>
                </a:solidFill>
              </a:rPr>
              <a:t> </a:t>
            </a:r>
            <a:r>
              <a:rPr lang="en-US" sz="2400" dirty="0" err="1">
                <a:solidFill>
                  <a:schemeClr val="tx1"/>
                </a:solidFill>
              </a:rPr>
              <a:t>bertindak</a:t>
            </a:r>
            <a:r>
              <a:rPr lang="en-US" sz="2400" dirty="0">
                <a:solidFill>
                  <a:schemeClr val="tx1"/>
                </a:solidFill>
              </a:rPr>
              <a:t> </a:t>
            </a:r>
            <a:r>
              <a:rPr lang="en-US" sz="2400" dirty="0" err="1">
                <a:solidFill>
                  <a:schemeClr val="tx1"/>
                </a:solidFill>
              </a:rPr>
              <a:t>sebagai</a:t>
            </a:r>
            <a:r>
              <a:rPr lang="en-US" sz="2400" dirty="0">
                <a:solidFill>
                  <a:schemeClr val="tx1"/>
                </a:solidFill>
              </a:rPr>
              <a:t> </a:t>
            </a:r>
            <a:r>
              <a:rPr lang="en-US" sz="2400" dirty="0" err="1">
                <a:solidFill>
                  <a:schemeClr val="tx1"/>
                </a:solidFill>
              </a:rPr>
              <a:t>siswa</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sebagai</a:t>
            </a:r>
            <a:r>
              <a:rPr lang="en-US" sz="2400" dirty="0">
                <a:solidFill>
                  <a:schemeClr val="tx1"/>
                </a:solidFill>
              </a:rPr>
              <a:t> </a:t>
            </a:r>
            <a:r>
              <a:rPr lang="en-US" sz="2400" dirty="0" err="1">
                <a:solidFill>
                  <a:schemeClr val="tx1"/>
                </a:solidFill>
              </a:rPr>
              <a:t>peneliti</a:t>
            </a:r>
            <a:r>
              <a:rPr lang="en-US" sz="2400" dirty="0">
                <a:solidFill>
                  <a:schemeClr val="tx1"/>
                </a:solidFill>
              </a:rPr>
              <a:t> </a:t>
            </a:r>
            <a:r>
              <a:rPr lang="en-US" sz="2400" dirty="0" err="1">
                <a:solidFill>
                  <a:schemeClr val="tx1"/>
                </a:solidFill>
              </a:rPr>
              <a:t>di</a:t>
            </a:r>
            <a:r>
              <a:rPr lang="en-US" sz="2400" dirty="0">
                <a:solidFill>
                  <a:schemeClr val="tx1"/>
                </a:solidFill>
              </a:rPr>
              <a:t> </a:t>
            </a:r>
            <a:r>
              <a:rPr lang="en-US" sz="2400" dirty="0" err="1">
                <a:solidFill>
                  <a:schemeClr val="tx1"/>
                </a:solidFill>
              </a:rPr>
              <a:t>dalam</a:t>
            </a:r>
            <a:r>
              <a:rPr lang="en-US" sz="2400" dirty="0">
                <a:solidFill>
                  <a:schemeClr val="tx1"/>
                </a:solidFill>
              </a:rPr>
              <a:t> </a:t>
            </a:r>
            <a:r>
              <a:rPr lang="en-US" sz="2400" dirty="0" err="1">
                <a:solidFill>
                  <a:schemeClr val="tx1"/>
                </a:solidFill>
              </a:rPr>
              <a:t>situasi</a:t>
            </a:r>
            <a:r>
              <a:rPr lang="en-US" sz="2400" dirty="0">
                <a:solidFill>
                  <a:schemeClr val="tx1"/>
                </a:solidFill>
              </a:rPr>
              <a:t> </a:t>
            </a:r>
            <a:r>
              <a:rPr lang="en-US" sz="2400" dirty="0" err="1">
                <a:solidFill>
                  <a:schemeClr val="tx1"/>
                </a:solidFill>
              </a:rPr>
              <a:t>diskusi</a:t>
            </a:r>
            <a:r>
              <a:rPr lang="en-US" sz="2400" dirty="0">
                <a:solidFill>
                  <a:schemeClr val="tx1"/>
                </a:solidFill>
              </a:rPr>
              <a:t>.</a:t>
            </a:r>
            <a:endParaRPr lang="id-ID" sz="2400" dirty="0">
              <a:solidFill>
                <a:schemeClr val="tx1"/>
              </a:solidFill>
            </a:endParaRPr>
          </a:p>
          <a:p>
            <a:r>
              <a:rPr lang="en-US" sz="2400" dirty="0" err="1">
                <a:solidFill>
                  <a:schemeClr val="tx1"/>
                </a:solidFill>
              </a:rPr>
              <a:t>Siswa</a:t>
            </a:r>
            <a:r>
              <a:rPr lang="en-US" sz="2400" dirty="0">
                <a:solidFill>
                  <a:schemeClr val="tx1"/>
                </a:solidFill>
              </a:rPr>
              <a:t> </a:t>
            </a:r>
            <a:r>
              <a:rPr lang="en-US" sz="2400" dirty="0" err="1">
                <a:solidFill>
                  <a:schemeClr val="tx1"/>
                </a:solidFill>
              </a:rPr>
              <a:t>akan</a:t>
            </a:r>
            <a:r>
              <a:rPr lang="en-US" sz="2400" dirty="0">
                <a:solidFill>
                  <a:schemeClr val="tx1"/>
                </a:solidFill>
              </a:rPr>
              <a:t> </a:t>
            </a:r>
            <a:r>
              <a:rPr lang="en-US" sz="2400" dirty="0" err="1">
                <a:solidFill>
                  <a:schemeClr val="tx1"/>
                </a:solidFill>
              </a:rPr>
              <a:t>mengerti</a:t>
            </a:r>
            <a:r>
              <a:rPr lang="en-US" sz="2400" dirty="0">
                <a:solidFill>
                  <a:schemeClr val="tx1"/>
                </a:solidFill>
              </a:rPr>
              <a:t> </a:t>
            </a:r>
            <a:r>
              <a:rPr lang="en-US" sz="2400" dirty="0" err="1">
                <a:solidFill>
                  <a:schemeClr val="tx1"/>
                </a:solidFill>
              </a:rPr>
              <a:t>konsep</a:t>
            </a:r>
            <a:r>
              <a:rPr lang="en-US" sz="2400" dirty="0">
                <a:solidFill>
                  <a:schemeClr val="tx1"/>
                </a:solidFill>
              </a:rPr>
              <a:t> </a:t>
            </a:r>
            <a:r>
              <a:rPr lang="en-US" sz="2400" dirty="0" err="1">
                <a:solidFill>
                  <a:schemeClr val="tx1"/>
                </a:solidFill>
              </a:rPr>
              <a:t>dasar</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ide-ide</a:t>
            </a:r>
            <a:r>
              <a:rPr lang="en-US" sz="2400" dirty="0">
                <a:solidFill>
                  <a:schemeClr val="tx1"/>
                </a:solidFill>
              </a:rPr>
              <a:t> </a:t>
            </a:r>
            <a:r>
              <a:rPr lang="en-US" sz="2400" dirty="0" err="1">
                <a:solidFill>
                  <a:schemeClr val="tx1"/>
                </a:solidFill>
              </a:rPr>
              <a:t>lebih</a:t>
            </a:r>
            <a:r>
              <a:rPr lang="en-US" sz="2400" dirty="0">
                <a:solidFill>
                  <a:schemeClr val="tx1"/>
                </a:solidFill>
              </a:rPr>
              <a:t> </a:t>
            </a:r>
            <a:r>
              <a:rPr lang="en-US" sz="2400" dirty="0" err="1">
                <a:solidFill>
                  <a:schemeClr val="tx1"/>
                </a:solidFill>
              </a:rPr>
              <a:t>baik</a:t>
            </a:r>
            <a:r>
              <a:rPr lang="en-US" sz="2400" dirty="0">
                <a:solidFill>
                  <a:schemeClr val="tx1"/>
                </a:solidFill>
              </a:rPr>
              <a:t>;</a:t>
            </a:r>
            <a:endParaRPr lang="id-ID" sz="2400" dirty="0">
              <a:solidFill>
                <a:schemeClr val="tx1"/>
              </a:solidFill>
            </a:endParaRPr>
          </a:p>
          <a:p>
            <a:r>
              <a:rPr lang="en-US" sz="2400" dirty="0" err="1">
                <a:solidFill>
                  <a:schemeClr val="tx1"/>
                </a:solidFill>
              </a:rPr>
              <a:t>Membantu</a:t>
            </a:r>
            <a:r>
              <a:rPr lang="en-US" sz="2400" dirty="0">
                <a:solidFill>
                  <a:schemeClr val="tx1"/>
                </a:solidFill>
              </a:rPr>
              <a:t> </a:t>
            </a:r>
            <a:r>
              <a:rPr lang="en-US" sz="2400" dirty="0" err="1">
                <a:solidFill>
                  <a:schemeClr val="tx1"/>
                </a:solidFill>
              </a:rPr>
              <a:t>dan</a:t>
            </a:r>
            <a:r>
              <a:rPr lang="en-US" sz="2400" dirty="0">
                <a:solidFill>
                  <a:schemeClr val="tx1"/>
                </a:solidFill>
              </a:rPr>
              <a:t> </a:t>
            </a:r>
            <a:r>
              <a:rPr lang="en-US" sz="2400" dirty="0" err="1">
                <a:solidFill>
                  <a:schemeClr val="tx1"/>
                </a:solidFill>
              </a:rPr>
              <a:t>mengembangkan</a:t>
            </a:r>
            <a:r>
              <a:rPr lang="en-US" sz="2400" dirty="0">
                <a:solidFill>
                  <a:schemeClr val="tx1"/>
                </a:solidFill>
              </a:rPr>
              <a:t> </a:t>
            </a:r>
            <a:r>
              <a:rPr lang="en-US" sz="2400" dirty="0" err="1">
                <a:solidFill>
                  <a:schemeClr val="tx1"/>
                </a:solidFill>
              </a:rPr>
              <a:t>ingatan</a:t>
            </a:r>
            <a:r>
              <a:rPr lang="en-US" sz="2400" dirty="0">
                <a:solidFill>
                  <a:schemeClr val="tx1"/>
                </a:solidFill>
              </a:rPr>
              <a:t> </a:t>
            </a:r>
            <a:r>
              <a:rPr lang="en-US" sz="2400" dirty="0" err="1">
                <a:solidFill>
                  <a:schemeClr val="tx1"/>
                </a:solidFill>
              </a:rPr>
              <a:t>dan</a:t>
            </a:r>
            <a:r>
              <a:rPr lang="en-US" sz="2400" dirty="0">
                <a:solidFill>
                  <a:schemeClr val="tx1"/>
                </a:solidFill>
              </a:rPr>
              <a:t> transfer </a:t>
            </a:r>
            <a:r>
              <a:rPr lang="en-US" sz="2400" dirty="0" err="1">
                <a:solidFill>
                  <a:schemeClr val="tx1"/>
                </a:solidFill>
              </a:rPr>
              <a:t>kepada</a:t>
            </a:r>
            <a:r>
              <a:rPr lang="en-US" sz="2400" dirty="0">
                <a:solidFill>
                  <a:schemeClr val="tx1"/>
                </a:solidFill>
              </a:rPr>
              <a:t> </a:t>
            </a:r>
            <a:r>
              <a:rPr lang="en-US" sz="2400" dirty="0" err="1">
                <a:solidFill>
                  <a:schemeClr val="tx1"/>
                </a:solidFill>
              </a:rPr>
              <a:t>situasi</a:t>
            </a:r>
            <a:r>
              <a:rPr lang="en-US" sz="2400" dirty="0">
                <a:solidFill>
                  <a:schemeClr val="tx1"/>
                </a:solidFill>
              </a:rPr>
              <a:t> </a:t>
            </a:r>
            <a:r>
              <a:rPr lang="en-US" sz="2400" dirty="0" err="1">
                <a:solidFill>
                  <a:schemeClr val="tx1"/>
                </a:solidFill>
              </a:rPr>
              <a:t>proses</a:t>
            </a:r>
            <a:r>
              <a:rPr lang="en-US" sz="2400" dirty="0">
                <a:solidFill>
                  <a:schemeClr val="tx1"/>
                </a:solidFill>
              </a:rPr>
              <a:t> </a:t>
            </a:r>
            <a:r>
              <a:rPr lang="en-US" sz="2400" dirty="0" err="1">
                <a:solidFill>
                  <a:schemeClr val="tx1"/>
                </a:solidFill>
              </a:rPr>
              <a:t>belajar</a:t>
            </a:r>
            <a:r>
              <a:rPr lang="en-US" sz="2400" dirty="0">
                <a:solidFill>
                  <a:schemeClr val="tx1"/>
                </a:solidFill>
              </a:rPr>
              <a:t>  yang </a:t>
            </a:r>
            <a:r>
              <a:rPr lang="en-US" sz="2400" dirty="0" err="1">
                <a:solidFill>
                  <a:schemeClr val="tx1"/>
                </a:solidFill>
              </a:rPr>
              <a:t>baru</a:t>
            </a:r>
            <a:r>
              <a:rPr lang="en-US" sz="2400" dirty="0">
                <a:solidFill>
                  <a:schemeClr val="tx1"/>
                </a:solidFill>
              </a:rPr>
              <a:t>;</a:t>
            </a:r>
          </a:p>
          <a:p>
            <a:pPr>
              <a:buNone/>
            </a:pPr>
            <a:endParaRPr lang="id-ID" sz="2400" dirty="0">
              <a:solidFill>
                <a:schemeClr val="tx1"/>
              </a:solidFill>
            </a:endParaRPr>
          </a:p>
          <a:p>
            <a:endParaRPr lang="id-ID" sz="2400" dirty="0">
              <a:solidFill>
                <a:schemeClr val="tx1"/>
              </a:solidFill>
            </a:endParaRPr>
          </a:p>
        </p:txBody>
      </p:sp>
      <p:sp>
        <p:nvSpPr>
          <p:cNvPr id="3" name="Title 2"/>
          <p:cNvSpPr>
            <a:spLocks noGrp="1"/>
          </p:cNvSpPr>
          <p:nvPr>
            <p:ph type="title"/>
          </p:nvPr>
        </p:nvSpPr>
        <p:spPr/>
        <p:txBody>
          <a:bodyPr>
            <a:normAutofit/>
          </a:bodyPr>
          <a:lstStyle/>
          <a:p>
            <a:r>
              <a:rPr lang="id-ID" sz="2800"/>
              <a:t>Keuntungan Model Pembelajaran Penemuan</a:t>
            </a:r>
            <a:endParaRPr lang="en-US" sz="2800"/>
          </a:p>
        </p:txBody>
      </p:sp>
    </p:spTree>
    <p:extLst>
      <p:ext uri="{BB962C8B-B14F-4D97-AF65-F5344CB8AC3E}">
        <p14:creationId xmlns:p14="http://schemas.microsoft.com/office/powerpoint/2010/main" val="322446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1011</TotalTime>
  <Words>2928</Words>
  <Application>Microsoft Office PowerPoint</Application>
  <PresentationFormat>On-screen Show (4:3)</PresentationFormat>
  <Paragraphs>264</Paragraphs>
  <Slides>50</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8" baseType="lpstr">
      <vt:lpstr>Aharoni</vt:lpstr>
      <vt:lpstr>Arial</vt:lpstr>
      <vt:lpstr>Calibri</vt:lpstr>
      <vt:lpstr>Courier New</vt:lpstr>
      <vt:lpstr>Times New Roman</vt:lpstr>
      <vt:lpstr>Wingdings</vt:lpstr>
      <vt:lpstr>Office Theme</vt:lpstr>
      <vt:lpstr>Document</vt:lpstr>
      <vt:lpstr>PowerPoint Presentation</vt:lpstr>
      <vt:lpstr>TUJUAN PEMBELAJARAN</vt:lpstr>
      <vt:lpstr>INDIKATOR KETERCAPAIAN KOMPETENSI</vt:lpstr>
      <vt:lpstr>SKENARIO</vt:lpstr>
      <vt:lpstr>MATERI</vt:lpstr>
      <vt:lpstr>PowerPoint Presentation</vt:lpstr>
      <vt:lpstr>Discovery Learning</vt:lpstr>
      <vt:lpstr>Keuntungan Model Pembelajaran Penemuan</vt:lpstr>
      <vt:lpstr>Keuntungan Model Pembelajaran Penemuan</vt:lpstr>
      <vt:lpstr>Keuntungan Model Pembelajaran Penemuan</vt:lpstr>
      <vt:lpstr>Langkah-Langkah/Sintak Model Discovery Learning</vt:lpstr>
      <vt:lpstr>Langkah-Langkah/Sintak Model Discovery Learning</vt:lpstr>
      <vt:lpstr>Langkah-Langkah/Sintak Model Discovery Learning</vt:lpstr>
      <vt:lpstr>Langkah-Langkah/Sintak Model Discovery Learning</vt:lpstr>
      <vt:lpstr>Langkah-Langkah/Sintak Model Discovery Learning</vt:lpstr>
      <vt:lpstr>Langkah-Langkah/Sintak Model Discovery Learning</vt:lpstr>
      <vt:lpstr>Langkah-Langkah/Sintak Model Discovery Learning</vt:lpstr>
      <vt:lpstr>Penerapan Model Discovery Learning pada Pembelajaran Fisika</vt:lpstr>
      <vt:lpstr>PENILAIAN</vt:lpstr>
      <vt:lpstr>PowerPoint Presentation</vt:lpstr>
      <vt:lpstr>Pengertian</vt:lpstr>
      <vt:lpstr>Project Based Learning</vt:lpstr>
      <vt:lpstr>Keuntungan Pembelajaran Berbasis Proyek</vt:lpstr>
      <vt:lpstr>Keuntungan Pembelajaran Berbasis Proyek</vt:lpstr>
      <vt:lpstr>Kelemahan Pembelajaran Berbasis Proyek</vt:lpstr>
      <vt:lpstr>PowerPoint Presentation</vt:lpstr>
      <vt:lpstr>Penerapan Model Project Base Learning Pada Pembelajaran Fisika</vt:lpstr>
      <vt:lpstr>Sistem Penilaian</vt:lpstr>
      <vt:lpstr>Sistem Penilaian</vt:lpstr>
      <vt:lpstr>PowerPoint Presentation</vt:lpstr>
      <vt:lpstr>Model Problem Based Learning</vt:lpstr>
      <vt:lpstr>Definisi</vt:lpstr>
      <vt:lpstr>KONSEP</vt:lpstr>
      <vt:lpstr>5  STRATEGI  PENERAPAN MODEL PROBLEM BASED LEARNING</vt:lpstr>
      <vt:lpstr>PERAN GURU, PESERTA DIDIK, MASALAH DALAM PROBLEM BASED LEARNING</vt:lpstr>
      <vt:lpstr>TUJUAN &amp; HASIL PROBLEM BASED LEARNING</vt:lpstr>
      <vt:lpstr>PROBLEM BASED LEARNING MENGACU PADA HAL-HAL BERIKUT:</vt:lpstr>
      <vt:lpstr>KELEBIHAN PROBLEM BASED LEARNING</vt:lpstr>
      <vt:lpstr>Kelebihan Problem Based Learning</vt:lpstr>
      <vt:lpstr>PowerPoint Presentation</vt:lpstr>
      <vt:lpstr>PowerPoint Presentation</vt:lpstr>
      <vt:lpstr>PowerPoint Presentation</vt:lpstr>
      <vt:lpstr>PowerPoint Presentation</vt:lpstr>
      <vt:lpstr>PowerPoint Presentation</vt:lpstr>
      <vt:lpstr>Contoh Penerapan</vt:lpstr>
      <vt:lpstr>Contoh Penerapan</vt:lpstr>
      <vt:lpstr>Contoh Penerapan</vt:lpstr>
      <vt:lpstr>Sistem Penilaian</vt:lpstr>
      <vt:lpstr>Sistem Penilaian</vt:lpstr>
      <vt:lpstr>PowerPoint Presentation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didik duro</dc:creator>
  <cp:lastModifiedBy>AryaBimaAdikara</cp:lastModifiedBy>
  <cp:revision>100</cp:revision>
  <dcterms:created xsi:type="dcterms:W3CDTF">2016-03-17T21:39:40Z</dcterms:created>
  <dcterms:modified xsi:type="dcterms:W3CDTF">2016-04-21T08:05:09Z</dcterms:modified>
</cp:coreProperties>
</file>